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9" r:id="rId3"/>
    <p:sldId id="260" r:id="rId4"/>
    <p:sldId id="272" r:id="rId5"/>
    <p:sldId id="342" r:id="rId6"/>
    <p:sldId id="267" r:id="rId7"/>
    <p:sldId id="282" r:id="rId8"/>
    <p:sldId id="325" r:id="rId9"/>
    <p:sldId id="310" r:id="rId10"/>
    <p:sldId id="312" r:id="rId11"/>
    <p:sldId id="311" r:id="rId12"/>
    <p:sldId id="341" r:id="rId13"/>
    <p:sldId id="338" r:id="rId14"/>
    <p:sldId id="286" r:id="rId15"/>
    <p:sldId id="289" r:id="rId17"/>
    <p:sldId id="322" r:id="rId18"/>
    <p:sldId id="287" r:id="rId19"/>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987" autoAdjust="0"/>
    <p:restoredTop sz="94660"/>
  </p:normalViewPr>
  <p:slideViewPr>
    <p:cSldViewPr snapToGrid="0">
      <p:cViewPr varScale="1">
        <p:scale>
          <a:sx n="122" d="100"/>
          <a:sy n="122" d="100"/>
        </p:scale>
        <p:origin x="9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968" y="136131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3968" y="384098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184" y="523097"/>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184" y="1983597"/>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184" y="523097"/>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184" y="1983597"/>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039" y="516256"/>
            <a:ext cx="10515890" cy="1324340"/>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39" y="1935192"/>
            <a:ext cx="5163349"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8039" y="2818085"/>
            <a:ext cx="5163349"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66931" y="1935192"/>
            <a:ext cx="5186998" cy="8277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66931" y="2818085"/>
            <a:ext cx="5186998" cy="352369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184" y="723122"/>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1584" y="723123"/>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8184" y="2323322"/>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884" y="523097"/>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184" y="523097"/>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168" y="523113"/>
            <a:ext cx="10515600" cy="1325563"/>
          </a:xfrm>
          <a:prstGeom prst="rect">
            <a:avLst/>
          </a:prstGeom>
        </p:spPr>
        <p:txBody>
          <a:bodyPr vert="horz" lIns="91440" tIns="45720" rIns="91440" bIns="45720" rtlCol="0" anchor="ctr">
            <a:no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168" y="1983613"/>
            <a:ext cx="10515600" cy="4351338"/>
          </a:xfrm>
          <a:prstGeom prst="rect">
            <a:avLst/>
          </a:prstGeom>
        </p:spPr>
        <p:txBody>
          <a:bodyPr vert="horz" lIns="91440" tIns="45720" rIns="91440" bIns="45720" rtlCol="0">
            <a:no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altLang="zh-CN" dirty="0"/>
          </a:p>
          <a:p>
            <a:pPr lvl="5"/>
            <a:r>
              <a:rPr lang="zh-CN" altLang="en-US" dirty="0"/>
              <a:t>第六级</a:t>
            </a:r>
            <a:endParaRPr lang="en-US" altLang="zh-CN" dirty="0"/>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第七级</a:t>
            </a:r>
            <a:endParaRPr lang="en-US" altLang="zh-CN" dirty="0"/>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第八级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r>
              <a:rPr lang="zh-CN" altLang="en-US" dirty="0"/>
              <a:t>第九级</a:t>
            </a:r>
            <a:endParaRPr lang="en-US" altLang="zh-CN" dirty="0"/>
          </a:p>
          <a:p>
            <a:pPr marL="3886200" marR="0" lvl="8"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lang="en-US" altLang="zh-CN" dirty="0"/>
          </a:p>
          <a:p>
            <a:pPr lvl="5"/>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lang="zh-CN" altLang="en-US" sz="2400" kern="1200" dirty="0">
          <a:solidFill>
            <a:schemeClr val="tx1"/>
          </a:solidFill>
          <a:latin typeface="微软雅黑" panose="020B0503020204020204" charset="-122"/>
          <a:ea typeface="微软雅黑" panose="020B0503020204020204" charset="-122"/>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US" altLang="zh-CN" sz="2400" kern="1200" dirty="0" smtClean="0">
          <a:solidFill>
            <a:schemeClr val="tx1"/>
          </a:solidFill>
          <a:latin typeface="微软雅黑" panose="020B0503020204020204" charset="-122"/>
          <a:ea typeface="微软雅黑" panose="020B0503020204020204" charset="-122"/>
          <a:cs typeface="+mn-cs"/>
        </a:defRPr>
      </a:lvl8pPr>
      <a:lvl9pPr marL="3657600" indent="0" algn="l" defTabSz="914400" rtl="0" eaLnBrk="1" latinLnBrk="0" hangingPunct="1">
        <a:lnSpc>
          <a:spcPct val="90000"/>
        </a:lnSpc>
        <a:spcBef>
          <a:spcPts val="500"/>
        </a:spcBef>
        <a:buFont typeface="Arial" panose="020B0604020202020204" pitchFamily="34" charset="0"/>
        <a:buNone/>
        <a:defRPr lang="en-US" altLang="zh-CN" sz="2400" kern="1200" dirty="0" smtClean="0">
          <a:solidFill>
            <a:schemeClr val="tx1"/>
          </a:solidFill>
          <a:latin typeface="微软雅黑" panose="020B0503020204020204" charset="-122"/>
          <a:ea typeface="微软雅黑" panose="020B0503020204020204" charset="-122"/>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6.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8.jpe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26.jpe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5959">
            <a:alpha val="100000"/>
          </a:srgbClr>
        </a:solidFill>
        <a:effectLst/>
      </p:bgPr>
    </p:bg>
    <p:spTree>
      <p:nvGrpSpPr>
        <p:cNvPr id="1" name=""/>
        <p:cNvGrpSpPr/>
        <p:nvPr/>
      </p:nvGrpSpPr>
      <p:grpSpPr/>
      <p:pic>
        <p:nvPicPr>
          <p:cNvPr id="7" name="图片 6" descr="upload_post_object_v2_857031499"/>
          <p:cNvPicPr>
            <a:picLocks noChangeAspect="1"/>
          </p:cNvPicPr>
          <p:nvPr/>
        </p:nvPicPr>
        <p:blipFill>
          <a:blip r:embed="rId1">
            <a:alphaModFix amt="7000"/>
          </a:blip>
          <a:stretch>
            <a:fillRect/>
          </a:stretch>
        </p:blipFill>
        <p:spPr>
          <a:xfrm>
            <a:off x="5815648" y="-4024244"/>
            <a:ext cx="7159625" cy="12728222"/>
          </a:xfrm>
          <a:prstGeom prst="rect">
            <a:avLst/>
          </a:prstGeom>
        </p:spPr>
      </p:pic>
      <p:sp>
        <p:nvSpPr>
          <p:cNvPr id="2" name="文本框 1"/>
          <p:cNvSpPr txBox="1"/>
          <p:nvPr userDrawn="1"/>
        </p:nvSpPr>
        <p:spPr>
          <a:xfrm>
            <a:off x="5897894" y="5614767"/>
            <a:ext cx="6015292" cy="482307"/>
          </a:xfrm>
          <a:prstGeom prst="rect">
            <a:avLst/>
          </a:prstGeom>
        </p:spPr>
        <p:txBody>
          <a:bodyPr wrap="none" rtlCol="0">
            <a:noAutofit/>
          </a:bodyPr>
          <a:p>
            <a:pPr algn="ctr"/>
            <a:r>
              <a:rPr lang="zh-CN" altLang="en-US" sz="1200">
                <a:solidFill>
                  <a:srgbClr val="FFFFFF"/>
                </a:solidFill>
              </a:rPr>
              <a:t>蒋雨洋（HKUSTGZ）高雄（HKUSTGZ）张壹（CAA）阮小凡（CAA）徐闻秋（CAA）</a:t>
            </a:r>
            <a:endParaRPr lang="zh-CN" altLang="en-US" sz="1200">
              <a:solidFill>
                <a:srgbClr val="FFFFFF"/>
              </a:solidFill>
            </a:endParaRPr>
          </a:p>
        </p:txBody>
      </p:sp>
      <p:sp>
        <p:nvSpPr>
          <p:cNvPr id="3" name="文本框 2"/>
          <p:cNvSpPr txBox="1"/>
          <p:nvPr userDrawn="1"/>
        </p:nvSpPr>
        <p:spPr>
          <a:xfrm>
            <a:off x="4657039" y="4415887"/>
            <a:ext cx="7739380" cy="1198880"/>
          </a:xfrm>
          <a:prstGeom prst="rect">
            <a:avLst/>
          </a:prstGeom>
        </p:spPr>
        <p:txBody>
          <a:bodyPr wrap="none" rtlCol="0">
            <a:spAutoFit/>
          </a:bodyPr>
          <a:p>
            <a:pPr algn="ctr"/>
            <a:r>
              <a:rPr lang="en-US" altLang="zh-CN" sz="7200">
                <a:solidFill>
                  <a:srgbClr val="FFFFFF"/>
                </a:solidFill>
                <a:effectLst>
                  <a:outerShdw blurRad="190500" dist="63500" dir="2700000" algn="tl" rotWithShape="0">
                    <a:srgbClr val="000000">
                      <a:alpha val="50000"/>
                    </a:srgbClr>
                  </a:outerShdw>
                </a:effectLst>
                <a:latin typeface="Bahnschrift SemiBold Condensed" panose="020B0502040204020203" charset="0"/>
                <a:ea typeface="Bahnschrift SemiBold Condensed" panose="020B0502040204020203" charset="0"/>
                <a:cs typeface="Bahnschrift SemiBold Condensed" panose="020B0502040204020203" charset="0"/>
              </a:rPr>
              <a:t>Comments Pusher</a:t>
            </a:r>
            <a:endParaRPr lang="zh-CN" altLang="en-US" sz="7200">
              <a:solidFill>
                <a:srgbClr val="FFFFFF"/>
              </a:solidFill>
              <a:effectLst>
                <a:outerShdw blurRad="190500" dist="63500" dir="2700000" algn="tl" rotWithShape="0">
                  <a:srgbClr val="000000">
                    <a:alpha val="50000"/>
                  </a:srgbClr>
                </a:outerShdw>
              </a:effectLst>
              <a:latin typeface="Bahnschrift SemiBold Condensed" panose="020B0502040204020203" charset="0"/>
              <a:ea typeface="Bahnschrift SemiBold Condensed" panose="020B0502040204020203" charset="0"/>
              <a:cs typeface="Bahnschrift SemiBold Condensed" panose="020B0502040204020203" charset="0"/>
            </a:endParaRPr>
          </a:p>
        </p:txBody>
      </p:sp>
      <p:sp>
        <p:nvSpPr>
          <p:cNvPr id="4" name="文本框 3"/>
          <p:cNvSpPr txBox="1"/>
          <p:nvPr userDrawn="1"/>
        </p:nvSpPr>
        <p:spPr>
          <a:xfrm>
            <a:off x="5815685" y="4024774"/>
            <a:ext cx="6015292" cy="482307"/>
          </a:xfrm>
          <a:prstGeom prst="rect">
            <a:avLst/>
          </a:prstGeom>
        </p:spPr>
        <p:txBody>
          <a:bodyPr wrap="none" rtlCol="0">
            <a:noAutofit/>
          </a:bodyPr>
          <a:p>
            <a:pPr algn="r"/>
            <a:r>
              <a:rPr lang="zh-CN" altLang="en-US">
                <a:solidFill>
                  <a:srgbClr val="FFFFFF"/>
                </a:solidFill>
                <a:effectLst>
                  <a:outerShdw blurRad="190500" dist="63500" dir="2700000" algn="tl" rotWithShape="0">
                    <a:srgbClr val="000000">
                      <a:alpha val="50000"/>
                    </a:srgbClr>
                  </a:outerShdw>
                </a:effectLst>
                <a:latin typeface="等线" panose="02010600030101010101" charset="-122"/>
                <a:ea typeface="等线" panose="02010600030101010101" charset="-122"/>
                <a:cs typeface="等线" panose="02010600030101010101" charset="-122"/>
              </a:rPr>
              <a:t>一个网络舆论战的模拟现场</a:t>
            </a:r>
            <a:endParaRPr lang="zh-CN" altLang="en-US">
              <a:solidFill>
                <a:srgbClr val="FFFFFF"/>
              </a:solidFill>
              <a:effectLst>
                <a:outerShdw blurRad="190500" dist="63500" dir="2700000" algn="tl" rotWithShape="0">
                  <a:srgbClr val="000000">
                    <a:alpha val="50000"/>
                  </a:srgbClr>
                </a:outerShdw>
              </a:effectLst>
              <a:latin typeface="等线" panose="02010600030101010101" charset="-122"/>
              <a:ea typeface="等线" panose="02010600030101010101" charset="-122"/>
              <a:cs typeface="等线" panose="02010600030101010101" charset="-122"/>
            </a:endParaRPr>
          </a:p>
        </p:txBody>
      </p:sp>
      <p:pic>
        <p:nvPicPr>
          <p:cNvPr id="8" name="图片 7" descr="upload_post_object_v2_2899146121"/>
          <p:cNvPicPr>
            <a:picLocks noChangeAspect="1"/>
          </p:cNvPicPr>
          <p:nvPr/>
        </p:nvPicPr>
        <p:blipFill>
          <a:blip r:embed="rId2"/>
          <a:stretch>
            <a:fillRect/>
          </a:stretch>
        </p:blipFill>
        <p:spPr>
          <a:xfrm>
            <a:off x="802078" y="0"/>
            <a:ext cx="385496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矩形 12"/>
          <p:cNvSpPr/>
          <p:nvPr userDrawn="1"/>
        </p:nvSpPr>
        <p:spPr>
          <a:xfrm>
            <a:off x="4385363" y="14757"/>
            <a:ext cx="7907961" cy="6917994"/>
          </a:xfrm>
          <a:prstGeom prst="rect">
            <a:avLst/>
          </a:prstGeom>
          <a:solidFill>
            <a:srgbClr val="404040">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sp>
        <p:nvSpPr>
          <p:cNvPr id="18" name="文本框 17"/>
          <p:cNvSpPr txBox="1"/>
          <p:nvPr/>
        </p:nvSpPr>
        <p:spPr>
          <a:xfrm>
            <a:off x="519020" y="1008344"/>
            <a:ext cx="5076253" cy="927485"/>
          </a:xfrm>
          <a:prstGeom prst="rect">
            <a:avLst/>
          </a:prstGeom>
          <a:noFill/>
        </p:spPr>
        <p:txBody>
          <a:bodyPr wrap="square" rtlCol="0" anchor="t">
            <a:noAutofit/>
          </a:bodyPr>
          <a:p>
            <a:pPr marL="342900" indent="-342900">
              <a:lnSpc>
                <a:spcPct val="150000"/>
              </a:lnSpc>
              <a:buAutoNum type="arabicPeriod"/>
            </a:pPr>
            <a:r>
              <a:rPr lang="zh-CN" altLang="en-US" sz="1400">
                <a:solidFill>
                  <a:schemeClr val="tx1"/>
                </a:solidFill>
              </a:rPr>
              <a:t>硬币</a:t>
            </a:r>
            <a:r>
              <a:rPr lang="en-US" altLang="zh-CN" sz="1400">
                <a:solidFill>
                  <a:schemeClr val="tx1"/>
                </a:solidFill>
              </a:rPr>
              <a:t>3D</a:t>
            </a:r>
            <a:r>
              <a:rPr lang="zh-CN" altLang="en-US" sz="1400">
                <a:solidFill>
                  <a:schemeClr val="tx1"/>
                </a:solidFill>
              </a:rPr>
              <a:t>打印与喷漆（张壹）</a:t>
            </a:r>
            <a:endParaRPr lang="zh-CN" altLang="en-US" sz="1400">
              <a:solidFill>
                <a:schemeClr val="tx1"/>
              </a:solidFill>
            </a:endParaRPr>
          </a:p>
          <a:p>
            <a:pPr marL="342900" indent="-342900">
              <a:lnSpc>
                <a:spcPct val="150000"/>
              </a:lnSpc>
              <a:buAutoNum type="arabicPeriod"/>
            </a:pPr>
            <a:r>
              <a:rPr lang="zh-CN" altLang="en-US" sz="1400">
                <a:solidFill>
                  <a:schemeClr val="tx1"/>
                </a:solidFill>
              </a:rPr>
              <a:t>推币机外壳的激光切割和组装（徐闻秋）</a:t>
            </a:r>
            <a:endParaRPr lang="zh-CN" altLang="en-US" sz="1400">
              <a:solidFill>
                <a:schemeClr val="tx1"/>
              </a:solidFill>
            </a:endParaRPr>
          </a:p>
          <a:p>
            <a:pPr marL="342900" indent="-342900">
              <a:lnSpc>
                <a:spcPct val="150000"/>
              </a:lnSpc>
              <a:buAutoNum type="arabicPeriod"/>
            </a:pPr>
            <a:r>
              <a:rPr lang="zh-CN" altLang="en-US" sz="1400">
                <a:solidFill>
                  <a:schemeClr val="tx1"/>
                </a:solidFill>
              </a:rPr>
              <a:t>光轴展架的组装完成（徐闻秋）</a:t>
            </a:r>
            <a:endParaRPr lang="zh-CN" altLang="en-US" sz="1400">
              <a:solidFill>
                <a:schemeClr val="tx1"/>
              </a:solidFill>
            </a:endParaRPr>
          </a:p>
          <a:p>
            <a:pPr marL="342900" indent="-342900">
              <a:lnSpc>
                <a:spcPct val="150000"/>
              </a:lnSpc>
            </a:pPr>
            <a:endParaRPr lang="zh-CN" altLang="en-US" sz="1400">
              <a:solidFill>
                <a:schemeClr val="tx1"/>
              </a:solidFill>
            </a:endParaRPr>
          </a:p>
          <a:p>
            <a:pPr>
              <a:lnSpc>
                <a:spcPct val="150000"/>
              </a:lnSpc>
            </a:pPr>
            <a:endParaRPr lang="zh-CN" altLang="en-US" sz="1400">
              <a:solidFill>
                <a:schemeClr val="tx1"/>
              </a:solidFill>
            </a:endParaRPr>
          </a:p>
        </p:txBody>
      </p:sp>
      <p:pic>
        <p:nvPicPr>
          <p:cNvPr id="10" name="图片 9" descr="upload_post_object_v2_1624593644"/>
          <p:cNvPicPr>
            <a:picLocks noChangeAspect="1"/>
          </p:cNvPicPr>
          <p:nvPr/>
        </p:nvPicPr>
        <p:blipFill>
          <a:blip r:embed="rId1"/>
          <a:stretch>
            <a:fillRect/>
          </a:stretch>
        </p:blipFill>
        <p:spPr>
          <a:xfrm>
            <a:off x="4762240" y="815805"/>
            <a:ext cx="3181720" cy="3175039"/>
          </a:xfrm>
          <a:prstGeom prst="rect">
            <a:avLst/>
          </a:prstGeom>
        </p:spPr>
      </p:pic>
      <p:pic>
        <p:nvPicPr>
          <p:cNvPr id="11" name="图片 10" descr="upload_post_object_v2_2261191372"/>
          <p:cNvPicPr>
            <a:picLocks noChangeAspect="1"/>
          </p:cNvPicPr>
          <p:nvPr/>
        </p:nvPicPr>
        <p:blipFill>
          <a:blip r:embed="rId2"/>
          <a:stretch>
            <a:fillRect/>
          </a:stretch>
        </p:blipFill>
        <p:spPr>
          <a:xfrm>
            <a:off x="4762231" y="4091151"/>
            <a:ext cx="3181768" cy="2378625"/>
          </a:xfrm>
          <a:prstGeom prst="rect">
            <a:avLst/>
          </a:prstGeom>
        </p:spPr>
      </p:pic>
      <p:pic>
        <p:nvPicPr>
          <p:cNvPr id="12" name="图片 11" descr="upload_post_object_v2_1944665514"/>
          <p:cNvPicPr>
            <a:picLocks noChangeAspect="1"/>
          </p:cNvPicPr>
          <p:nvPr/>
        </p:nvPicPr>
        <p:blipFill>
          <a:blip r:embed="rId3"/>
          <a:stretch>
            <a:fillRect/>
          </a:stretch>
        </p:blipFill>
        <p:spPr>
          <a:xfrm>
            <a:off x="8073493" y="815805"/>
            <a:ext cx="3871248" cy="5653971"/>
          </a:xfrm>
          <a:prstGeom prst="rect">
            <a:avLst/>
          </a:prstGeom>
        </p:spPr>
      </p:pic>
      <p:pic>
        <p:nvPicPr>
          <p:cNvPr id="14" name="图片 13" descr="upload_post_object_v2_2637092906"/>
          <p:cNvPicPr>
            <a:picLocks noChangeAspect="1"/>
          </p:cNvPicPr>
          <p:nvPr/>
        </p:nvPicPr>
        <p:blipFill>
          <a:blip r:embed="rId4"/>
          <a:srcRect r="7667"/>
          <a:stretch>
            <a:fillRect/>
          </a:stretch>
        </p:blipFill>
        <p:spPr>
          <a:xfrm>
            <a:off x="741419" y="2412081"/>
            <a:ext cx="2956447" cy="4057661"/>
          </a:xfrm>
          <a:prstGeom prst="rect">
            <a:avLst/>
          </a:prstGeom>
          <a:effectLst>
            <a:outerShdw blurRad="190500" dist="177800" algn="ctr" rotWithShape="0">
              <a:srgbClr val="000000">
                <a:alpha val="3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nvSpPr>
        <p:spPr>
          <a:xfrm>
            <a:off x="334010" y="390525"/>
            <a:ext cx="11273155" cy="645160"/>
          </a:xfrm>
          <a:prstGeom prst="rect">
            <a:avLst/>
          </a:prstGeom>
        </p:spPr>
        <p:txBody>
          <a:bodyPr wrap="square" rtlCol="0" anchor="t">
            <a:noAutofit/>
          </a:bodyPr>
          <a:p>
            <a:r>
              <a:rPr lang="zh-CN" altLang="en-US"/>
              <a:t>算法搭建，目前可以显示第一阶段的分数和触发打分后金币的掉落，然后二阶是随机掉落</a:t>
            </a:r>
            <a:endParaRPr lang="zh-CN" altLang="en-US"/>
          </a:p>
        </p:txBody>
      </p:sp>
      <p:pic>
        <p:nvPicPr>
          <p:cNvPr id="4" name="图片 3" descr="upload_post_object_v2_1735810272"/>
          <p:cNvPicPr>
            <a:picLocks noChangeAspect="1"/>
          </p:cNvPicPr>
          <p:nvPr/>
        </p:nvPicPr>
        <p:blipFill>
          <a:blip r:embed="rId1"/>
          <a:stretch>
            <a:fillRect/>
          </a:stretch>
        </p:blipFill>
        <p:spPr>
          <a:xfrm>
            <a:off x="3663861" y="871285"/>
            <a:ext cx="7943914" cy="3270658"/>
          </a:xfrm>
          <a:prstGeom prst="rect">
            <a:avLst/>
          </a:prstGeom>
        </p:spPr>
      </p:pic>
      <p:sp>
        <p:nvSpPr>
          <p:cNvPr id="5" name="圆角矩形 4"/>
          <p:cNvSpPr/>
          <p:nvPr userDrawn="1"/>
        </p:nvSpPr>
        <p:spPr>
          <a:xfrm>
            <a:off x="1160763" y="1442806"/>
            <a:ext cx="1215138" cy="445150"/>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a:solidFill>
                  <a:srgbClr val="000000"/>
                </a:solidFill>
              </a:rPr>
              <a:t>语音接入</a:t>
            </a:r>
            <a:endParaRPr lang="zh-CN" altLang="en-US">
              <a:solidFill>
                <a:srgbClr val="000000"/>
              </a:solidFill>
            </a:endParaRPr>
          </a:p>
        </p:txBody>
      </p:sp>
      <p:sp>
        <p:nvSpPr>
          <p:cNvPr id="6" name="圆角矩形 5"/>
          <p:cNvSpPr/>
          <p:nvPr userDrawn="1"/>
        </p:nvSpPr>
        <p:spPr>
          <a:xfrm>
            <a:off x="962242" y="2180220"/>
            <a:ext cx="1612163" cy="445150"/>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a:solidFill>
                  <a:srgbClr val="000000"/>
                </a:solidFill>
              </a:rPr>
              <a:t>情感判别打分</a:t>
            </a:r>
            <a:endParaRPr lang="zh-CN" altLang="en-US">
              <a:solidFill>
                <a:srgbClr val="000000"/>
              </a:solidFill>
            </a:endParaRPr>
          </a:p>
        </p:txBody>
      </p:sp>
      <p:sp>
        <p:nvSpPr>
          <p:cNvPr id="7" name="圆角矩形 6"/>
          <p:cNvSpPr/>
          <p:nvPr userDrawn="1"/>
        </p:nvSpPr>
        <p:spPr>
          <a:xfrm>
            <a:off x="962242" y="2917581"/>
            <a:ext cx="1612163" cy="862669"/>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en-US" altLang="zh-CN">
                <a:solidFill>
                  <a:srgbClr val="000000"/>
                </a:solidFill>
              </a:rPr>
              <a:t>python</a:t>
            </a:r>
            <a:r>
              <a:rPr lang="zh-CN" altLang="en-US">
                <a:solidFill>
                  <a:srgbClr val="000000"/>
                </a:solidFill>
              </a:rPr>
              <a:t>从</a:t>
            </a:r>
            <a:r>
              <a:rPr lang="en-US" altLang="zh-CN">
                <a:solidFill>
                  <a:srgbClr val="000000"/>
                </a:solidFill>
              </a:rPr>
              <a:t>0</a:t>
            </a:r>
            <a:r>
              <a:rPr lang="zh-CN" altLang="en-US">
                <a:solidFill>
                  <a:srgbClr val="000000"/>
                </a:solidFill>
              </a:rPr>
              <a:t>-</a:t>
            </a:r>
            <a:r>
              <a:rPr lang="en-US" altLang="zh-CN">
                <a:solidFill>
                  <a:srgbClr val="000000"/>
                </a:solidFill>
              </a:rPr>
              <a:t>1</a:t>
            </a:r>
            <a:r>
              <a:rPr lang="zh-CN" altLang="en-US">
                <a:solidFill>
                  <a:srgbClr val="000000"/>
                </a:solidFill>
              </a:rPr>
              <a:t>接入</a:t>
            </a:r>
            <a:r>
              <a:rPr lang="en-US" altLang="zh-CN">
                <a:solidFill>
                  <a:srgbClr val="000000"/>
                </a:solidFill>
              </a:rPr>
              <a:t>unity</a:t>
            </a:r>
            <a:r>
              <a:rPr lang="zh-CN" altLang="en-US">
                <a:solidFill>
                  <a:srgbClr val="000000"/>
                </a:solidFill>
              </a:rPr>
              <a:t>数值</a:t>
            </a:r>
            <a:r>
              <a:rPr lang="en-US" altLang="zh-CN">
                <a:solidFill>
                  <a:srgbClr val="000000"/>
                </a:solidFill>
              </a:rPr>
              <a:t>0</a:t>
            </a:r>
            <a:r>
              <a:rPr lang="zh-CN" altLang="en-US">
                <a:solidFill>
                  <a:srgbClr val="000000"/>
                </a:solidFill>
              </a:rPr>
              <a:t>-</a:t>
            </a:r>
            <a:r>
              <a:rPr lang="en-US" altLang="zh-CN">
                <a:solidFill>
                  <a:srgbClr val="000000"/>
                </a:solidFill>
              </a:rPr>
              <a:t>1</a:t>
            </a:r>
            <a:endParaRPr lang="zh-CN" altLang="en-US">
              <a:solidFill>
                <a:srgbClr val="000000"/>
              </a:solidFill>
            </a:endParaRPr>
          </a:p>
        </p:txBody>
      </p:sp>
      <p:sp>
        <p:nvSpPr>
          <p:cNvPr id="2" name="圆角矩形 1"/>
          <p:cNvSpPr/>
          <p:nvPr userDrawn="1"/>
        </p:nvSpPr>
        <p:spPr>
          <a:xfrm>
            <a:off x="962251" y="4077636"/>
            <a:ext cx="1612163" cy="426217"/>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a:solidFill>
                  <a:srgbClr val="000000"/>
                </a:solidFill>
              </a:rPr>
              <a:t>显示分数</a:t>
            </a:r>
            <a:endParaRPr lang="zh-CN" altLang="en-US">
              <a:solidFill>
                <a:srgbClr val="000000"/>
              </a:solidFill>
            </a:endParaRPr>
          </a:p>
        </p:txBody>
      </p:sp>
      <p:sp>
        <p:nvSpPr>
          <p:cNvPr id="8" name="圆角矩形 7"/>
          <p:cNvSpPr/>
          <p:nvPr userDrawn="1"/>
        </p:nvSpPr>
        <p:spPr>
          <a:xfrm>
            <a:off x="773524" y="4728268"/>
            <a:ext cx="1989682" cy="426217"/>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a:solidFill>
                  <a:srgbClr val="000000"/>
                </a:solidFill>
              </a:rPr>
              <a:t>触发掉落（一阶）</a:t>
            </a:r>
            <a:endParaRPr lang="zh-CN" altLang="en-US">
              <a:solidFill>
                <a:srgbClr val="000000"/>
              </a:solidFill>
            </a:endParaRPr>
          </a:p>
        </p:txBody>
      </p:sp>
      <p:sp>
        <p:nvSpPr>
          <p:cNvPr id="9" name="圆角矩形 8"/>
          <p:cNvSpPr/>
          <p:nvPr userDrawn="1"/>
        </p:nvSpPr>
        <p:spPr>
          <a:xfrm>
            <a:off x="697822" y="5451899"/>
            <a:ext cx="2141020" cy="426217"/>
          </a:xfrm>
          <a:prstGeom prst="roundRect">
            <a:avLst/>
          </a:prstGeom>
          <a:solidFill>
            <a:srgbClr val="E2E6ED">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r>
              <a:rPr lang="zh-CN" altLang="en-US">
                <a:solidFill>
                  <a:srgbClr val="000000"/>
                </a:solidFill>
              </a:rPr>
              <a:t>触发奖励（二阶）</a:t>
            </a:r>
            <a:endParaRPr lang="zh-CN" altLang="en-US">
              <a:solidFill>
                <a:srgbClr val="000000"/>
              </a:solidFill>
            </a:endParaRPr>
          </a:p>
        </p:txBody>
      </p:sp>
      <p:cxnSp>
        <p:nvCxnSpPr>
          <p:cNvPr id="10" name="直接箭头连接符 9"/>
          <p:cNvCxnSpPr>
            <a:stCxn id="8" idx="2"/>
            <a:endCxn id="9" idx="0"/>
          </p:cNvCxnSpPr>
          <p:nvPr userDrawn="1"/>
        </p:nvCxnSpPr>
        <p:spPr>
          <a:xfrm>
            <a:off x="1768580" y="5154020"/>
            <a:ext cx="0" cy="297815"/>
          </a:xfrm>
          <a:prstGeom prst="straightConnector1">
            <a:avLst/>
          </a:prstGeom>
          <a:ln w="19050" cap="flat" cmpd="sng" algn="ctr">
            <a:solidFill>
              <a:srgbClr val="979797">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2" idx="0"/>
          </p:cNvCxnSpPr>
          <p:nvPr userDrawn="1"/>
        </p:nvCxnSpPr>
        <p:spPr>
          <a:xfrm flipH="1">
            <a:off x="5400747" y="4456737"/>
            <a:ext cx="635" cy="297344"/>
          </a:xfrm>
          <a:prstGeom prst="straightConnector1">
            <a:avLst/>
          </a:prstGeom>
          <a:ln w="19050" cap="flat" cmpd="sng" algn="ctr">
            <a:solidFill>
              <a:srgbClr val="979797">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userDrawn="1"/>
        </p:nvCxnSpPr>
        <p:spPr>
          <a:xfrm flipH="1">
            <a:off x="1768332" y="4503852"/>
            <a:ext cx="635" cy="224155"/>
          </a:xfrm>
          <a:prstGeom prst="straightConnector1">
            <a:avLst/>
          </a:prstGeom>
          <a:ln w="19050" cap="flat" cmpd="sng" algn="ctr">
            <a:solidFill>
              <a:srgbClr val="979797">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6" idx="2"/>
            <a:endCxn id="7" idx="0"/>
          </p:cNvCxnSpPr>
          <p:nvPr userDrawn="1"/>
        </p:nvCxnSpPr>
        <p:spPr>
          <a:xfrm>
            <a:off x="1768539" y="2624905"/>
            <a:ext cx="0" cy="292735"/>
          </a:xfrm>
          <a:prstGeom prst="straightConnector1">
            <a:avLst/>
          </a:prstGeom>
          <a:ln w="19050" cap="flat" cmpd="sng" algn="ctr">
            <a:solidFill>
              <a:srgbClr val="979797">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5" idx="2"/>
            <a:endCxn id="6" idx="0"/>
          </p:cNvCxnSpPr>
          <p:nvPr userDrawn="1"/>
        </p:nvCxnSpPr>
        <p:spPr>
          <a:xfrm>
            <a:off x="1768547" y="1888127"/>
            <a:ext cx="0" cy="292100"/>
          </a:xfrm>
          <a:prstGeom prst="straightConnector1">
            <a:avLst/>
          </a:prstGeom>
          <a:ln w="19050" cap="flat" cmpd="sng" algn="ctr">
            <a:solidFill>
              <a:srgbClr val="979797">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pic>
        <p:nvPicPr>
          <p:cNvPr id="15" name="图片 14" descr="upload_post_object_v2_2256391108"/>
          <p:cNvPicPr>
            <a:picLocks noChangeAspect="1"/>
          </p:cNvPicPr>
          <p:nvPr/>
        </p:nvPicPr>
        <p:blipFill>
          <a:blip r:embed="rId2"/>
          <a:stretch>
            <a:fillRect/>
          </a:stretch>
        </p:blipFill>
        <p:spPr>
          <a:xfrm>
            <a:off x="3915746" y="4142007"/>
            <a:ext cx="7847967" cy="20439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pload_post_object_v2_3409694765"/>
          <p:cNvPicPr>
            <a:picLocks noChangeAspect="1"/>
          </p:cNvPicPr>
          <p:nvPr/>
        </p:nvPicPr>
        <p:blipFill>
          <a:blip r:embed="rId1"/>
          <a:srcRect t="1961"/>
          <a:stretch>
            <a:fillRect/>
          </a:stretch>
        </p:blipFill>
        <p:spPr>
          <a:xfrm>
            <a:off x="199470" y="0"/>
            <a:ext cx="11582423" cy="6378478"/>
          </a:xfrm>
          <a:prstGeom prst="rect">
            <a:avLst/>
          </a:prstGeom>
        </p:spPr>
      </p:pic>
      <p:pic>
        <p:nvPicPr>
          <p:cNvPr id="3" name="图片 2" descr="upload_post_object_v2_2598726859"/>
          <p:cNvPicPr>
            <a:picLocks noChangeAspect="1"/>
          </p:cNvPicPr>
          <p:nvPr/>
        </p:nvPicPr>
        <p:blipFill>
          <a:blip r:embed="rId2"/>
          <a:srcRect b="22121"/>
          <a:stretch>
            <a:fillRect/>
          </a:stretch>
        </p:blipFill>
        <p:spPr>
          <a:xfrm>
            <a:off x="8361663" y="439061"/>
            <a:ext cx="2783436" cy="29433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95959">
            <a:alpha val="100000"/>
          </a:srgbClr>
        </a:solidFill>
        <a:effectLst/>
      </p:bgPr>
    </p:bg>
    <p:spTree>
      <p:nvGrpSpPr>
        <p:cNvPr id="1" name=""/>
        <p:cNvGrpSpPr/>
        <p:nvPr/>
      </p:nvGrpSpPr>
      <p:grpSpPr/>
      <p:pic>
        <p:nvPicPr>
          <p:cNvPr id="2" name="图片 1" descr="upload_post_object_v2_2931470209"/>
          <p:cNvPicPr>
            <a:picLocks noChangeAspect="1"/>
          </p:cNvPicPr>
          <p:nvPr/>
        </p:nvPicPr>
        <p:blipFill>
          <a:blip r:embed="rId1"/>
          <a:stretch>
            <a:fillRect/>
          </a:stretch>
        </p:blipFill>
        <p:spPr>
          <a:xfrm>
            <a:off x="4398569" y="326746"/>
            <a:ext cx="3361277" cy="5990167"/>
          </a:xfrm>
          <a:prstGeom prst="rect">
            <a:avLst/>
          </a:prstGeom>
        </p:spPr>
      </p:pic>
      <p:sp>
        <p:nvSpPr>
          <p:cNvPr id="10" name="文本框 9"/>
          <p:cNvSpPr txBox="1"/>
          <p:nvPr userDrawn="1"/>
        </p:nvSpPr>
        <p:spPr>
          <a:xfrm>
            <a:off x="394387" y="232282"/>
            <a:ext cx="3439160" cy="583565"/>
          </a:xfrm>
          <a:prstGeom prst="rect">
            <a:avLst/>
          </a:prstGeom>
        </p:spPr>
        <p:txBody>
          <a:bodyPr wrap="none" rtlCol="0">
            <a:spAutoFit/>
          </a:bodyPr>
          <a:p>
            <a:r>
              <a:rPr lang="zh-CN" altLang="en-US" sz="3200" b="1">
                <a:solidFill>
                  <a:srgbClr val="FFFFFF"/>
                </a:solidFill>
                <a:latin typeface="微软雅黑" panose="020B0503020204020204" charset="-122"/>
                <a:ea typeface="微软雅黑" panose="020B0503020204020204" charset="-122"/>
                <a:cs typeface="微软雅黑" panose="020B0503020204020204" charset="-122"/>
              </a:rPr>
              <a:t>技术方案（内容）</a:t>
            </a:r>
            <a:endParaRPr lang="zh-CN" altLang="en-US" sz="3200" b="1">
              <a:solidFill>
                <a:srgbClr val="FFFFFF"/>
              </a:solidFill>
              <a:latin typeface="微软雅黑" panose="020B0503020204020204" charset="-122"/>
              <a:ea typeface="微软雅黑" panose="020B0503020204020204" charset="-122"/>
              <a:cs typeface="微软雅黑" panose="020B0503020204020204" charset="-122"/>
            </a:endParaRPr>
          </a:p>
        </p:txBody>
      </p:sp>
      <p:pic>
        <p:nvPicPr>
          <p:cNvPr id="36" name="图片 35" descr="upload_post_object_v2_3038174567"/>
          <p:cNvPicPr>
            <a:picLocks noChangeAspect="1"/>
          </p:cNvPicPr>
          <p:nvPr/>
        </p:nvPicPr>
        <p:blipFill>
          <a:blip r:embed="rId2">
            <a:alphaModFix amt="22000"/>
          </a:blip>
          <a:stretch>
            <a:fillRect/>
          </a:stretch>
        </p:blipFill>
        <p:spPr>
          <a:xfrm>
            <a:off x="8834086" y="2668865"/>
            <a:ext cx="2071728" cy="3648043"/>
          </a:xfrm>
          <a:prstGeom prst="rect">
            <a:avLst/>
          </a:prstGeom>
        </p:spPr>
      </p:pic>
      <p:sp>
        <p:nvSpPr>
          <p:cNvPr id="4" name="圆角矩形 3"/>
          <p:cNvSpPr/>
          <p:nvPr userDrawn="1"/>
        </p:nvSpPr>
        <p:spPr>
          <a:xfrm>
            <a:off x="5852948" y="3204768"/>
            <a:ext cx="128095" cy="65690"/>
          </a:xfrm>
          <a:prstGeom prst="roundRect">
            <a:avLst/>
          </a:prstGeom>
          <a:solidFill>
            <a:srgbClr val="E2E6ED">
              <a:alpha val="28000"/>
            </a:srgbClr>
          </a:solid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sp>
        <p:nvSpPr>
          <p:cNvPr id="5" name="圆角矩形 4"/>
          <p:cNvSpPr/>
          <p:nvPr userDrawn="1"/>
        </p:nvSpPr>
        <p:spPr>
          <a:xfrm>
            <a:off x="6209862" y="3204768"/>
            <a:ext cx="128095" cy="65690"/>
          </a:xfrm>
          <a:prstGeom prst="roundRect">
            <a:avLst/>
          </a:prstGeom>
          <a:solidFill>
            <a:srgbClr val="E2E6ED">
              <a:alpha val="28000"/>
            </a:srgbClr>
          </a:solidFill>
          <a:ln w="12700" cmpd="sng">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sp>
        <p:nvSpPr>
          <p:cNvPr id="8" name="文本框 7"/>
          <p:cNvSpPr txBox="1"/>
          <p:nvPr/>
        </p:nvSpPr>
        <p:spPr>
          <a:xfrm>
            <a:off x="8834050" y="1923494"/>
            <a:ext cx="1796399" cy="985520"/>
          </a:xfrm>
          <a:prstGeom prst="rect">
            <a:avLst/>
          </a:prstGeom>
          <a:noFill/>
        </p:spPr>
        <p:txBody>
          <a:bodyPr wrap="square" rtlCol="0" anchor="t">
            <a:noAutofit/>
          </a:bodyPr>
          <a:p>
            <a:r>
              <a:rPr lang="zh-CN" altLang="en-US" sz="800">
                <a:solidFill>
                  <a:srgbClr val="FFFFFF"/>
                </a:solidFill>
              </a:rPr>
              <a:t>PART</a:t>
            </a:r>
            <a:r>
              <a:rPr lang="en-US" altLang="zh-CN" sz="800">
                <a:solidFill>
                  <a:srgbClr val="FFFFFF"/>
                </a:solidFill>
              </a:rPr>
              <a:t>1</a:t>
            </a:r>
            <a:endParaRPr lang="zh-CN" altLang="en-US" sz="800">
              <a:solidFill>
                <a:srgbClr val="FFFFFF"/>
              </a:solidFill>
            </a:endParaRPr>
          </a:p>
          <a:p>
            <a:pPr indent="0" defTabSz="0">
              <a:lnSpc>
                <a:spcPct val="150000"/>
              </a:lnSpc>
              <a:spcBef>
                <a:spcPct val="0"/>
              </a:spcBef>
              <a:spcAft>
                <a:spcPct val="0"/>
              </a:spcAft>
              <a:buNone/>
            </a:pPr>
            <a:r>
              <a:rPr lang="zh-CN" altLang="en-US">
                <a:solidFill>
                  <a:srgbClr val="FFFFFF"/>
                </a:solidFill>
              </a:rPr>
              <a:t>出币口</a:t>
            </a:r>
            <a:endParaRPr lang="zh-CN" altLang="en-US">
              <a:solidFill>
                <a:srgbClr val="FFFFFF"/>
              </a:solidFill>
            </a:endParaRPr>
          </a:p>
        </p:txBody>
      </p:sp>
      <p:sp>
        <p:nvSpPr>
          <p:cNvPr id="9" name="矩形 8"/>
          <p:cNvSpPr/>
          <p:nvPr userDrawn="1"/>
        </p:nvSpPr>
        <p:spPr>
          <a:xfrm>
            <a:off x="5266799" y="1425504"/>
            <a:ext cx="1653299" cy="1302029"/>
          </a:xfrm>
          <a:prstGeom prst="rect">
            <a:avLst/>
          </a:prstGeom>
          <a:noFill/>
          <a:ln w="12700" cap="flat" cmpd="sng" algn="ctr">
            <a:solidFill>
              <a:srgbClr val="ED7D31">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cxnSp>
        <p:nvCxnSpPr>
          <p:cNvPr id="15" name="直接箭头连接符 14"/>
          <p:cNvCxnSpPr/>
          <p:nvPr userDrawn="1"/>
        </p:nvCxnSpPr>
        <p:spPr>
          <a:xfrm flipH="1">
            <a:off x="6241035" y="2327244"/>
            <a:ext cx="2334534" cy="0"/>
          </a:xfrm>
          <a:prstGeom prst="straightConnector1">
            <a:avLst/>
          </a:prstGeom>
          <a:ln w="12700" cap="flat" cmpd="sng" algn="ctr">
            <a:solidFill>
              <a:srgbClr val="FFFFFF">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052240" y="4205151"/>
            <a:ext cx="2152650" cy="369624"/>
          </a:xfrm>
          <a:prstGeom prst="rect">
            <a:avLst/>
          </a:prstGeom>
          <a:noFill/>
        </p:spPr>
        <p:txBody>
          <a:bodyPr wrap="square" rtlCol="0" anchor="t">
            <a:noAutofit/>
          </a:bodyPr>
          <a:p>
            <a:r>
              <a:rPr lang="zh-CN" altLang="en-US">
                <a:solidFill>
                  <a:srgbClr val="FFFFFF"/>
                </a:solidFill>
              </a:rPr>
              <a:t>交互视频-屏幕内嵌</a:t>
            </a:r>
            <a:endParaRPr lang="zh-CN" altLang="en-US">
              <a:solidFill>
                <a:srgbClr val="FFFFFF"/>
              </a:solidFill>
            </a:endParaRPr>
          </a:p>
        </p:txBody>
      </p:sp>
      <p:cxnSp>
        <p:nvCxnSpPr>
          <p:cNvPr id="33" name="肘形连接符 32"/>
          <p:cNvCxnSpPr>
            <a:stCxn id="25" idx="3"/>
          </p:cNvCxnSpPr>
          <p:nvPr userDrawn="1"/>
        </p:nvCxnSpPr>
        <p:spPr>
          <a:xfrm>
            <a:off x="3204890" y="4389963"/>
            <a:ext cx="2281894" cy="3175"/>
          </a:xfrm>
          <a:prstGeom prst="bentConnector3">
            <a:avLst>
              <a:gd name="adj1" fmla="val 50013"/>
            </a:avLst>
          </a:prstGeom>
          <a:ln w="12700" cap="flat" cmpd="sng" algn="ctr">
            <a:solidFill>
              <a:srgbClr val="FFFFFF">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grpSp>
        <p:nvGrpSpPr>
          <p:cNvPr id="40" name="组合 39"/>
          <p:cNvGrpSpPr/>
          <p:nvPr userDrawn="1"/>
        </p:nvGrpSpPr>
        <p:grpSpPr>
          <a:xfrm>
            <a:off x="1215526" y="4689021"/>
            <a:ext cx="1875064" cy="1793013"/>
            <a:chOff x="1801" y="4442"/>
            <a:chExt cx="2940" cy="3274"/>
          </a:xfrm>
        </p:grpSpPr>
        <p:pic>
          <p:nvPicPr>
            <p:cNvPr id="18" name="图片 17" descr="upload_post_object_v2_2798343147"/>
            <p:cNvPicPr>
              <a:picLocks noChangeAspect="1"/>
            </p:cNvPicPr>
            <p:nvPr/>
          </p:nvPicPr>
          <p:blipFill>
            <a:blip r:embed="rId3"/>
            <a:stretch>
              <a:fillRect/>
            </a:stretch>
          </p:blipFill>
          <p:spPr>
            <a:xfrm>
              <a:off x="1801" y="6004"/>
              <a:ext cx="974" cy="1712"/>
            </a:xfrm>
            <a:prstGeom prst="rect">
              <a:avLst/>
            </a:prstGeom>
            <a:ln w="38100" cmpd="sng">
              <a:noFill/>
              <a:prstDash val="solid"/>
              <a:miter lim="800000"/>
              <a:headEnd/>
              <a:tailEnd/>
            </a:ln>
          </p:spPr>
        </p:pic>
        <p:pic>
          <p:nvPicPr>
            <p:cNvPr id="21" name="图片 20" descr="upload_post_object_v2_864894794"/>
            <p:cNvPicPr>
              <a:picLocks noChangeAspect="1"/>
            </p:cNvPicPr>
            <p:nvPr/>
          </p:nvPicPr>
          <p:blipFill>
            <a:blip r:embed="rId4"/>
            <a:stretch>
              <a:fillRect/>
            </a:stretch>
          </p:blipFill>
          <p:spPr>
            <a:xfrm>
              <a:off x="1801" y="4442"/>
              <a:ext cx="2941" cy="1562"/>
            </a:xfrm>
            <a:prstGeom prst="rect">
              <a:avLst/>
            </a:prstGeom>
          </p:spPr>
        </p:pic>
        <p:pic>
          <p:nvPicPr>
            <p:cNvPr id="23" name="图片 22" descr="upload_post_object_v2_2715908377"/>
            <p:cNvPicPr>
              <a:picLocks noChangeAspect="1"/>
            </p:cNvPicPr>
            <p:nvPr/>
          </p:nvPicPr>
          <p:blipFill>
            <a:blip r:embed="rId5"/>
            <a:stretch>
              <a:fillRect/>
            </a:stretch>
          </p:blipFill>
          <p:spPr>
            <a:xfrm>
              <a:off x="2775" y="6004"/>
              <a:ext cx="1967" cy="1712"/>
            </a:xfrm>
            <a:prstGeom prst="rect">
              <a:avLst/>
            </a:prstGeom>
          </p:spPr>
        </p:pic>
      </p:grpSp>
      <p:graphicFrame>
        <p:nvGraphicFramePr>
          <p:cNvPr id="39" name="表格 38"/>
          <p:cNvGraphicFramePr/>
          <p:nvPr/>
        </p:nvGraphicFramePr>
        <p:xfrm>
          <a:off x="244983" y="1425512"/>
          <a:ext cx="3294380" cy="2377440"/>
        </p:xfrm>
        <a:graphic>
          <a:graphicData uri="http://schemas.openxmlformats.org/drawingml/2006/table">
            <a:tbl>
              <a:tblPr/>
              <a:tblGrid>
                <a:gridCol w="823595"/>
                <a:gridCol w="823595"/>
                <a:gridCol w="823595"/>
                <a:gridCol w="823595"/>
              </a:tblGrid>
              <a:tr h="228600">
                <a:tc>
                  <a:txBody>
                    <a:bodyPr/>
                    <a:p>
                      <a:pPr indent="0" algn="ctr">
                        <a:buNone/>
                      </a:pPr>
                      <a:r>
                        <a:rPr lang="en-US" sz="900" b="0">
                          <a:solidFill>
                            <a:srgbClr val="19191A"/>
                          </a:solidFill>
                          <a:latin typeface="Source Han Sans CN" charset="0"/>
                        </a:rPr>
                        <a:t>month</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en-US" sz="900" b="0">
                          <a:solidFill>
                            <a:srgbClr val="19191A"/>
                          </a:solidFill>
                          <a:latin typeface="Source Han Sans CN" charset="0"/>
                        </a:rPr>
                        <a:t>top1</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en-US" sz="900" b="0">
                          <a:solidFill>
                            <a:srgbClr val="19191A"/>
                          </a:solidFill>
                          <a:latin typeface="Source Han Sans CN" charset="0"/>
                        </a:rPr>
                        <a:t>top2</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en-US" sz="900" b="0">
                          <a:solidFill>
                            <a:srgbClr val="19191A"/>
                          </a:solidFill>
                          <a:latin typeface="Source Han Sans CN" charset="0"/>
                        </a:rPr>
                        <a:t>top3</a:t>
                      </a:r>
                      <a:endParaRPr lang="zh-CN" altLang="en-US" sz="9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r h="304800">
                <a:tc>
                  <a:txBody>
                    <a:bodyPr/>
                    <a:p>
                      <a:pPr indent="0" algn="ctr">
                        <a:buNone/>
                      </a:pPr>
                      <a:r>
                        <a:rPr lang="en-US" sz="900" b="0">
                          <a:solidFill>
                            <a:srgbClr val="19191A"/>
                          </a:solidFill>
                          <a:latin typeface="Source Han Sans CN" charset="0"/>
                        </a:rPr>
                        <a:t>1</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哈尔滨旅游火爆出圈</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云南昆明动物园“猴猫共处”</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董宇辉新号开播力压东方甄选</a:t>
                      </a:r>
                      <a:endParaRPr lang="zh-CN" altLang="en-US" sz="7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r h="304800">
                <a:tc>
                  <a:txBody>
                    <a:bodyPr/>
                    <a:p>
                      <a:pPr indent="0" algn="ctr">
                        <a:buNone/>
                      </a:pPr>
                      <a:r>
                        <a:rPr lang="en-US" sz="900" b="0">
                          <a:solidFill>
                            <a:srgbClr val="19191A"/>
                          </a:solidFill>
                          <a:latin typeface="Source Han Sans CN" charset="0"/>
                        </a:rPr>
                        <a:t>2</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日本泄漏5.5亿吨核废水</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为拍《热辣滚烫》贾玲减肥100斤</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贵州山火-致敬山火中的逆行者</a:t>
                      </a:r>
                      <a:endParaRPr lang="zh-CN" altLang="en-US" sz="7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r h="304800">
                <a:tc>
                  <a:txBody>
                    <a:bodyPr/>
                    <a:p>
                      <a:pPr indent="0" algn="ctr">
                        <a:buNone/>
                      </a:pPr>
                      <a:r>
                        <a:rPr lang="en-US" sz="900" b="0">
                          <a:solidFill>
                            <a:srgbClr val="19191A"/>
                          </a:solidFill>
                          <a:latin typeface="Source Han Sans CN" charset="0"/>
                        </a:rPr>
                        <a:t>3</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小米SU7发布</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天水麻辣烫爆火</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捧娃哈哈踩农夫山泉</a:t>
                      </a:r>
                      <a:endParaRPr lang="zh-CN" altLang="en-US" sz="7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r h="518160">
                <a:tc>
                  <a:txBody>
                    <a:bodyPr/>
                    <a:p>
                      <a:pPr indent="0" algn="ctr">
                        <a:buNone/>
                      </a:pPr>
                      <a:r>
                        <a:rPr lang="en-US" sz="900" b="0">
                          <a:solidFill>
                            <a:srgbClr val="19191A"/>
                          </a:solidFill>
                          <a:latin typeface="Source Han Sans CN" charset="0"/>
                        </a:rPr>
                        <a:t>4</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“谢帝谢帝我要迪士尼”，成都迪士尼火出圈</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邯郸3未成年嫌犯被核准追诉，依法惩处“小恶魔”</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虐猫考生未被兰大录取</a:t>
                      </a:r>
                      <a:endParaRPr lang="zh-CN" altLang="en-US" sz="7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r h="304800">
                <a:tc>
                  <a:txBody>
                    <a:bodyPr/>
                    <a:p>
                      <a:pPr indent="0" algn="ctr">
                        <a:buNone/>
                      </a:pPr>
                      <a:r>
                        <a:rPr lang="en-US" sz="900" b="0">
                          <a:solidFill>
                            <a:srgbClr val="19191A"/>
                          </a:solidFill>
                          <a:latin typeface="Source Han Sans CN" charset="0"/>
                        </a:rPr>
                        <a:t>5</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广州梅大高速茶阳路段塌方</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胖猫外卖空包事件</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王红权星等多名炫富网红被封号</a:t>
                      </a:r>
                      <a:endParaRPr lang="zh-CN" altLang="en-US" sz="7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r h="411480">
                <a:tc>
                  <a:txBody>
                    <a:bodyPr/>
                    <a:p>
                      <a:pPr indent="0" algn="ctr">
                        <a:buNone/>
                      </a:pPr>
                      <a:r>
                        <a:rPr lang="en-US" sz="900" b="0">
                          <a:solidFill>
                            <a:srgbClr val="19191A"/>
                          </a:solidFill>
                          <a:latin typeface="Source Han Sans CN" charset="0"/>
                        </a:rPr>
                        <a:t>6</a:t>
                      </a:r>
                      <a:endParaRPr lang="zh-CN" altLang="en-US" sz="9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姜萍：中专女生闯进全球数学竞赛12强</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Manner咖啡事件</a:t>
                      </a:r>
                      <a:endParaRPr lang="zh-CN" altLang="en-US" sz="700"/>
                    </a:p>
                  </a:txBody>
                  <a:tcPr vert="horz" anchor="ctr" anchorCtr="0">
                    <a:lnL>
                      <a:noFill/>
                    </a:lnL>
                    <a:lnR>
                      <a:noFill/>
                    </a:lnR>
                    <a:lnT cap="flat">
                      <a:noFill/>
                    </a:lnT>
                    <a:lnB cap="flat">
                      <a:noFill/>
                    </a:lnB>
                    <a:lnTlToBr>
                      <a:noFill/>
                    </a:lnTlToBr>
                    <a:lnBlToTr>
                      <a:noFill/>
                    </a:lnBlToTr>
                    <a:solidFill>
                      <a:srgbClr val="D9D9D9">
                        <a:alpha val="100000"/>
                      </a:srgbClr>
                    </a:solidFill>
                  </a:tcPr>
                </a:tc>
                <a:tc>
                  <a:txBody>
                    <a:bodyPr/>
                    <a:p>
                      <a:pPr indent="0" algn="ctr">
                        <a:buNone/>
                      </a:pPr>
                      <a:r>
                        <a:rPr lang="zh-CN" sz="700" b="0">
                          <a:solidFill>
                            <a:srgbClr val="19191A"/>
                          </a:solidFill>
                          <a:ea typeface="Source Han Sans CN"/>
                        </a:rPr>
                        <a:t>复旦毕业典礼，学生打老师</a:t>
                      </a:r>
                      <a:endParaRPr lang="zh-CN" altLang="en-US" sz="700"/>
                    </a:p>
                  </a:txBody>
                  <a:tcPr vert="horz" anchor="ctr" anchorCtr="0">
                    <a:lnL>
                      <a:noFill/>
                    </a:lnL>
                    <a:lnR cap="flat">
                      <a:noFill/>
                    </a:lnR>
                    <a:lnT cap="flat">
                      <a:noFill/>
                    </a:lnT>
                    <a:lnB cap="flat">
                      <a:noFill/>
                    </a:lnB>
                    <a:lnTlToBr>
                      <a:noFill/>
                    </a:lnTlToBr>
                    <a:lnBlToTr>
                      <a:noFill/>
                    </a:lnBlToTr>
                    <a:solidFill>
                      <a:srgbClr val="D9D9D9">
                        <a:alpha val="100000"/>
                      </a:srgbClr>
                    </a:solidFill>
                  </a:tcPr>
                </a:tc>
              </a:tr>
            </a:tbl>
          </a:graphicData>
        </a:graphic>
      </p:graphicFrame>
      <p:cxnSp>
        <p:nvCxnSpPr>
          <p:cNvPr id="45" name="直接箭头连接符 44"/>
          <p:cNvCxnSpPr/>
          <p:nvPr userDrawn="1"/>
        </p:nvCxnSpPr>
        <p:spPr>
          <a:xfrm>
            <a:off x="3824696" y="2250623"/>
            <a:ext cx="1319621" cy="0"/>
          </a:xfrm>
          <a:prstGeom prst="straightConnector1">
            <a:avLst/>
          </a:prstGeom>
          <a:ln w="12700" cap="flat" cmpd="sng" algn="ctr">
            <a:solidFill>
              <a:srgbClr val="FFFFFF">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244929" y="1055860"/>
            <a:ext cx="3294425" cy="369624"/>
          </a:xfrm>
          <a:prstGeom prst="rect">
            <a:avLst/>
          </a:prstGeom>
          <a:noFill/>
        </p:spPr>
        <p:txBody>
          <a:bodyPr wrap="square" rtlCol="0" anchor="t">
            <a:noAutofit/>
          </a:bodyPr>
          <a:p>
            <a:pPr algn="ctr"/>
            <a:r>
              <a:rPr lang="zh-CN" altLang="en-US">
                <a:solidFill>
                  <a:srgbClr val="FFFFFF"/>
                </a:solidFill>
              </a:rPr>
              <a:t>爬取视频轮播-月度</a:t>
            </a:r>
            <a:r>
              <a:rPr lang="en-US" altLang="zh-CN">
                <a:solidFill>
                  <a:srgbClr val="FFFFFF"/>
                </a:solidFill>
              </a:rPr>
              <a:t>TOP3</a:t>
            </a:r>
            <a:r>
              <a:rPr lang="zh-CN" altLang="en-US">
                <a:solidFill>
                  <a:srgbClr val="FFFFFF"/>
                </a:solidFill>
              </a:rPr>
              <a:t>事件</a:t>
            </a:r>
            <a:endParaRPr lang="zh-CN" altLang="en-US">
              <a:solidFill>
                <a:srgbClr val="FFFFFF"/>
              </a:solidFill>
            </a:endParaRPr>
          </a:p>
        </p:txBody>
      </p:sp>
      <p:sp>
        <p:nvSpPr>
          <p:cNvPr id="60" name="文本框 59"/>
          <p:cNvSpPr txBox="1"/>
          <p:nvPr/>
        </p:nvSpPr>
        <p:spPr>
          <a:xfrm>
            <a:off x="3474246" y="1149972"/>
            <a:ext cx="1400702" cy="369624"/>
          </a:xfrm>
          <a:prstGeom prst="rect">
            <a:avLst/>
          </a:prstGeom>
          <a:noFill/>
        </p:spPr>
        <p:txBody>
          <a:bodyPr wrap="square" rtlCol="0" anchor="t">
            <a:noAutofit/>
          </a:bodyPr>
          <a:p>
            <a:pPr algn="ctr"/>
            <a:r>
              <a:rPr lang="zh-CN" altLang="en-US" sz="1600">
                <a:solidFill>
                  <a:srgbClr val="FFFFFF"/>
                </a:solidFill>
              </a:rPr>
              <a:t>附加另一个</a:t>
            </a:r>
            <a:r>
              <a:rPr lang="en-US" altLang="zh-CN" sz="1600">
                <a:solidFill>
                  <a:srgbClr val="FFFFFF"/>
                </a:solidFill>
              </a:rPr>
              <a:t>pad</a:t>
            </a:r>
            <a:r>
              <a:rPr lang="zh-CN" altLang="en-US" sz="1600">
                <a:solidFill>
                  <a:srgbClr val="FFFFFF"/>
                </a:solidFill>
              </a:rPr>
              <a:t>用作提问</a:t>
            </a:r>
            <a:endParaRPr sz="1600"/>
          </a:p>
        </p:txBody>
      </p:sp>
      <p:cxnSp>
        <p:nvCxnSpPr>
          <p:cNvPr id="61" name="直接箭头连接符 60"/>
          <p:cNvCxnSpPr/>
          <p:nvPr userDrawn="1"/>
        </p:nvCxnSpPr>
        <p:spPr>
          <a:xfrm>
            <a:off x="4504837" y="1725114"/>
            <a:ext cx="639537" cy="0"/>
          </a:xfrm>
          <a:prstGeom prst="straightConnector1">
            <a:avLst/>
          </a:prstGeom>
          <a:ln w="12700" cap="flat" cmpd="sng" algn="ctr">
            <a:solidFill>
              <a:srgbClr val="FFFFFF">
                <a:alpha val="100000"/>
              </a:srgbClr>
            </a:solidFill>
            <a:prstDash val="solid"/>
            <a:miter lim="8000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95959">
            <a:alpha val="100000"/>
          </a:srgbClr>
        </a:solidFill>
        <a:effectLst/>
      </p:bgPr>
    </p:bg>
    <p:spTree>
      <p:nvGrpSpPr>
        <p:cNvPr id="1" name=""/>
        <p:cNvGrpSpPr/>
        <p:nvPr/>
      </p:nvGrpSpPr>
      <p:grpSpPr/>
      <p:sp>
        <p:nvSpPr>
          <p:cNvPr id="16" name="矩形 15"/>
          <p:cNvSpPr/>
          <p:nvPr userDrawn="1"/>
        </p:nvSpPr>
        <p:spPr>
          <a:xfrm>
            <a:off x="5989821" y="-59824"/>
            <a:ext cx="6423813" cy="6944542"/>
          </a:xfrm>
          <a:prstGeom prst="rect">
            <a:avLst/>
          </a:prstGeom>
          <a:solidFill>
            <a:srgbClr val="46474A">
              <a:alpha val="100000"/>
            </a:srgbClr>
          </a:solidFill>
          <a:ln w="12700" cap="flat" cmpd="sng" algn="ctr">
            <a:solidFill>
              <a:srgbClr val="AEB5C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sp>
        <p:nvSpPr>
          <p:cNvPr id="9" name="矩形 8"/>
          <p:cNvSpPr/>
          <p:nvPr userDrawn="1"/>
        </p:nvSpPr>
        <p:spPr>
          <a:xfrm>
            <a:off x="-7597" y="-10471"/>
            <a:ext cx="5997418" cy="6895202"/>
          </a:xfrm>
          <a:prstGeom prst="rect">
            <a:avLst/>
          </a:prstGeom>
          <a:solidFill>
            <a:srgbClr val="FFFFFF">
              <a:alpha val="100000"/>
            </a:srgbClr>
          </a:solidFill>
          <a:ln w="15875" cap="flat" cmpd="sng" algn="ctr">
            <a:solidFill>
              <a:srgbClr val="AEB5C0">
                <a:alpha val="100000"/>
              </a:srgbClr>
            </a:solidFill>
            <a:prstDash val="solid"/>
            <a:miter lim="800000"/>
          </a:ln>
          <a:effectLst>
            <a:outerShdw blurRad="393700" dist="203200" algn="l"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sp>
        <p:nvSpPr>
          <p:cNvPr id="12" name="文本框 11"/>
          <p:cNvSpPr txBox="1"/>
          <p:nvPr userDrawn="1"/>
        </p:nvSpPr>
        <p:spPr>
          <a:xfrm>
            <a:off x="3696255" y="5820546"/>
            <a:ext cx="2293620" cy="368300"/>
          </a:xfrm>
          <a:prstGeom prst="rect">
            <a:avLst/>
          </a:prstGeom>
        </p:spPr>
        <p:txBody>
          <a:bodyPr wrap="none" rtlCol="0">
            <a:spAutoFit/>
          </a:bodyPr>
          <a:p>
            <a:r>
              <a:rPr lang="zh-CN" altLang="en-US">
                <a:solidFill>
                  <a:srgbClr val="FFFFFF"/>
                </a:solidFill>
              </a:rPr>
              <a:t>木构框架-</a:t>
            </a:r>
            <a:r>
              <a:rPr lang="en-US" altLang="zh-CN">
                <a:solidFill>
                  <a:srgbClr val="FFFFFF"/>
                </a:solidFill>
              </a:rPr>
              <a:t>20cm</a:t>
            </a:r>
            <a:r>
              <a:rPr lang="zh-CN" altLang="en-US">
                <a:solidFill>
                  <a:srgbClr val="FFFFFF"/>
                </a:solidFill>
              </a:rPr>
              <a:t>木框</a:t>
            </a:r>
            <a:endParaRPr lang="zh-CN" altLang="en-US">
              <a:solidFill>
                <a:srgbClr val="FFFFFF"/>
              </a:solidFill>
            </a:endParaRPr>
          </a:p>
        </p:txBody>
      </p:sp>
      <p:sp>
        <p:nvSpPr>
          <p:cNvPr id="13" name="文本框 12"/>
          <p:cNvSpPr txBox="1"/>
          <p:nvPr userDrawn="1"/>
        </p:nvSpPr>
        <p:spPr>
          <a:xfrm>
            <a:off x="4095007" y="5450976"/>
            <a:ext cx="1894840" cy="368300"/>
          </a:xfrm>
          <a:prstGeom prst="rect">
            <a:avLst/>
          </a:prstGeom>
        </p:spPr>
        <p:txBody>
          <a:bodyPr wrap="none" rtlCol="0">
            <a:spAutoFit/>
          </a:bodyPr>
          <a:p>
            <a:r>
              <a:rPr lang="zh-CN" altLang="en-US">
                <a:solidFill>
                  <a:srgbClr val="FFFFFF"/>
                </a:solidFill>
              </a:rPr>
              <a:t>雪弗板-打印表面</a:t>
            </a:r>
            <a:endParaRPr lang="zh-CN" altLang="en-US">
              <a:solidFill>
                <a:srgbClr val="FFFFFF"/>
              </a:solidFill>
            </a:endParaRPr>
          </a:p>
        </p:txBody>
      </p:sp>
      <p:sp>
        <p:nvSpPr>
          <p:cNvPr id="17" name="矩形 16"/>
          <p:cNvSpPr/>
          <p:nvPr userDrawn="1"/>
        </p:nvSpPr>
        <p:spPr>
          <a:xfrm>
            <a:off x="4574595" y="3571656"/>
            <a:ext cx="985393" cy="1721400"/>
          </a:xfrm>
          <a:prstGeom prst="rect">
            <a:avLst/>
          </a:prstGeom>
          <a:solidFill>
            <a:srgbClr val="0D0D0D">
              <a:alpha val="100000"/>
            </a:srgbClr>
          </a:solidFill>
          <a:ln w="12700" cap="flat" cmpd="sng" algn="ctr">
            <a:solidFill>
              <a:srgbClr val="AEB5C0">
                <a:alpha val="100000"/>
              </a:srgbClr>
            </a:solidFill>
            <a:prstDash val="solid"/>
            <a:miter lim="800000"/>
          </a:ln>
          <a:effectLst>
            <a:outerShdw blurRad="190500" dist="63500" algn="l"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a:solidFill>
                <a:srgbClr val="000000"/>
              </a:solidFill>
            </a:endParaRPr>
          </a:p>
        </p:txBody>
      </p:sp>
      <p:pic>
        <p:nvPicPr>
          <p:cNvPr id="59" name="图片 58" descr="upload_post_object_v2_2446791349"/>
          <p:cNvPicPr>
            <a:picLocks noChangeAspect="1"/>
          </p:cNvPicPr>
          <p:nvPr/>
        </p:nvPicPr>
        <p:blipFill>
          <a:blip r:embed="rId1"/>
          <a:srcRect l="10000" t="30028" r="10000" b="30028"/>
          <a:stretch>
            <a:fillRect/>
          </a:stretch>
        </p:blipFill>
        <p:spPr>
          <a:xfrm>
            <a:off x="4886565" y="4628506"/>
            <a:ext cx="985393" cy="664549"/>
          </a:xfrm>
          <a:prstGeom prst="rect">
            <a:avLst/>
          </a:prstGeom>
          <a:effectLst>
            <a:outerShdw blurRad="190500" dist="63500" algn="l" rotWithShape="0">
              <a:srgbClr val="000000">
                <a:alpha val="30000"/>
              </a:srgbClr>
            </a:outerShdw>
          </a:effectLst>
        </p:spPr>
      </p:pic>
      <p:sp>
        <p:nvSpPr>
          <p:cNvPr id="24" name="文本框 23"/>
          <p:cNvSpPr txBox="1"/>
          <p:nvPr userDrawn="1"/>
        </p:nvSpPr>
        <p:spPr>
          <a:xfrm>
            <a:off x="9684564" y="2365353"/>
            <a:ext cx="2205355" cy="368300"/>
          </a:xfrm>
          <a:prstGeom prst="rect">
            <a:avLst/>
          </a:prstGeom>
        </p:spPr>
        <p:txBody>
          <a:bodyPr wrap="none" rtlCol="0">
            <a:spAutoFit/>
          </a:bodyPr>
          <a:p>
            <a:r>
              <a:rPr lang="zh-CN" altLang="en-US">
                <a:solidFill>
                  <a:srgbClr val="FFFFFF"/>
                </a:solidFill>
              </a:rPr>
              <a:t>硬币-</a:t>
            </a:r>
            <a:r>
              <a:rPr lang="en-US" altLang="zh-CN">
                <a:solidFill>
                  <a:srgbClr val="FFFFFF"/>
                </a:solidFill>
              </a:rPr>
              <a:t>3D</a:t>
            </a:r>
            <a:r>
              <a:rPr lang="zh-CN" altLang="en-US">
                <a:solidFill>
                  <a:srgbClr val="FFFFFF"/>
                </a:solidFill>
              </a:rPr>
              <a:t>打印、喷漆</a:t>
            </a:r>
            <a:endParaRPr lang="zh-CN" altLang="en-US">
              <a:solidFill>
                <a:srgbClr val="FFFFFF"/>
              </a:solidFill>
            </a:endParaRPr>
          </a:p>
        </p:txBody>
      </p:sp>
      <p:pic>
        <p:nvPicPr>
          <p:cNvPr id="15" name="图片 14" descr="upload_post_object_v2_2256391108"/>
          <p:cNvPicPr>
            <a:picLocks noChangeAspect="1"/>
          </p:cNvPicPr>
          <p:nvPr/>
        </p:nvPicPr>
        <p:blipFill>
          <a:blip r:embed="rId2"/>
          <a:stretch>
            <a:fillRect/>
          </a:stretch>
        </p:blipFill>
        <p:spPr>
          <a:xfrm>
            <a:off x="6296791" y="3039421"/>
            <a:ext cx="5593128" cy="1456725"/>
          </a:xfrm>
          <a:prstGeom prst="rect">
            <a:avLst/>
          </a:prstGeom>
        </p:spPr>
      </p:pic>
      <p:pic>
        <p:nvPicPr>
          <p:cNvPr id="5" name="图片 4" descr="upload_post_object_v2_148520711"/>
          <p:cNvPicPr>
            <a:picLocks noChangeAspect="1"/>
          </p:cNvPicPr>
          <p:nvPr/>
        </p:nvPicPr>
        <p:blipFill>
          <a:blip r:embed="rId3"/>
          <a:stretch>
            <a:fillRect/>
          </a:stretch>
        </p:blipFill>
        <p:spPr>
          <a:xfrm>
            <a:off x="6296741" y="533055"/>
            <a:ext cx="3081290" cy="2201883"/>
          </a:xfrm>
          <a:prstGeom prst="rect">
            <a:avLst/>
          </a:prstGeom>
        </p:spPr>
      </p:pic>
      <p:pic>
        <p:nvPicPr>
          <p:cNvPr id="3" name="图片 2" descr="upload_post_object_v2_858164560"/>
          <p:cNvPicPr>
            <a:picLocks noChangeAspect="1"/>
          </p:cNvPicPr>
          <p:nvPr/>
        </p:nvPicPr>
        <p:blipFill>
          <a:blip r:embed="rId4"/>
          <a:stretch>
            <a:fillRect/>
          </a:stretch>
        </p:blipFill>
        <p:spPr>
          <a:xfrm>
            <a:off x="6296741" y="4703124"/>
            <a:ext cx="5593178" cy="1657107"/>
          </a:xfrm>
          <a:prstGeom prst="rect">
            <a:avLst/>
          </a:prstGeom>
        </p:spPr>
      </p:pic>
      <p:pic>
        <p:nvPicPr>
          <p:cNvPr id="14" name="图片 13" descr="upload_post_object_v2_3880117153"/>
          <p:cNvPicPr>
            <a:picLocks noChangeAspect="1"/>
          </p:cNvPicPr>
          <p:nvPr/>
        </p:nvPicPr>
        <p:blipFill>
          <a:blip r:embed="rId5"/>
          <a:srcRect l="10000" t="15899" r="10000" b="15899"/>
          <a:stretch>
            <a:fillRect/>
          </a:stretch>
        </p:blipFill>
        <p:spPr>
          <a:xfrm>
            <a:off x="3628857" y="3571666"/>
            <a:ext cx="1183435" cy="1721361"/>
          </a:xfrm>
          <a:prstGeom prst="rect">
            <a:avLst/>
          </a:prstGeom>
          <a:ln w="38100" cmpd="sng">
            <a:noFill/>
            <a:prstDash val="solid"/>
            <a:miter lim="800000"/>
            <a:headEnd/>
            <a:tailEnd/>
          </a:ln>
        </p:spPr>
      </p:pic>
      <p:pic>
        <p:nvPicPr>
          <p:cNvPr id="4" name="图片 3" descr="upload_post_object_v2_2637092906"/>
          <p:cNvPicPr>
            <a:picLocks noChangeAspect="1"/>
          </p:cNvPicPr>
          <p:nvPr/>
        </p:nvPicPr>
        <p:blipFill>
          <a:blip r:embed="rId6"/>
          <a:srcRect r="7667"/>
          <a:stretch>
            <a:fillRect/>
          </a:stretch>
        </p:blipFill>
        <p:spPr>
          <a:xfrm>
            <a:off x="-280294" y="-180605"/>
            <a:ext cx="5166835" cy="7091371"/>
          </a:xfrm>
          <a:prstGeom prst="rect">
            <a:avLst/>
          </a:prstGeom>
          <a:effectLst>
            <a:outerShdw blurRad="190500" dist="177800" algn="ctr" rotWithShape="0">
              <a:srgbClr val="000000">
                <a:alpha val="3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upload_post_object_v2_2931470209"/>
          <p:cNvPicPr>
            <a:picLocks noChangeAspect="1"/>
          </p:cNvPicPr>
          <p:nvPr/>
        </p:nvPicPr>
        <p:blipFill>
          <a:blip r:embed="rId1">
            <a:alphaModFix amt="8000"/>
          </a:blip>
          <a:stretch>
            <a:fillRect/>
          </a:stretch>
        </p:blipFill>
        <p:spPr>
          <a:xfrm>
            <a:off x="6183665" y="0"/>
            <a:ext cx="3857518" cy="6874524"/>
          </a:xfrm>
          <a:prstGeom prst="rect">
            <a:avLst/>
          </a:prstGeom>
        </p:spPr>
      </p:pic>
      <p:sp>
        <p:nvSpPr>
          <p:cNvPr id="4" name="文本框 3"/>
          <p:cNvSpPr txBox="1"/>
          <p:nvPr userDrawn="1"/>
        </p:nvSpPr>
        <p:spPr>
          <a:xfrm>
            <a:off x="394387" y="232282"/>
            <a:ext cx="3846195" cy="583565"/>
          </a:xfrm>
          <a:prstGeom prst="rect">
            <a:avLst/>
          </a:prstGeom>
        </p:spPr>
        <p:txBody>
          <a:bodyPr wrap="none" rtlCol="0">
            <a:spAutoFit/>
          </a:bodyPr>
          <a:p>
            <a:pPr algn="l"/>
            <a:r>
              <a:rPr lang="zh-CN" altLang="en-US" sz="3200" b="1">
                <a:solidFill>
                  <a:schemeClr val="tx1"/>
                </a:solidFill>
              </a:rPr>
              <a:t>存在问题及解决方案</a:t>
            </a:r>
            <a:endParaRPr lang="zh-CN" altLang="en-US" sz="3200" b="1">
              <a:solidFill>
                <a:schemeClr val="tx1"/>
              </a:solidFill>
            </a:endParaRPr>
          </a:p>
        </p:txBody>
      </p:sp>
      <p:graphicFrame>
        <p:nvGraphicFramePr>
          <p:cNvPr id="3" name="表格 2"/>
          <p:cNvGraphicFramePr/>
          <p:nvPr/>
        </p:nvGraphicFramePr>
        <p:xfrm>
          <a:off x="406447" y="1699775"/>
          <a:ext cx="11379200" cy="3894032"/>
        </p:xfrm>
        <a:graphic>
          <a:graphicData uri="http://schemas.openxmlformats.org/drawingml/2006/table">
            <a:tbl>
              <a:tblPr firstRow="1" bandRow="1">
                <a:tableStyleId>{5940675A-B579-460E-94D1-54222C63F5DA}</a:tableStyleId>
              </a:tblPr>
              <a:tblGrid>
                <a:gridCol w="1721485"/>
                <a:gridCol w="984250"/>
                <a:gridCol w="5178425"/>
                <a:gridCol w="3495040"/>
              </a:tblGrid>
              <a:tr h="518160">
                <a:tc>
                  <a:txBody>
                    <a:bodyPr/>
                    <a:p>
                      <a:pPr algn="ctr">
                        <a:buNone/>
                      </a:pP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FFFFF">
                        <a:alpha val="100000"/>
                      </a:srgbClr>
                    </a:solidFill>
                  </a:tcPr>
                </a:tc>
                <a:tc>
                  <a:txBody>
                    <a:bodyPr/>
                    <a:p>
                      <a:pPr algn="ctr">
                        <a:buNone/>
                      </a:pPr>
                      <a:r>
                        <a:rPr lang="zh-CN" altLang="en-US" b="1"/>
                        <a:t>序号</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FFFFF">
                        <a:alpha val="100000"/>
                      </a:srgbClr>
                    </a:solidFill>
                  </a:tcPr>
                </a:tc>
                <a:tc>
                  <a:txBody>
                    <a:bodyPr/>
                    <a:p>
                      <a:pPr algn="ctr">
                        <a:buNone/>
                      </a:pPr>
                      <a:r>
                        <a:rPr lang="zh-CN" altLang="en-US" b="1"/>
                        <a:t>存在问题</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FFFFF">
                        <a:alpha val="100000"/>
                      </a:srgbClr>
                    </a:solidFill>
                  </a:tcPr>
                </a:tc>
                <a:tc>
                  <a:txBody>
                    <a:bodyPr/>
                    <a:p>
                      <a:pPr algn="ctr">
                        <a:buNone/>
                      </a:pPr>
                      <a:r>
                        <a:rPr lang="zh-CN" altLang="en-US" sz="1800" b="1">
                          <a:solidFill>
                            <a:schemeClr val="tx1"/>
                          </a:solidFill>
                        </a:rPr>
                        <a:t>解决方案</a:t>
                      </a:r>
                      <a:endParaRPr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FFFFF">
                        <a:alpha val="100000"/>
                      </a:srgbClr>
                    </a:solidFill>
                  </a:tcPr>
                </a:tc>
              </a:tr>
              <a:tr h="640080">
                <a:tc rowSpan="3">
                  <a:txBody>
                    <a:bodyPr/>
                    <a:p>
                      <a:pPr algn="ctr">
                        <a:buNone/>
                      </a:pPr>
                      <a:r>
                        <a:rPr lang="zh-CN" altLang="en-US" b="1"/>
                        <a:t>内容</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t>1</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a:t>unity交互脚本编写</a:t>
                      </a:r>
                      <a:endParaRPr lang="zh-CN" altLang="en-US"/>
                    </a:p>
                    <a:p>
                      <a:pPr algn="ctr">
                        <a:buNone/>
                      </a:pPr>
                      <a:r>
                        <a:rPr lang="zh-CN" altLang="en-US"/>
                        <a:t>unity场景材质与离线三维软件之间的平衡</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en-US" altLang="zh-CN"/>
                        <a:t>Blender</a:t>
                      </a:r>
                      <a:r>
                        <a:rPr lang="zh-CN" altLang="en-US"/>
                        <a:t>方面模型调整材质，以适应</a:t>
                      </a:r>
                      <a:r>
                        <a:rPr lang="en-US" altLang="zh-CN"/>
                        <a:t>unity</a:t>
                      </a:r>
                      <a:r>
                        <a:rPr lang="zh-CN" altLang="en-US"/>
                        <a:t>中的运行</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r>
              <a:tr h="55689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t>2</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a:t>视频与语音交互的串联</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a:t>持续测试</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50053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t>3</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a:t>整体呈现的逻辑串联</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a:t>持续测试</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r>
              <a:tr h="763967">
                <a:tc rowSpan="2">
                  <a:txBody>
                    <a:bodyPr/>
                    <a:p>
                      <a:pPr algn="ctr">
                        <a:buNone/>
                      </a:pPr>
                      <a:r>
                        <a:rPr lang="zh-CN" altLang="en-US" sz="1800" b="1">
                          <a:solidFill>
                            <a:schemeClr val="tx1"/>
                          </a:solidFill>
                        </a:rPr>
                        <a:t>展具</a:t>
                      </a:r>
                      <a:endParaRPr lang="zh-CN" altLang="en-US" sz="1800" b="1">
                        <a:solidFill>
                          <a:schemeClr val="tx1"/>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t>1</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a:t>实体框架搭建，装置稳定性的未知</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marL="342900" indent="-342900" algn="ctr">
                        <a:buAutoNum type="circleNumDbPlain"/>
                      </a:pPr>
                      <a:r>
                        <a:rPr lang="zh-CN" altLang="en-US"/>
                        <a:t>周一进行搭建测试</a:t>
                      </a:r>
                      <a:endParaRPr lang="zh-CN" altLang="en-US"/>
                    </a:p>
                    <a:p>
                      <a:pPr marL="342900" indent="-342900" algn="ctr">
                        <a:buAutoNum type="circleNumDbPlain"/>
                      </a:pPr>
                      <a:r>
                        <a:rPr lang="zh-CN" altLang="en-US"/>
                        <a:t>已购入备用光轴和连接件</a:t>
                      </a:r>
                      <a:endParaRPr lang="zh-CN" altLang="en-US"/>
                    </a:p>
                    <a:p>
                      <a:pPr indent="0" algn="ctr">
                        <a:buNone/>
                      </a:pPr>
                      <a:r>
                        <a:rPr lang="zh-CN" altLang="en-US"/>
                        <a:t>可以进行必要的加固</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r>
              <a:tr h="91440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a:t>2</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a:t>游戏币</a:t>
                      </a:r>
                      <a:r>
                        <a:rPr lang="en-US" altLang="zh-CN"/>
                        <a:t>3D</a:t>
                      </a:r>
                      <a:r>
                        <a:rPr lang="zh-CN" altLang="en-US"/>
                        <a:t>打印的实体效果未知</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sz="1800">
                          <a:solidFill>
                            <a:schemeClr val="tx1"/>
                          </a:solidFill>
                        </a:rPr>
                        <a:t>周一</a:t>
                      </a:r>
                      <a:r>
                        <a:rPr lang="zh-CN" altLang="en-US"/>
                        <a:t>进行打印测试，</a:t>
                      </a:r>
                      <a:endParaRPr lang="zh-CN" altLang="en-US"/>
                    </a:p>
                    <a:p>
                      <a:pPr algn="ctr">
                        <a:buNone/>
                      </a:pPr>
                      <a:r>
                        <a:rPr lang="zh-CN" altLang="en-US"/>
                        <a:t>如效果不佳则马上购买效果漆做外形修改</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4040">
            <a:alpha val="100000"/>
          </a:srgbClr>
        </a:solidFill>
        <a:effectLst/>
      </p:bgPr>
    </p:bg>
    <p:spTree>
      <p:nvGrpSpPr>
        <p:cNvPr id="1" name=""/>
        <p:cNvGrpSpPr/>
        <p:nvPr/>
      </p:nvGrpSpPr>
      <p:grpSpPr/>
      <p:pic>
        <p:nvPicPr>
          <p:cNvPr id="2" name="图片 1" descr="upload_post_object_v2_3809079394"/>
          <p:cNvPicPr>
            <a:picLocks noChangeAspect="1"/>
          </p:cNvPicPr>
          <p:nvPr/>
        </p:nvPicPr>
        <p:blipFill>
          <a:blip r:embed="rId1"/>
          <a:stretch>
            <a:fillRect/>
          </a:stretch>
        </p:blipFill>
        <p:spPr>
          <a:xfrm>
            <a:off x="4388068" y="781058"/>
            <a:ext cx="3415898" cy="6076907"/>
          </a:xfrm>
          <a:prstGeom prst="rect">
            <a:avLst/>
          </a:prstGeom>
          <a:ln w="28575" cmpd="thinThick">
            <a:noFill/>
            <a:prstDash val="solid"/>
            <a:miter lim="800000"/>
            <a:headEnd/>
            <a:tailEnd/>
          </a:ln>
          <a:effectLst>
            <a:outerShdw blurRad="190500" sx="103000" sy="103000" algn="ctr" rotWithShape="0">
              <a:srgbClr val="000000">
                <a:alpha val="30000"/>
              </a:srgbClr>
            </a:outerShdw>
          </a:effectLst>
        </p:spPr>
      </p:pic>
      <p:pic>
        <p:nvPicPr>
          <p:cNvPr id="3" name="图片 2" descr="upload_post_object_v2_1314364638"/>
          <p:cNvPicPr>
            <a:picLocks noChangeAspect="1"/>
          </p:cNvPicPr>
          <p:nvPr/>
        </p:nvPicPr>
        <p:blipFill>
          <a:blip r:embed="rId2"/>
          <a:stretch>
            <a:fillRect/>
          </a:stretch>
        </p:blipFill>
        <p:spPr>
          <a:xfrm>
            <a:off x="4388068" y="0"/>
            <a:ext cx="3415898" cy="60769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userDrawn="1"/>
        </p:nvSpPr>
        <p:spPr>
          <a:xfrm>
            <a:off x="394387" y="232282"/>
            <a:ext cx="2981325" cy="583565"/>
          </a:xfrm>
          <a:prstGeom prst="rect">
            <a:avLst/>
          </a:prstGeom>
        </p:spPr>
        <p:txBody>
          <a:bodyPr wrap="none" rtlCol="0">
            <a:spAutoFit/>
          </a:bodyPr>
          <a:p>
            <a:pPr algn="l"/>
            <a:r>
              <a:rPr lang="zh-CN" altLang="en-US" sz="3200" b="1">
                <a:latin typeface="微软雅黑" panose="020B0503020204020204" charset="-122"/>
                <a:ea typeface="微软雅黑" panose="020B0503020204020204" charset="-122"/>
                <a:cs typeface="微软雅黑" panose="020B0503020204020204" charset="-122"/>
              </a:rPr>
              <a:t>项目背景 </a:t>
            </a:r>
            <a:r>
              <a:rPr lang="zh-CN" altLang="en-US" sz="1600" b="1">
                <a:latin typeface="微软雅黑" panose="020B0503020204020204" charset="-122"/>
                <a:ea typeface="微软雅黑" panose="020B0503020204020204" charset="-122"/>
                <a:cs typeface="微软雅黑" panose="020B0503020204020204" charset="-122"/>
              </a:rPr>
              <a:t>社会性意义</a:t>
            </a:r>
            <a:endParaRPr lang="zh-CN" altLang="en-US" sz="16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userDrawn="1"/>
        </p:nvSpPr>
        <p:spPr>
          <a:xfrm>
            <a:off x="3867957" y="1007986"/>
            <a:ext cx="4304030" cy="922020"/>
          </a:xfrm>
          <a:prstGeom prst="rect">
            <a:avLst/>
          </a:prstGeom>
        </p:spPr>
        <p:txBody>
          <a:bodyPr wrap="none" rtlCol="0">
            <a:spAutoFit/>
          </a:bodyPr>
          <a:p>
            <a:pPr algn="ctr">
              <a:lnSpc>
                <a:spcPct val="150000"/>
              </a:lnSpc>
            </a:pPr>
            <a:r>
              <a:rPr lang="en-US" altLang="zh-CN" sz="2000" b="1"/>
              <a:t>Keywords</a:t>
            </a:r>
            <a:endParaRPr lang="en-US" altLang="zh-CN" sz="2000" b="1"/>
          </a:p>
          <a:p>
            <a:pPr algn="ctr">
              <a:lnSpc>
                <a:spcPct val="120000"/>
              </a:lnSpc>
            </a:pPr>
            <a:r>
              <a:rPr lang="zh-CN" altLang="en-US" sz="2000">
                <a:solidFill>
                  <a:schemeClr val="tx1"/>
                </a:solidFill>
              </a:rPr>
              <a:t>网络舆论    雪崩    同理心    被遗忘 </a:t>
            </a:r>
            <a:endParaRPr lang="zh-CN" altLang="en-US" sz="2000">
              <a:solidFill>
                <a:schemeClr val="tx1"/>
              </a:solidFill>
            </a:endParaRPr>
          </a:p>
        </p:txBody>
      </p:sp>
      <p:pic>
        <p:nvPicPr>
          <p:cNvPr id="12" name="图片 11" descr="upload_post_object_v2_3023502970"/>
          <p:cNvPicPr>
            <a:picLocks noChangeAspect="1"/>
          </p:cNvPicPr>
          <p:nvPr/>
        </p:nvPicPr>
        <p:blipFill>
          <a:blip r:embed="rId1"/>
          <a:stretch>
            <a:fillRect/>
          </a:stretch>
        </p:blipFill>
        <p:spPr>
          <a:xfrm>
            <a:off x="4479781" y="2356023"/>
            <a:ext cx="3232269" cy="2211553"/>
          </a:xfrm>
          <a:prstGeom prst="rect">
            <a:avLst/>
          </a:prstGeom>
        </p:spPr>
      </p:pic>
      <p:pic>
        <p:nvPicPr>
          <p:cNvPr id="15" name="图片 14" descr="upload_post_object_v2_1685547773"/>
          <p:cNvPicPr>
            <a:picLocks noChangeAspect="1"/>
          </p:cNvPicPr>
          <p:nvPr/>
        </p:nvPicPr>
        <p:blipFill>
          <a:blip r:embed="rId2"/>
          <a:stretch>
            <a:fillRect/>
          </a:stretch>
        </p:blipFill>
        <p:spPr>
          <a:xfrm>
            <a:off x="847476" y="2356067"/>
            <a:ext cx="3137695" cy="2211465"/>
          </a:xfrm>
          <a:prstGeom prst="rect">
            <a:avLst/>
          </a:prstGeom>
        </p:spPr>
      </p:pic>
      <p:pic>
        <p:nvPicPr>
          <p:cNvPr id="17" name="图片 16" descr="upload_post_object_v2_3129273743"/>
          <p:cNvPicPr>
            <a:picLocks noChangeAspect="1"/>
          </p:cNvPicPr>
          <p:nvPr/>
        </p:nvPicPr>
        <p:blipFill>
          <a:blip r:embed="rId3"/>
          <a:stretch>
            <a:fillRect/>
          </a:stretch>
        </p:blipFill>
        <p:spPr>
          <a:xfrm>
            <a:off x="8247932" y="2356067"/>
            <a:ext cx="2944547" cy="2211465"/>
          </a:xfrm>
          <a:prstGeom prst="rect">
            <a:avLst/>
          </a:prstGeom>
        </p:spPr>
      </p:pic>
      <p:sp>
        <p:nvSpPr>
          <p:cNvPr id="18" name="文本框 17"/>
          <p:cNvSpPr txBox="1"/>
          <p:nvPr/>
        </p:nvSpPr>
        <p:spPr>
          <a:xfrm>
            <a:off x="847476" y="5145801"/>
            <a:ext cx="10344991" cy="614677"/>
          </a:xfrm>
          <a:prstGeom prst="rect">
            <a:avLst/>
          </a:prstGeom>
          <a:noFill/>
        </p:spPr>
        <p:txBody>
          <a:bodyPr wrap="square" rtlCol="0" anchor="t">
            <a:noAutofit/>
          </a:bodyPr>
          <a:p>
            <a:pPr>
              <a:lnSpc>
                <a:spcPct val="150000"/>
              </a:lnSpc>
            </a:pPr>
            <a:r>
              <a:rPr lang="zh-CN" altLang="en-US" sz="1400"/>
              <a:t>在互联网尤其是社交媒体发达之后，通过</a:t>
            </a:r>
            <a:r>
              <a:rPr lang="en-US" altLang="zh-CN" sz="1400"/>
              <a:t>AI</a:t>
            </a:r>
            <a:r>
              <a:rPr lang="zh-CN" altLang="en-US" sz="1400"/>
              <a:t>筛选和引流，导致媒体舆论的一边导向，频繁的出现舆论雪崩效应。</a:t>
            </a:r>
            <a:endParaRPr lang="zh-CN" altLang="en-US" sz="1400"/>
          </a:p>
          <a:p>
            <a:pPr>
              <a:lnSpc>
                <a:spcPct val="150000"/>
              </a:lnSpc>
            </a:pPr>
            <a:r>
              <a:rPr lang="zh-CN" altLang="en-US" sz="1400"/>
              <a:t>但当这种状态开始之后，舆论的堆积并没有瓦解它所处的环境，而是进入了无限的循环。</a:t>
            </a:r>
            <a:endParaRPr lang="zh-CN" altLang="en-US" sz="140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5959">
            <a:alpha val="100000"/>
          </a:srgbClr>
        </a:solidFill>
        <a:effectLst/>
      </p:bgPr>
    </p:bg>
    <p:spTree>
      <p:nvGrpSpPr>
        <p:cNvPr id="1" name=""/>
        <p:cNvGrpSpPr/>
        <p:nvPr/>
      </p:nvGrpSpPr>
      <p:grpSpPr/>
      <p:pic>
        <p:nvPicPr>
          <p:cNvPr id="3" name="图片 2" descr="upload_post_object_v2_482810569"/>
          <p:cNvPicPr>
            <a:picLocks noChangeAspect="1"/>
          </p:cNvPicPr>
          <p:nvPr/>
        </p:nvPicPr>
        <p:blipFill>
          <a:blip r:embed="rId1">
            <a:alphaModFix amt="36000"/>
          </a:blip>
          <a:stretch>
            <a:fillRect/>
          </a:stretch>
        </p:blipFill>
        <p:spPr>
          <a:xfrm>
            <a:off x="-235379" y="0"/>
            <a:ext cx="12427379" cy="6858000"/>
          </a:xfrm>
          <a:prstGeom prst="rect">
            <a:avLst/>
          </a:prstGeom>
        </p:spPr>
      </p:pic>
      <p:sp>
        <p:nvSpPr>
          <p:cNvPr id="5" name="文本框 4"/>
          <p:cNvSpPr txBox="1"/>
          <p:nvPr/>
        </p:nvSpPr>
        <p:spPr>
          <a:xfrm>
            <a:off x="394386" y="938635"/>
            <a:ext cx="5756092" cy="5513882"/>
          </a:xfrm>
          <a:prstGeom prst="rect">
            <a:avLst/>
          </a:prstGeom>
          <a:noFill/>
        </p:spPr>
        <p:txBody>
          <a:bodyPr wrap="square" rtlCol="0" anchor="t">
            <a:noAutofit/>
          </a:bodyPr>
          <a:p>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在</a:t>
            </a:r>
            <a:r>
              <a:rPr lang="en-US" altLang="zh-CN" sz="1600">
                <a:solidFill>
                  <a:srgbClr val="FFFFFF"/>
                </a:solidFill>
                <a:highlight>
                  <a:srgbClr val="808080"/>
                </a:highlight>
                <a:latin typeface="等线" panose="02010600030101010101" charset="-122"/>
                <a:ea typeface="等线" panose="02010600030101010101" charset="-122"/>
                <a:cs typeface="等线" panose="02010600030101010101" charset="-122"/>
              </a:rPr>
              <a:t>AI</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筛选和数据引流下，社媒频繁出现“舆论雪崩”，但舆论只是堆积、点燃、崩塌的循环，评论者们的情绪快感被时间冲淡，最终消失，</a:t>
            </a:r>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获益者只会是“游戏”所有者</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其实更让人需要在意的不仅仅是雪崩产生的危机，雪崩往往终止于一个平稳但临界的状态，</a:t>
            </a:r>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而“崩塌”事件被遗忘之后的集体麻木感，每一个人都是参与者，但仿佛一切都不曾存在过才是更让人后怕。</a:t>
            </a:r>
            <a:endPar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endParaRPr>
          </a:p>
          <a:p>
            <a:endPar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将如今的舆论环境进行变相模拟，引发思考</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p:txBody>
      </p:sp>
      <p:sp>
        <p:nvSpPr>
          <p:cNvPr id="6" name="文本框 5"/>
          <p:cNvSpPr txBox="1"/>
          <p:nvPr/>
        </p:nvSpPr>
        <p:spPr>
          <a:xfrm>
            <a:off x="394386" y="3973425"/>
            <a:ext cx="5932161" cy="3090931"/>
          </a:xfrm>
          <a:prstGeom prst="rect">
            <a:avLst/>
          </a:prstGeom>
          <a:noFill/>
        </p:spPr>
        <p:txBody>
          <a:bodyPr wrap="square" rtlCol="0" anchor="t">
            <a:noAutofit/>
          </a:bodyPr>
          <a:p>
            <a:r>
              <a:rPr lang="zh-CN" altLang="en-US" sz="1600" b="1">
                <a:solidFill>
                  <a:srgbClr val="FFFFFF"/>
                </a:solidFill>
                <a:highlight>
                  <a:srgbClr val="808080"/>
                </a:highlight>
                <a:latin typeface="等线" panose="02010600030101010101" charset="-122"/>
                <a:ea typeface="等线" panose="02010600030101010101" charset="-122"/>
                <a:cs typeface="等线" panose="02010600030101010101" charset="-122"/>
              </a:rPr>
              <a:t>推币机：</a:t>
            </a:r>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原指</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 室内游乐场的一种电动机械游戏机</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现指</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 舆论大环境</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b="1">
                <a:solidFill>
                  <a:srgbClr val="FFFFFF"/>
                </a:solidFill>
                <a:highlight>
                  <a:srgbClr val="808080"/>
                </a:highlight>
                <a:latin typeface="等线" panose="02010600030101010101" charset="-122"/>
                <a:ea typeface="等线" panose="02010600030101010101" charset="-122"/>
                <a:cs typeface="等线" panose="02010600030101010101" charset="-122"/>
              </a:rPr>
              <a:t>大硬币：</a:t>
            </a:r>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原指</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 推币机中的一些较大的奖励。</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b="1" u="sng">
                <a:solidFill>
                  <a:srgbClr val="FFFFFF"/>
                </a:solidFill>
                <a:highlight>
                  <a:srgbClr val="808080"/>
                </a:highlight>
                <a:latin typeface="等线" panose="02010600030101010101" charset="-122"/>
                <a:ea typeface="等线" panose="02010600030101010101" charset="-122"/>
                <a:cs typeface="等线" panose="02010600030101010101" charset="-122"/>
              </a:rPr>
              <a:t>现指 每月舆论事件top3的其中之一</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b="1">
                <a:solidFill>
                  <a:srgbClr val="FFFFFF"/>
                </a:solidFill>
                <a:highlight>
                  <a:srgbClr val="808080"/>
                </a:highlight>
                <a:latin typeface="等线" panose="02010600030101010101" charset="-122"/>
                <a:ea typeface="等线" panose="02010600030101010101" charset="-122"/>
                <a:cs typeface="等线" panose="02010600030101010101" charset="-122"/>
              </a:rPr>
              <a:t>小硬币：</a:t>
            </a:r>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原指</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 推币机中投入的游乐场代币。</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r>
              <a:rPr lang="zh-CN" altLang="en-US" sz="1600" u="sng">
                <a:solidFill>
                  <a:srgbClr val="FFFFFF"/>
                </a:solidFill>
                <a:highlight>
                  <a:srgbClr val="808080"/>
                </a:highlight>
                <a:latin typeface="等线" panose="02010600030101010101" charset="-122"/>
                <a:ea typeface="等线" panose="02010600030101010101" charset="-122"/>
                <a:cs typeface="等线" panose="02010600030101010101" charset="-122"/>
              </a:rPr>
              <a:t>现指</a:t>
            </a:r>
            <a:r>
              <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rPr>
              <a:t> 所有人对于上方屏幕所展示的事件进行的讨论/现场观众的讨论（不同情绪倾向会转换成不同数量的代币）</a:t>
            </a:r>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a:p>
            <a:endParaRPr lang="zh-CN" altLang="en-US" sz="1600">
              <a:solidFill>
                <a:srgbClr val="FFFFFF"/>
              </a:solidFill>
              <a:highlight>
                <a:srgbClr val="808080"/>
              </a:highlight>
              <a:latin typeface="等线" panose="02010600030101010101" charset="-122"/>
              <a:ea typeface="等线" panose="02010600030101010101" charset="-122"/>
              <a:cs typeface="等线" panose="0201060003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pload_post_object_v2_4115609915"/>
          <p:cNvPicPr>
            <a:picLocks noChangeAspect="1"/>
          </p:cNvPicPr>
          <p:nvPr/>
        </p:nvPicPr>
        <p:blipFill>
          <a:blip r:embed="rId1"/>
          <a:stretch>
            <a:fillRect/>
          </a:stretch>
        </p:blipFill>
        <p:spPr>
          <a:xfrm>
            <a:off x="-4762" y="0"/>
            <a:ext cx="12201525" cy="6858000"/>
          </a:xfrm>
          <a:prstGeom prst="rect">
            <a:avLst/>
          </a:prstGeom>
        </p:spPr>
      </p:pic>
      <p:sp>
        <p:nvSpPr>
          <p:cNvPr id="3" name="文本框 2"/>
          <p:cNvSpPr txBox="1"/>
          <p:nvPr userDrawn="1"/>
        </p:nvSpPr>
        <p:spPr>
          <a:xfrm>
            <a:off x="8817911" y="575568"/>
            <a:ext cx="3123372" cy="922020"/>
          </a:xfrm>
          <a:prstGeom prst="rect">
            <a:avLst/>
          </a:prstGeom>
        </p:spPr>
        <p:txBody>
          <a:bodyPr wrap="square" rtlCol="0">
            <a:noAutofit/>
          </a:bodyPr>
          <a:p>
            <a:pPr algn="l"/>
            <a:r>
              <a:rPr lang="zh-CN" altLang="en-US" sz="1400">
                <a:solidFill>
                  <a:srgbClr val="FFFFFF"/>
                </a:solidFill>
                <a:highlight>
                  <a:srgbClr val="808080"/>
                </a:highlight>
              </a:rPr>
              <a:t>英国剧作家汤姆·斯托帕德非常擅长莎士比亚题材的演绎，而他的舞台话剧代表作中的《君臣人子小命呜呼》，把莎翁笔下经典人物哈姆雷特的两位朋友罗森克兰茨与吉尔登斯特恩作为主角，演了一出著名的荒诞剧。</a:t>
            </a:r>
            <a:endParaRPr lang="zh-CN" altLang="en-US" sz="1400">
              <a:solidFill>
                <a:srgbClr val="FFFFFF"/>
              </a:solidFill>
              <a:highlight>
                <a:srgbClr val="808080"/>
              </a:highlight>
            </a:endParaRPr>
          </a:p>
          <a:p>
            <a:pPr algn="l"/>
            <a:endParaRPr lang="zh-CN" altLang="en-US" sz="1400">
              <a:solidFill>
                <a:srgbClr val="FFFFFF"/>
              </a:solidFill>
              <a:highlight>
                <a:srgbClr val="808080"/>
              </a:highlight>
            </a:endParaRPr>
          </a:p>
          <a:p>
            <a:pPr algn="l"/>
            <a:r>
              <a:rPr lang="zh-CN" altLang="en-US" sz="1400">
                <a:solidFill>
                  <a:srgbClr val="FFFFFF"/>
                </a:solidFill>
                <a:highlight>
                  <a:srgbClr val="808080"/>
                </a:highlight>
              </a:rPr>
              <a:t>在这部剧中，有个场景令人印象非常深刻：两位主演无聊至极，用抛硬币来打发时间，结果连抛了92枚，都是有头的一面。这戏剧性的一幕令得剧中台词：“A weak man might be move to rexamine his faith , if nothing else at least in the loyal of probability”变得十分耐人寻味。</a:t>
            </a:r>
            <a:endParaRPr lang="zh-CN" altLang="en-US" sz="1400">
              <a:solidFill>
                <a:srgbClr val="FFFFFF"/>
              </a:solidFill>
              <a:highlight>
                <a:srgbClr val="808080"/>
              </a:highlight>
            </a:endParaRPr>
          </a:p>
          <a:p>
            <a:pPr algn="l"/>
            <a:endParaRPr lang="zh-CN" altLang="en-US" sz="1400">
              <a:solidFill>
                <a:srgbClr val="FFFFFF"/>
              </a:solidFill>
              <a:highlight>
                <a:srgbClr val="808080"/>
              </a:highlight>
            </a:endParaRPr>
          </a:p>
          <a:p>
            <a:pPr algn="l"/>
            <a:r>
              <a:rPr lang="zh-CN" altLang="en-US" sz="1400">
                <a:solidFill>
                  <a:srgbClr val="FFFFFF"/>
                </a:solidFill>
                <a:highlight>
                  <a:srgbClr val="808080"/>
                </a:highlight>
              </a:rPr>
              <a:t>人们在面对未知或者困难时往往会将硬币视作上天的旨意以期获得答案，而当硬币结果不随人愿时又会产生质疑。</a:t>
            </a:r>
            <a:endParaRPr lang="zh-CN" altLang="en-US" sz="1400">
              <a:solidFill>
                <a:srgbClr val="FFFFFF"/>
              </a:solidFill>
              <a:highlight>
                <a:srgbClr val="808080"/>
              </a:highlight>
            </a:endParaRPr>
          </a:p>
          <a:p>
            <a:pPr algn="l"/>
            <a:endParaRPr lang="zh-CN" altLang="en-US" sz="1400">
              <a:solidFill>
                <a:srgbClr val="FFFFFF"/>
              </a:solidFill>
              <a:highlight>
                <a:srgbClr val="808080"/>
              </a:highlight>
            </a:endParaRPr>
          </a:p>
          <a:p>
            <a:pPr algn="l"/>
            <a:r>
              <a:rPr lang="zh-CN" altLang="en-US" sz="1400">
                <a:solidFill>
                  <a:srgbClr val="FFFFFF"/>
                </a:solidFill>
                <a:highlight>
                  <a:srgbClr val="808080"/>
                </a:highlight>
              </a:rPr>
              <a:t>硬币高高抛起，继而落下，倒向事物的一面。硬币的大小、材质以及抛硬币所采用的手法等因素都会影响最终的结果。</a:t>
            </a:r>
            <a:endParaRPr lang="zh-CN" altLang="en-US" sz="1400">
              <a:solidFill>
                <a:srgbClr val="FFFFFF"/>
              </a:solidFill>
              <a:highlight>
                <a:srgbClr val="80808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pload_post_object_v2_2931470209"/>
          <p:cNvPicPr>
            <a:picLocks noChangeAspect="1"/>
          </p:cNvPicPr>
          <p:nvPr/>
        </p:nvPicPr>
        <p:blipFill>
          <a:blip r:embed="rId1">
            <a:alphaModFix amt="12000"/>
          </a:blip>
          <a:stretch>
            <a:fillRect/>
          </a:stretch>
        </p:blipFill>
        <p:spPr>
          <a:xfrm>
            <a:off x="4398569" y="326746"/>
            <a:ext cx="3361277" cy="5990167"/>
          </a:xfrm>
          <a:prstGeom prst="rect">
            <a:avLst/>
          </a:prstGeom>
        </p:spPr>
      </p:pic>
      <p:sp>
        <p:nvSpPr>
          <p:cNvPr id="3" name="文本框 2"/>
          <p:cNvSpPr txBox="1"/>
          <p:nvPr userDrawn="1"/>
        </p:nvSpPr>
        <p:spPr>
          <a:xfrm>
            <a:off x="394387" y="232282"/>
            <a:ext cx="2625090" cy="583565"/>
          </a:xfrm>
          <a:prstGeom prst="rect">
            <a:avLst/>
          </a:prstGeom>
        </p:spPr>
        <p:txBody>
          <a:bodyPr wrap="none" rtlCol="0">
            <a:spAutoFit/>
          </a:bodyPr>
          <a:p>
            <a:pPr algn="l"/>
            <a:r>
              <a:rPr lang="zh-CN" altLang="en-US" sz="3200" b="1">
                <a:solidFill>
                  <a:schemeClr val="tx1"/>
                </a:solidFill>
                <a:latin typeface="微软雅黑" panose="020B0503020204020204" charset="-122"/>
                <a:ea typeface="微软雅黑" panose="020B0503020204020204" charset="-122"/>
                <a:cs typeface="微软雅黑" panose="020B0503020204020204" charset="-122"/>
              </a:rPr>
              <a:t>价值与影响力</a:t>
            </a:r>
            <a:endParaRPr lang="zh-CN" altLang="en-US" sz="32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userDrawn="1"/>
        </p:nvSpPr>
        <p:spPr>
          <a:xfrm>
            <a:off x="368520" y="1103198"/>
            <a:ext cx="11454996" cy="5301180"/>
          </a:xfrm>
          <a:prstGeom prst="rect">
            <a:avLst/>
          </a:prstGeom>
        </p:spPr>
        <p:txBody>
          <a:bodyPr wrap="square" rtlCol="0">
            <a:noAutofit/>
          </a:bodyPr>
          <a:p>
            <a:pPr algn="l">
              <a:lnSpc>
                <a:spcPct val="150000"/>
              </a:lnSpc>
            </a:pPr>
            <a:r>
              <a:rPr lang="zh-CN" altLang="en-US" sz="1400" b="1"/>
              <a:t>技术创新</a:t>
            </a:r>
            <a:endParaRPr lang="zh-CN" altLang="en-US" sz="1400" b="1"/>
          </a:p>
          <a:p>
            <a:pPr algn="l">
              <a:lnSpc>
                <a:spcPct val="150000"/>
              </a:lnSpc>
            </a:pPr>
            <a:r>
              <a:rPr lang="zh-CN" altLang="en-US" sz="1400"/>
              <a:t>1.通过</a:t>
            </a:r>
            <a:r>
              <a:rPr lang="zh-CN" altLang="en-US" sz="1400">
                <a:highlight>
                  <a:srgbClr val="C0C0C0"/>
                </a:highlight>
              </a:rPr>
              <a:t>爬取</a:t>
            </a:r>
            <a:r>
              <a:rPr lang="zh-CN" altLang="en-US" sz="1400">
                <a:solidFill>
                  <a:schemeClr val="tx1"/>
                </a:solidFill>
                <a:highlight>
                  <a:srgbClr val="C0C0C0"/>
                </a:highlight>
              </a:rPr>
              <a:t>近期</a:t>
            </a:r>
            <a:r>
              <a:rPr lang="zh-CN" altLang="en-US" sz="1400">
                <a:highlight>
                  <a:srgbClr val="C0C0C0"/>
                </a:highlight>
              </a:rPr>
              <a:t>社交媒体热度榜话题以及相关评论，将舆论场转化成推币机</a:t>
            </a:r>
            <a:r>
              <a:rPr lang="zh-CN" altLang="en-US" sz="1400"/>
              <a:t>，游戏代币的运动展现网络热点</a:t>
            </a:r>
            <a:r>
              <a:rPr lang="zh-CN" altLang="en-US" sz="1400">
                <a:solidFill>
                  <a:schemeClr val="tx1"/>
                </a:solidFill>
              </a:rPr>
              <a:t>信息</a:t>
            </a:r>
            <a:r>
              <a:rPr lang="zh-CN" altLang="en-US" sz="1400"/>
              <a:t>的变化与发展、</a:t>
            </a:r>
            <a:r>
              <a:rPr lang="zh-CN" altLang="en-US" sz="1400">
                <a:solidFill>
                  <a:schemeClr val="tx1"/>
                </a:solidFill>
              </a:rPr>
              <a:t>堆积</a:t>
            </a:r>
            <a:r>
              <a:rPr lang="zh-CN" altLang="en-US" sz="1400"/>
              <a:t>与埋没，直到游戏币堆叠至极限后崩塌，</a:t>
            </a:r>
            <a:r>
              <a:rPr lang="zh-CN" altLang="en-US" sz="1400" u="sng"/>
              <a:t>最终该事件的消失以及群众的遗忘，舆论场</a:t>
            </a:r>
            <a:r>
              <a:rPr lang="zh-CN" altLang="en-US" sz="1400" u="sng">
                <a:solidFill>
                  <a:schemeClr val="tx1"/>
                </a:solidFill>
              </a:rPr>
              <a:t>中的各位都只是一枚代币，没有</a:t>
            </a:r>
            <a:r>
              <a:rPr lang="zh-CN" altLang="en-US" sz="1400" u="sng"/>
              <a:t>赢家。</a:t>
            </a:r>
            <a:r>
              <a:rPr lang="zh-CN" altLang="en-US" sz="1400"/>
              <a:t>→</a:t>
            </a:r>
            <a:r>
              <a:rPr lang="zh-CN" altLang="en-US" sz="1400" b="1"/>
              <a:t>把数据作为</a:t>
            </a:r>
            <a:r>
              <a:rPr lang="zh-CN" altLang="en-US" sz="1400" b="1">
                <a:solidFill>
                  <a:schemeClr val="tx1"/>
                </a:solidFill>
              </a:rPr>
              <a:t>交互游戏影像</a:t>
            </a:r>
            <a:endParaRPr lang="zh-CN" altLang="en-US" sz="1400" b="1"/>
          </a:p>
          <a:p>
            <a:pPr algn="l">
              <a:lnSpc>
                <a:spcPct val="150000"/>
              </a:lnSpc>
            </a:pPr>
            <a:r>
              <a:rPr lang="zh-CN" altLang="en-US" sz="1400"/>
              <a:t>2.通过语音识别输入文本信息，参与者实时加入舆论场，</a:t>
            </a:r>
            <a:r>
              <a:rPr lang="zh-CN" altLang="en-US" sz="1400">
                <a:highlight>
                  <a:srgbClr val="C0C0C0"/>
                </a:highlight>
              </a:rPr>
              <a:t>以VADER作为情感分析工具对文本内容进行评级</a:t>
            </a:r>
            <a:r>
              <a:rPr lang="zh-CN" altLang="en-US" sz="1400"/>
              <a:t>，评级后以游戏币的形式进入完成交互。</a:t>
            </a:r>
            <a:endParaRPr lang="zh-CN" altLang="en-US" sz="1400" b="1"/>
          </a:p>
          <a:p>
            <a:pPr algn="l">
              <a:lnSpc>
                <a:spcPct val="150000"/>
              </a:lnSpc>
            </a:pPr>
            <a:r>
              <a:rPr lang="zh-CN" altLang="en-US" sz="1400"/>
              <a:t>        </a:t>
            </a:r>
            <a:endParaRPr lang="zh-CN" altLang="en-US" sz="1400"/>
          </a:p>
          <a:p>
            <a:pPr algn="l">
              <a:lnSpc>
                <a:spcPct val="150000"/>
              </a:lnSpc>
            </a:pPr>
            <a:r>
              <a:rPr lang="zh-CN" altLang="en-US" sz="1400" b="1"/>
              <a:t>艺术创意价值</a:t>
            </a:r>
            <a:endParaRPr lang="zh-CN" altLang="en-US" sz="1400" b="1"/>
          </a:p>
          <a:p>
            <a:pPr algn="l">
              <a:lnSpc>
                <a:spcPct val="150000"/>
              </a:lnSpc>
            </a:pPr>
            <a:r>
              <a:rPr lang="zh-CN" altLang="en-US" sz="1400"/>
              <a:t>1. </a:t>
            </a:r>
            <a:r>
              <a:rPr lang="zh-CN" altLang="en-US" sz="1400">
                <a:solidFill>
                  <a:schemeClr val="tx1"/>
                </a:solidFill>
              </a:rPr>
              <a:t>将爬取的社交媒体热点信息</a:t>
            </a:r>
            <a:r>
              <a:rPr lang="zh-CN" altLang="en-US" sz="1400">
                <a:solidFill>
                  <a:schemeClr val="tx1"/>
                </a:solidFill>
                <a:highlight>
                  <a:srgbClr val="C0C0C0"/>
                </a:highlight>
              </a:rPr>
              <a:t>数据进行视觉化处理</a:t>
            </a:r>
            <a:r>
              <a:rPr lang="zh-CN" altLang="en-US" sz="1400">
                <a:solidFill>
                  <a:schemeClr val="tx1"/>
                </a:solidFill>
              </a:rPr>
              <a:t>，将具体事件图标化处理。→</a:t>
            </a:r>
            <a:r>
              <a:rPr lang="zh-CN" altLang="en-US" sz="1400" b="1">
                <a:solidFill>
                  <a:schemeClr val="tx1"/>
                </a:solidFill>
              </a:rPr>
              <a:t>图标显示在大硬币上</a:t>
            </a:r>
            <a:endParaRPr lang="zh-CN" altLang="en-US" sz="1400" b="1">
              <a:solidFill>
                <a:schemeClr val="tx1"/>
              </a:solidFill>
            </a:endParaRPr>
          </a:p>
          <a:p>
            <a:pPr algn="l">
              <a:lnSpc>
                <a:spcPct val="150000"/>
              </a:lnSpc>
            </a:pPr>
            <a:r>
              <a:rPr lang="en-US" altLang="zh-CN" sz="1400">
                <a:solidFill>
                  <a:schemeClr val="tx1"/>
                </a:solidFill>
              </a:rPr>
              <a:t>2. </a:t>
            </a:r>
            <a:r>
              <a:rPr lang="zh-CN" altLang="en-US" sz="1400">
                <a:solidFill>
                  <a:schemeClr val="tx1"/>
                </a:solidFill>
              </a:rPr>
              <a:t>将情感分析工具处理后的数据可视化，加入</a:t>
            </a:r>
            <a:r>
              <a:rPr lang="zh-CN" altLang="en-US" sz="1400">
                <a:solidFill>
                  <a:schemeClr val="tx1"/>
                </a:solidFill>
                <a:highlight>
                  <a:srgbClr val="C0C0C0"/>
                </a:highlight>
              </a:rPr>
              <a:t>物理引擎动效制作视觉冲击</a:t>
            </a:r>
            <a:r>
              <a:rPr lang="zh-CN" altLang="en-US" sz="1400">
                <a:solidFill>
                  <a:schemeClr val="tx1"/>
                </a:solidFill>
              </a:rPr>
              <a:t>，隐喻围绕社交媒体热点事件进行的讨论与斗争。坍塌的言论最终以投影的形式消隐，话题热度被冲散、遗忘，一切不复存在但却又会随着新的话题到来而又进入循环。→</a:t>
            </a:r>
            <a:r>
              <a:rPr lang="en-US" altLang="zh-CN" sz="1400" b="1">
                <a:solidFill>
                  <a:schemeClr val="tx1"/>
                </a:solidFill>
              </a:rPr>
              <a:t>Unity</a:t>
            </a:r>
            <a:r>
              <a:rPr lang="zh-CN" altLang="en-US" sz="1400" b="1">
                <a:solidFill>
                  <a:schemeClr val="tx1"/>
                </a:solidFill>
              </a:rPr>
              <a:t>开发制作</a:t>
            </a:r>
            <a:endParaRPr lang="zh-CN" altLang="en-US" sz="1400" b="1">
              <a:solidFill>
                <a:schemeClr val="tx1"/>
              </a:solidFill>
            </a:endParaRPr>
          </a:p>
          <a:p>
            <a:pPr algn="l">
              <a:lnSpc>
                <a:spcPct val="150000"/>
              </a:lnSpc>
            </a:pPr>
            <a:r>
              <a:rPr lang="en-US" altLang="zh-CN" sz="1400">
                <a:solidFill>
                  <a:schemeClr val="tx1"/>
                </a:solidFill>
              </a:rPr>
              <a:t>3.</a:t>
            </a:r>
            <a:r>
              <a:rPr lang="zh-CN" altLang="en-US" sz="1400">
                <a:solidFill>
                  <a:schemeClr val="tx1"/>
                </a:solidFill>
              </a:rPr>
              <a:t> 以推币机作为内容展现形式，</a:t>
            </a:r>
            <a:r>
              <a:rPr lang="zh-CN" altLang="en-US" sz="1400">
                <a:solidFill>
                  <a:schemeClr val="tx1"/>
                </a:solidFill>
                <a:highlight>
                  <a:srgbClr val="C0C0C0"/>
                </a:highlight>
              </a:rPr>
              <a:t>投影与灯光组成外部氛围空间，动与静、繁与简、实与虚的对比</a:t>
            </a:r>
            <a:r>
              <a:rPr lang="zh-CN" altLang="en-US" sz="1400">
                <a:solidFill>
                  <a:schemeClr val="tx1"/>
                </a:solidFill>
              </a:rPr>
              <a:t>，游戏看似极具</a:t>
            </a:r>
            <a:r>
              <a:rPr lang="zh-CN" altLang="en-US" sz="1400">
                <a:solidFill>
                  <a:schemeClr val="tx1"/>
                </a:solidFill>
              </a:rPr>
              <a:t>诱惑力但在其之外是无限的虚无。</a:t>
            </a:r>
            <a:endParaRPr lang="zh-CN" altLang="en-US" sz="1400"/>
          </a:p>
          <a:p>
            <a:pPr algn="l">
              <a:lnSpc>
                <a:spcPct val="150000"/>
              </a:lnSpc>
            </a:pPr>
            <a:endParaRPr lang="zh-CN" altLang="en-US" sz="1400"/>
          </a:p>
          <a:p>
            <a:pPr algn="l">
              <a:lnSpc>
                <a:spcPct val="150000"/>
              </a:lnSpc>
            </a:pPr>
            <a:r>
              <a:rPr lang="zh-CN" altLang="en-US" sz="1400" b="1"/>
              <a:t>社会影响力</a:t>
            </a:r>
            <a:endParaRPr lang="zh-CN" altLang="en-US" sz="1400" b="1"/>
          </a:p>
          <a:p>
            <a:pPr algn="l">
              <a:lnSpc>
                <a:spcPct val="150000"/>
              </a:lnSpc>
            </a:pPr>
            <a:r>
              <a:rPr lang="zh-CN" altLang="en-US" sz="1400"/>
              <a:t>       社交媒体热点话题的舆论环境下，用户获得的信息</a:t>
            </a:r>
            <a:r>
              <a:rPr lang="zh-CN" altLang="en-US" sz="1400">
                <a:solidFill>
                  <a:schemeClr val="tx1"/>
                </a:solidFill>
              </a:rPr>
              <a:t>被</a:t>
            </a:r>
            <a:r>
              <a:rPr lang="en-US" altLang="zh-CN" sz="1400"/>
              <a:t>AI</a:t>
            </a:r>
            <a:r>
              <a:rPr lang="zh-CN" altLang="en-US" sz="1400"/>
              <a:t>进行筛选和引流，所有的元素都推动舆论的走向使得公众情绪变幻莫测，大量评论的堆叠使事件走向高潮或不可知的方向，在新事件到来之后又走向消亡。项目</a:t>
            </a:r>
            <a:r>
              <a:rPr lang="zh-CN" altLang="en-US" sz="1400">
                <a:highlight>
                  <a:srgbClr val="C0C0C0"/>
                </a:highlight>
              </a:rPr>
              <a:t>引发参与者对舆论环境此类问题的察觉与反思，希望社交媒体用户在纷繁复杂的评论中保持对事件本身的冷静思考。</a:t>
            </a:r>
            <a:endParaRPr lang="zh-CN" altLang="en-US" sz="1400">
              <a:highlight>
                <a:srgbClr val="C0C0C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upload_post_object_v2_2931470209"/>
          <p:cNvPicPr>
            <a:picLocks noChangeAspect="1"/>
          </p:cNvPicPr>
          <p:nvPr/>
        </p:nvPicPr>
        <p:blipFill>
          <a:blip r:embed="rId1">
            <a:alphaModFix amt="8000"/>
          </a:blip>
          <a:stretch>
            <a:fillRect/>
          </a:stretch>
        </p:blipFill>
        <p:spPr>
          <a:xfrm>
            <a:off x="7987739" y="0"/>
            <a:ext cx="3607861" cy="6429607"/>
          </a:xfrm>
          <a:prstGeom prst="rect">
            <a:avLst/>
          </a:prstGeom>
        </p:spPr>
      </p:pic>
      <p:sp>
        <p:nvSpPr>
          <p:cNvPr id="8" name="文本框 7"/>
          <p:cNvSpPr txBox="1"/>
          <p:nvPr userDrawn="1"/>
        </p:nvSpPr>
        <p:spPr>
          <a:xfrm>
            <a:off x="394387" y="232282"/>
            <a:ext cx="4660265" cy="583565"/>
          </a:xfrm>
          <a:prstGeom prst="rect">
            <a:avLst/>
          </a:prstGeom>
        </p:spPr>
        <p:txBody>
          <a:bodyPr wrap="none" rtlCol="0">
            <a:spAutoFit/>
          </a:bodyPr>
          <a:p>
            <a:pPr algn="l"/>
            <a:r>
              <a:rPr lang="zh-CN" altLang="en-US" sz="3200" b="1">
                <a:solidFill>
                  <a:schemeClr val="tx1"/>
                </a:solidFill>
              </a:rPr>
              <a:t>当前制作进展（已完成）</a:t>
            </a:r>
            <a:endParaRPr lang="zh-CN" altLang="en-US" sz="3200" b="1">
              <a:solidFill>
                <a:schemeClr val="tx1"/>
              </a:solidFill>
            </a:endParaRPr>
          </a:p>
        </p:txBody>
      </p:sp>
      <p:sp>
        <p:nvSpPr>
          <p:cNvPr id="2" name="文本框 1"/>
          <p:cNvSpPr txBox="1"/>
          <p:nvPr userDrawn="1"/>
        </p:nvSpPr>
        <p:spPr>
          <a:xfrm>
            <a:off x="394359" y="2333399"/>
            <a:ext cx="868680" cy="368300"/>
          </a:xfrm>
          <a:prstGeom prst="rect">
            <a:avLst/>
          </a:prstGeom>
        </p:spPr>
        <p:txBody>
          <a:bodyPr wrap="none" rtlCol="0">
            <a:noAutofit/>
          </a:bodyPr>
          <a:p>
            <a:r>
              <a:rPr lang="zh-CN" altLang="en-US" sz="2200"/>
              <a:t>内容：</a:t>
            </a:r>
            <a:endParaRPr lang="zh-CN" altLang="en-US" sz="2200"/>
          </a:p>
        </p:txBody>
      </p:sp>
      <p:sp>
        <p:nvSpPr>
          <p:cNvPr id="3" name="文本框 2"/>
          <p:cNvSpPr txBox="1"/>
          <p:nvPr userDrawn="1"/>
        </p:nvSpPr>
        <p:spPr>
          <a:xfrm>
            <a:off x="394378" y="4469107"/>
            <a:ext cx="868680" cy="368300"/>
          </a:xfrm>
          <a:prstGeom prst="rect">
            <a:avLst/>
          </a:prstGeom>
        </p:spPr>
        <p:txBody>
          <a:bodyPr wrap="none" rtlCol="0">
            <a:noAutofit/>
          </a:bodyPr>
          <a:p>
            <a:r>
              <a:rPr lang="zh-CN" altLang="en-US" sz="2200">
                <a:solidFill>
                  <a:schemeClr val="tx1"/>
                </a:solidFill>
              </a:rPr>
              <a:t>展示</a:t>
            </a:r>
            <a:r>
              <a:rPr lang="zh-CN" altLang="en-US" sz="2200"/>
              <a:t>：</a:t>
            </a:r>
            <a:endParaRPr lang="zh-CN" altLang="en-US" sz="2200"/>
          </a:p>
        </p:txBody>
      </p:sp>
      <p:sp>
        <p:nvSpPr>
          <p:cNvPr id="4" name="文本框 3"/>
          <p:cNvSpPr txBox="1"/>
          <p:nvPr/>
        </p:nvSpPr>
        <p:spPr>
          <a:xfrm>
            <a:off x="1245639" y="4469025"/>
            <a:ext cx="11040249" cy="1621103"/>
          </a:xfrm>
          <a:prstGeom prst="rect">
            <a:avLst/>
          </a:prstGeom>
          <a:noFill/>
        </p:spPr>
        <p:txBody>
          <a:bodyPr wrap="square" rtlCol="0" anchor="t">
            <a:noAutofit/>
          </a:bodyPr>
          <a:p>
            <a:pPr marL="342900" indent="-342900">
              <a:lnSpc>
                <a:spcPct val="110000"/>
              </a:lnSpc>
              <a:buAutoNum type="arabicPeriod"/>
            </a:pPr>
            <a:r>
              <a:rPr lang="zh-CN" altLang="en-US" sz="2200"/>
              <a:t>外形展示架</a:t>
            </a:r>
            <a:r>
              <a:rPr lang="zh-CN" altLang="en-US" sz="2200">
                <a:solidFill>
                  <a:schemeClr val="tx1"/>
                </a:solidFill>
              </a:rPr>
              <a:t>—</a:t>
            </a:r>
            <a:r>
              <a:rPr lang="zh-CN" altLang="en-US" sz="2200"/>
              <a:t>光轴、光轴连接件、pc板板材设计图完成、尺寸确定</a:t>
            </a:r>
            <a:r>
              <a:rPr lang="zh-CN" altLang="en-US" sz="2200">
                <a:solidFill>
                  <a:schemeClr val="tx1"/>
                </a:solidFill>
              </a:rPr>
              <a:t>、材料</a:t>
            </a:r>
            <a:r>
              <a:rPr lang="zh-CN" altLang="en-US" sz="2200"/>
              <a:t>已下单</a:t>
            </a:r>
            <a:endParaRPr lang="zh-CN" altLang="en-US" sz="2200"/>
          </a:p>
          <a:p>
            <a:pPr marL="342900" indent="-342900">
              <a:lnSpc>
                <a:spcPct val="110000"/>
              </a:lnSpc>
              <a:buAutoNum type="arabicPeriod"/>
            </a:pPr>
            <a:r>
              <a:rPr lang="zh-CN" altLang="en-US" sz="2200">
                <a:solidFill>
                  <a:schemeClr val="tx1"/>
                </a:solidFill>
              </a:rPr>
              <a:t>显示屏</a:t>
            </a:r>
            <a:r>
              <a:rPr lang="zh-CN" altLang="en-US" sz="2200"/>
              <a:t>外壳</a:t>
            </a:r>
            <a:r>
              <a:rPr lang="zh-CN" altLang="en-US" sz="2200">
                <a:solidFill>
                  <a:schemeClr val="tx1"/>
                </a:solidFill>
              </a:rPr>
              <a:t>—</a:t>
            </a:r>
            <a:r>
              <a:rPr lang="en-US" altLang="zh-CN" sz="2200"/>
              <a:t>3D</a:t>
            </a:r>
            <a:r>
              <a:rPr lang="zh-CN" altLang="en-US" sz="2200"/>
              <a:t>建模设计图完成、尺寸确定</a:t>
            </a:r>
            <a:endParaRPr lang="zh-CN" altLang="en-US" sz="2200"/>
          </a:p>
          <a:p>
            <a:pPr marL="342900" indent="-342900">
              <a:lnSpc>
                <a:spcPct val="110000"/>
              </a:lnSpc>
              <a:buAutoNum type="arabicPeriod"/>
            </a:pPr>
            <a:r>
              <a:rPr lang="zh-CN" altLang="en-US" sz="2200"/>
              <a:t>语音输入—麦克风</a:t>
            </a:r>
            <a:r>
              <a:rPr lang="en-US" altLang="zh-CN" sz="2200"/>
              <a:t>/</a:t>
            </a:r>
            <a:r>
              <a:rPr lang="zh-CN" altLang="en-US" sz="2200"/>
              <a:t>小键盘选购</a:t>
            </a:r>
            <a:endParaRPr lang="zh-CN" altLang="en-US" sz="2200"/>
          </a:p>
          <a:p>
            <a:endParaRPr lang="zh-CN" altLang="en-US" sz="2200"/>
          </a:p>
        </p:txBody>
      </p:sp>
      <p:sp>
        <p:nvSpPr>
          <p:cNvPr id="5" name="文本框 4"/>
          <p:cNvSpPr txBox="1"/>
          <p:nvPr userDrawn="1"/>
        </p:nvSpPr>
        <p:spPr>
          <a:xfrm>
            <a:off x="1245687" y="2333328"/>
            <a:ext cx="10855454" cy="1671220"/>
          </a:xfrm>
          <a:prstGeom prst="rect">
            <a:avLst/>
          </a:prstGeom>
        </p:spPr>
        <p:txBody>
          <a:bodyPr wrap="square" rtlCol="0">
            <a:noAutofit/>
          </a:bodyPr>
          <a:p>
            <a:pPr marL="342900" indent="-342900">
              <a:lnSpc>
                <a:spcPct val="110000"/>
              </a:lnSpc>
              <a:buAutoNum type="arabicPeriod"/>
            </a:pPr>
            <a:r>
              <a:rPr lang="zh-CN" altLang="en-US" sz="2200"/>
              <a:t>信息爬取</a:t>
            </a:r>
            <a:r>
              <a:rPr lang="zh-CN" altLang="en-US" sz="2200">
                <a:solidFill>
                  <a:schemeClr val="tx1"/>
                </a:solidFill>
              </a:rPr>
              <a:t>—</a:t>
            </a:r>
            <a:r>
              <a:rPr lang="zh-CN" altLang="en-US" sz="2200"/>
              <a:t>事件视频</a:t>
            </a:r>
            <a:r>
              <a:rPr lang="en-US" altLang="zh-CN" sz="2200"/>
              <a:t>/</a:t>
            </a:r>
            <a:r>
              <a:rPr lang="zh-CN" altLang="en-US" sz="2200"/>
              <a:t>相关评论</a:t>
            </a:r>
            <a:r>
              <a:rPr lang="en-US" altLang="zh-CN" sz="2200"/>
              <a:t>/</a:t>
            </a:r>
            <a:r>
              <a:rPr lang="zh-CN" altLang="en-US" sz="2200"/>
              <a:t>词云图</a:t>
            </a:r>
            <a:endParaRPr lang="zh-CN" altLang="en-US" sz="2200"/>
          </a:p>
          <a:p>
            <a:pPr marL="342900" indent="-342900">
              <a:lnSpc>
                <a:spcPct val="110000"/>
              </a:lnSpc>
              <a:buAutoNum type="arabicPeriod"/>
            </a:pPr>
            <a:r>
              <a:rPr lang="zh-CN" altLang="en-US" sz="2200">
                <a:solidFill>
                  <a:schemeClr val="tx1"/>
                </a:solidFill>
              </a:rPr>
              <a:t>视频剪辑—</a:t>
            </a:r>
            <a:r>
              <a:rPr lang="zh-CN" altLang="en-US" sz="1200">
                <a:solidFill>
                  <a:schemeClr val="tx1"/>
                </a:solidFill>
              </a:rPr>
              <a:t>姜萍事件</a:t>
            </a:r>
            <a:r>
              <a:rPr lang="en-US" altLang="zh-CN" sz="1200">
                <a:solidFill>
                  <a:schemeClr val="tx1"/>
                </a:solidFill>
              </a:rPr>
              <a:t>/</a:t>
            </a:r>
            <a:r>
              <a:rPr lang="zh-CN" altLang="en-US" sz="1200">
                <a:solidFill>
                  <a:schemeClr val="tx1"/>
                </a:solidFill>
              </a:rPr>
              <a:t>胖猫事件</a:t>
            </a:r>
            <a:r>
              <a:rPr lang="en-US" altLang="zh-CN" sz="1200">
                <a:solidFill>
                  <a:schemeClr val="tx1"/>
                </a:solidFill>
              </a:rPr>
              <a:t>/</a:t>
            </a:r>
            <a:r>
              <a:rPr lang="zh-CN" altLang="en-US" sz="1200">
                <a:solidFill>
                  <a:schemeClr val="tx1"/>
                </a:solidFill>
              </a:rPr>
              <a:t>成都迪士尼</a:t>
            </a:r>
            <a:r>
              <a:rPr lang="en-US" altLang="zh-CN" sz="1200">
                <a:solidFill>
                  <a:schemeClr val="tx1"/>
                </a:solidFill>
              </a:rPr>
              <a:t>/</a:t>
            </a:r>
            <a:r>
              <a:rPr lang="zh-CN" altLang="en-US" sz="1200">
                <a:solidFill>
                  <a:schemeClr val="tx1"/>
                </a:solidFill>
              </a:rPr>
              <a:t>邯郸未成年人凶杀案</a:t>
            </a:r>
            <a:r>
              <a:rPr lang="en-US" altLang="zh-CN" sz="1200">
                <a:solidFill>
                  <a:schemeClr val="tx1"/>
                </a:solidFill>
              </a:rPr>
              <a:t>/</a:t>
            </a:r>
            <a:r>
              <a:rPr lang="zh-CN" altLang="en-US" sz="1200">
                <a:solidFill>
                  <a:schemeClr val="tx1"/>
                </a:solidFill>
              </a:rPr>
              <a:t>猴猫共处</a:t>
            </a:r>
            <a:r>
              <a:rPr lang="en-US" altLang="zh-CN" sz="1200">
                <a:solidFill>
                  <a:schemeClr val="tx1"/>
                </a:solidFill>
              </a:rPr>
              <a:t>/</a:t>
            </a:r>
            <a:r>
              <a:rPr lang="zh-CN" altLang="en-US" sz="1200">
                <a:solidFill>
                  <a:schemeClr val="tx1"/>
                </a:solidFill>
              </a:rPr>
              <a:t>秦朗巴黎丢作业事件</a:t>
            </a:r>
            <a:r>
              <a:rPr lang="en-US" altLang="zh-CN" sz="1200">
                <a:solidFill>
                  <a:schemeClr val="tx1"/>
                </a:solidFill>
              </a:rPr>
              <a:t>/manner</a:t>
            </a:r>
            <a:r>
              <a:rPr lang="zh-CN" altLang="en-US" sz="1200">
                <a:solidFill>
                  <a:schemeClr val="tx1"/>
                </a:solidFill>
              </a:rPr>
              <a:t>咖啡</a:t>
            </a:r>
            <a:r>
              <a:rPr lang="en-US" altLang="zh-CN" sz="1200">
                <a:solidFill>
                  <a:schemeClr val="tx1"/>
                </a:solidFill>
              </a:rPr>
              <a:t>/</a:t>
            </a:r>
            <a:r>
              <a:rPr lang="zh-CN" altLang="en-US" sz="1200">
                <a:solidFill>
                  <a:schemeClr val="tx1"/>
                </a:solidFill>
              </a:rPr>
              <a:t>核废水排海</a:t>
            </a:r>
            <a:r>
              <a:rPr lang="en-US" altLang="zh-CN" sz="1200">
                <a:solidFill>
                  <a:schemeClr val="tx1"/>
                </a:solidFill>
              </a:rPr>
              <a:t>/</a:t>
            </a:r>
            <a:r>
              <a:rPr lang="zh-CN" altLang="en-US" sz="1200">
                <a:solidFill>
                  <a:schemeClr val="tx1"/>
                </a:solidFill>
              </a:rPr>
              <a:t>油罐车</a:t>
            </a:r>
            <a:r>
              <a:rPr lang="en-US" altLang="zh-CN" sz="1200">
                <a:solidFill>
                  <a:schemeClr val="tx1"/>
                </a:solidFill>
              </a:rPr>
              <a:t>/</a:t>
            </a:r>
            <a:r>
              <a:rPr lang="zh-CN" altLang="en-US" sz="1200">
                <a:solidFill>
                  <a:schemeClr val="tx1"/>
                </a:solidFill>
              </a:rPr>
              <a:t>小米</a:t>
            </a:r>
            <a:r>
              <a:rPr lang="en-US" altLang="zh-CN" sz="1200">
                <a:solidFill>
                  <a:schemeClr val="tx1"/>
                </a:solidFill>
              </a:rPr>
              <a:t>su7</a:t>
            </a:r>
            <a:r>
              <a:rPr lang="zh-CN" altLang="en-US" sz="1200">
                <a:solidFill>
                  <a:schemeClr val="tx1"/>
                </a:solidFill>
              </a:rPr>
              <a:t>发布</a:t>
            </a:r>
            <a:endParaRPr lang="zh-CN" altLang="en-US" sz="1200">
              <a:solidFill>
                <a:schemeClr val="tx1"/>
              </a:solidFill>
            </a:endParaRPr>
          </a:p>
          <a:p>
            <a:pPr marL="342900" indent="-342900">
              <a:lnSpc>
                <a:spcPct val="110000"/>
              </a:lnSpc>
              <a:buAutoNum type="arabicPeriod"/>
            </a:pPr>
            <a:r>
              <a:rPr lang="en-US" altLang="zh-CN" sz="2200"/>
              <a:t>Unity</a:t>
            </a:r>
            <a:r>
              <a:rPr lang="zh-CN" altLang="en-US" sz="2200"/>
              <a:t>交互测试（</a:t>
            </a:r>
            <a:r>
              <a:rPr lang="en-US" altLang="zh-CN" sz="2200"/>
              <a:t>DEMO</a:t>
            </a:r>
            <a:r>
              <a:rPr lang="zh-CN" altLang="en-US" sz="2200"/>
              <a:t>）</a:t>
            </a:r>
            <a:endParaRPr lang="zh-CN" altLang="en-US" sz="2200"/>
          </a:p>
          <a:p>
            <a:pPr marL="342900" indent="-342900">
              <a:lnSpc>
                <a:spcPct val="110000"/>
              </a:lnSpc>
              <a:buAutoNum type="arabicPeriod"/>
            </a:pPr>
            <a:r>
              <a:rPr lang="en-US" altLang="zh-CN" sz="2200"/>
              <a:t>Blender</a:t>
            </a:r>
            <a:r>
              <a:rPr lang="zh-CN" altLang="en-US" sz="2200"/>
              <a:t>模型搭建—推币机内部搭建</a:t>
            </a:r>
            <a:r>
              <a:rPr lang="en-US" altLang="zh-CN" sz="2200"/>
              <a:t>/</a:t>
            </a:r>
            <a:r>
              <a:rPr lang="zh-CN" altLang="en-US" sz="2200"/>
              <a:t>外部裸眼环境</a:t>
            </a:r>
            <a:r>
              <a:rPr lang="en-US" altLang="zh-CN" sz="2200"/>
              <a:t>/</a:t>
            </a:r>
            <a:r>
              <a:rPr lang="zh-CN" altLang="en-US" sz="2200"/>
              <a:t>事件游戏币等的建模与渲染</a:t>
            </a:r>
            <a:endParaRPr lang="zh-CN" altLang="en-US" sz="2200"/>
          </a:p>
          <a:p>
            <a:pPr>
              <a:lnSpc>
                <a:spcPct val="110000"/>
              </a:lnSpc>
            </a:pPr>
            <a:endParaRPr lang="zh-CN" altLang="en-US" sz="2200"/>
          </a:p>
          <a:p>
            <a:endParaRPr lang="zh-CN" altLang="en-US" sz="2200"/>
          </a:p>
        </p:txBody>
      </p:sp>
      <p:pic>
        <p:nvPicPr>
          <p:cNvPr id="7" name="图片 6" descr="upload_post_object_v2_1690156699"/>
          <p:cNvPicPr>
            <a:picLocks noChangeAspect="1"/>
          </p:cNvPicPr>
          <p:nvPr/>
        </p:nvPicPr>
        <p:blipFill>
          <a:blip r:embed="rId2"/>
          <a:srcRect r="1027"/>
          <a:stretch>
            <a:fillRect/>
          </a:stretch>
        </p:blipFill>
        <p:spPr>
          <a:xfrm>
            <a:off x="6330026" y="396647"/>
            <a:ext cx="5350254" cy="18330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upload_post_object_v2_2931470209"/>
          <p:cNvPicPr>
            <a:picLocks noChangeAspect="1"/>
          </p:cNvPicPr>
          <p:nvPr/>
        </p:nvPicPr>
        <p:blipFill>
          <a:blip r:embed="rId1">
            <a:alphaModFix amt="8000"/>
          </a:blip>
          <a:stretch>
            <a:fillRect/>
          </a:stretch>
        </p:blipFill>
        <p:spPr>
          <a:xfrm>
            <a:off x="6183665" y="0"/>
            <a:ext cx="3857518" cy="6874524"/>
          </a:xfrm>
          <a:prstGeom prst="rect">
            <a:avLst/>
          </a:prstGeom>
        </p:spPr>
      </p:pic>
      <p:graphicFrame>
        <p:nvGraphicFramePr>
          <p:cNvPr id="3" name="表格 2"/>
          <p:cNvGraphicFramePr/>
          <p:nvPr/>
        </p:nvGraphicFramePr>
        <p:xfrm>
          <a:off x="394386" y="1050560"/>
          <a:ext cx="11428095" cy="4974872"/>
        </p:xfrm>
        <a:graphic>
          <a:graphicData uri="http://schemas.openxmlformats.org/drawingml/2006/table">
            <a:tbl>
              <a:tblPr firstRow="1" bandRow="1">
                <a:tableStyleId>{5940675A-B579-460E-94D1-54222C63F5DA}</a:tableStyleId>
              </a:tblPr>
              <a:tblGrid>
                <a:gridCol w="1632585"/>
                <a:gridCol w="1632585"/>
                <a:gridCol w="1632585"/>
                <a:gridCol w="1632585"/>
                <a:gridCol w="1632585"/>
                <a:gridCol w="1632585"/>
                <a:gridCol w="1632585"/>
              </a:tblGrid>
              <a:tr h="553367">
                <a:tc gridSpan="2">
                  <a:txBody>
                    <a:bodyPr/>
                    <a:p>
                      <a:pPr algn="ctr">
                        <a:buNone/>
                      </a:pP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hMerge="1">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r>
              <a:tr h="579120">
                <a:tc rowSpan="5">
                  <a:txBody>
                    <a:bodyPr/>
                    <a:p>
                      <a:pPr algn="ctr">
                        <a:buNone/>
                      </a:pPr>
                      <a:r>
                        <a:rPr lang="zh-CN" altLang="en-US" sz="1600" b="1"/>
                        <a:t>展具</a:t>
                      </a: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zh-CN" altLang="en-US" sz="1600"/>
                        <a:t>光轴与连接件</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zh-CN" altLang="en-US" sz="1600"/>
                        <a:t>光轴及连接件到货</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gridSpan="2">
                  <a:txBody>
                    <a:bodyPr/>
                    <a:p>
                      <a:pPr algn="ctr">
                        <a:buNone/>
                      </a:pPr>
                      <a:r>
                        <a:rPr lang="en-US" altLang="zh-CN" sz="1600"/>
                        <a:t>CMA lab</a:t>
                      </a:r>
                      <a:r>
                        <a:rPr lang="zh-CN" altLang="en-US" sz="1600"/>
                        <a:t>光轴初步安装</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sz="1600"/>
                        <a:t>光轴进场安装</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rowSpan="7">
                  <a:txBody>
                    <a:bodyPr/>
                    <a:p>
                      <a:pPr algn="ctr">
                        <a:buNone/>
                      </a:pPr>
                      <a:r>
                        <a:rPr lang="zh-CN" altLang="en-US" sz="1600"/>
                        <a:t>开展</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D9D9D9">
                        <a:alpha val="100000"/>
                      </a:srgbClr>
                    </a:solidFill>
                  </a:tcPr>
                </a:tc>
              </a:tr>
              <a:tr h="82296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600"/>
                        <a:t>pc</a:t>
                      </a:r>
                      <a:r>
                        <a:rPr lang="zh-CN" altLang="en-US" sz="1600"/>
                        <a:t>板</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en-US" altLang="zh-CN" sz="1600"/>
                        <a:t>pc</a:t>
                      </a:r>
                      <a:r>
                        <a:rPr lang="zh-CN" altLang="en-US" sz="1600"/>
                        <a:t>板材到货 </a:t>
                      </a:r>
                      <a:endParaRPr lang="zh-CN" altLang="en-US" sz="1600"/>
                    </a:p>
                    <a:p>
                      <a:pPr algn="ctr">
                        <a:buNone/>
                      </a:pPr>
                      <a:r>
                        <a:rPr lang="zh-CN" altLang="en-US" sz="1600"/>
                        <a:t>图板内容设计完成</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en-US" altLang="zh-CN" sz="1600"/>
                        <a:t>pc</a:t>
                      </a:r>
                      <a:r>
                        <a:rPr lang="zh-CN" altLang="en-US" sz="1600"/>
                        <a:t>激光雕刻</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zh-CN" altLang="en-US" sz="1600"/>
                        <a:t>激光雕刻完成</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en-US" altLang="zh-CN" sz="1600"/>
                        <a:t>pc</a:t>
                      </a:r>
                      <a:r>
                        <a:rPr lang="zh-CN" altLang="en-US" sz="1600"/>
                        <a:t>板进场安装</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D9D9D9">
                        <a:alpha val="100000"/>
                      </a:srgbClr>
                    </a:solidFill>
                  </a:tcPr>
                </a:tc>
              </a:tr>
              <a:tr h="62039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rowSpan="2">
                  <a:txBody>
                    <a:bodyPr/>
                    <a:p>
                      <a:pPr algn="ctr">
                        <a:buNone/>
                      </a:pPr>
                      <a:r>
                        <a:rPr lang="zh-CN" altLang="en-US" sz="1600"/>
                        <a:t>推币机外壳</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zh-CN" altLang="en-US" sz="1600"/>
                        <a:t>推币机外壳平面设计完成</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zh-CN" altLang="en-US" sz="1600"/>
                        <a:t>雪弗板制作</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en-US" altLang="zh-CN" sz="1600"/>
                        <a:t>CMA lab</a:t>
                      </a:r>
                      <a:r>
                        <a:rPr lang="zh-CN" altLang="en-US" sz="1600"/>
                        <a:t>组装外壳</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rowSpan="2">
                  <a:txBody>
                    <a:bodyPr/>
                    <a:p>
                      <a:pPr algn="ctr">
                        <a:buNone/>
                      </a:pPr>
                      <a:r>
                        <a:rPr lang="zh-CN" altLang="en-US" sz="1600"/>
                        <a:t>外壳进场</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D9D9D9">
                        <a:alpha val="100000"/>
                      </a:srgbClr>
                    </a:solidFill>
                  </a:tcPr>
                </a:tc>
              </a:tr>
              <a:tr h="33528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gridSpan="2">
                  <a:txBody>
                    <a:bodyPr/>
                    <a:p>
                      <a:pPr algn="ctr">
                        <a:buNone/>
                      </a:pPr>
                      <a:r>
                        <a:rPr lang="zh-CN" altLang="en-US" sz="1600"/>
                        <a:t>屏幕调试</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a:txBody>
                    <a:bodyPr/>
                    <a:p>
                      <a:pPr algn="ctr">
                        <a:buNone/>
                      </a:pPr>
                      <a:r>
                        <a:rPr lang="zh-CN" altLang="en-US" sz="1600"/>
                        <a:t>整体组装</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D9D9D9">
                        <a:alpha val="100000"/>
                      </a:srgbClr>
                    </a:solidFill>
                  </a:tcPr>
                </a:tc>
              </a:tr>
              <a:tr h="82296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600"/>
                        <a:t>游戏币</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zh-CN" altLang="en-US" sz="1600"/>
                        <a:t>游戏币建模与渲染完成</a:t>
                      </a:r>
                      <a:endParaRPr lang="zh-CN" altLang="en-US" sz="1600"/>
                    </a:p>
                    <a:p>
                      <a:pPr algn="ctr">
                        <a:buNone/>
                      </a:pPr>
                      <a:r>
                        <a:rPr lang="zh-CN" altLang="en-US" sz="1600"/>
                        <a:t>开始3d打印</a:t>
                      </a:r>
                      <a:endParaRPr lang="zh-CN" altLang="en-US" sz="1600"/>
                    </a:p>
                    <a:p>
                      <a:pPr algn="ctr">
                        <a:buNone/>
                      </a:pPr>
                      <a:r>
                        <a:rPr lang="zh-CN" altLang="en-US" sz="1600"/>
                        <a:t>喷漆购买</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zh-CN" altLang="en-US" sz="1600"/>
                        <a:t>游戏币</a:t>
                      </a:r>
                      <a:r>
                        <a:rPr lang="en-US" altLang="zh-CN" sz="1600"/>
                        <a:t>3d</a:t>
                      </a:r>
                      <a:r>
                        <a:rPr lang="zh-CN" altLang="en-US" sz="1600"/>
                        <a:t>打印完成喷漆</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gridSpan="2">
                  <a:txBody>
                    <a:bodyPr/>
                    <a:p>
                      <a:pPr algn="ctr">
                        <a:buNone/>
                      </a:pPr>
                      <a:r>
                        <a:rPr lang="zh-CN" altLang="en-US" sz="1600"/>
                        <a:t>游戏币布置</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D9D9D9">
                        <a:alpha val="100000"/>
                      </a:srgbClr>
                    </a:solidFill>
                  </a:tcPr>
                </a:tc>
              </a:tr>
              <a:tr h="619760">
                <a:tc rowSpan="2">
                  <a:txBody>
                    <a:bodyPr/>
                    <a:p>
                      <a:pPr algn="ctr">
                        <a:buNone/>
                      </a:pPr>
                      <a:r>
                        <a:rPr lang="zh-CN" altLang="en-US" sz="1600" b="1"/>
                        <a:t>内容</a:t>
                      </a:r>
                      <a:endParaRPr lang="zh-CN" altLang="en-US" sz="1600" b="1"/>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en-US" altLang="zh-CN" sz="1600"/>
                        <a:t>Unity</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en-US" altLang="zh-CN" sz="1600"/>
                        <a:t>Unity</a:t>
                      </a:r>
                      <a:r>
                        <a:rPr lang="zh-CN" altLang="en-US" sz="1600"/>
                        <a:t>开发掉落视频完成</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en-US" altLang="zh-CN" sz="1600"/>
                        <a:t>Unity</a:t>
                      </a:r>
                      <a:r>
                        <a:rPr lang="zh-CN" altLang="en-US" sz="1600"/>
                        <a:t>场景搭建及渲染完成</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zh-CN" altLang="en-US" sz="1600"/>
                        <a:t>测试</a:t>
                      </a:r>
                      <a:r>
                        <a:rPr lang="en-US" altLang="zh-CN" sz="1600"/>
                        <a:t>Unity</a:t>
                      </a:r>
                      <a:r>
                        <a:rPr lang="zh-CN" altLang="en-US" sz="1600"/>
                        <a:t>交互</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a:txBody>
                    <a:bodyPr/>
                    <a:p>
                      <a:pPr algn="ctr">
                        <a:buNone/>
                      </a:pPr>
                      <a:r>
                        <a:rPr lang="zh-CN" altLang="en-US" sz="1600"/>
                        <a:t>交互调试完成</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D9D9D9">
                        <a:alpha val="100000"/>
                      </a:srgbClr>
                    </a:solidFill>
                  </a:tcPr>
                </a:tc>
              </a:tr>
              <a:tr h="62103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600"/>
                        <a:t>视频</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a:txBody>
                    <a:bodyPr/>
                    <a:p>
                      <a:pPr algn="ctr">
                        <a:buNone/>
                      </a:pPr>
                      <a:r>
                        <a:rPr lang="zh-CN" altLang="en-US" sz="1600"/>
                        <a:t>完成剪辑</a:t>
                      </a:r>
                      <a:endParaRPr lang="zh-CN" altLang="en-US" sz="1600"/>
                    </a:p>
                    <a:p>
                      <a:pPr algn="ctr">
                        <a:buNone/>
                      </a:pPr>
                      <a:r>
                        <a:rPr lang="zh-CN" altLang="en-US" sz="1600"/>
                        <a:t>互动调试</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gridSpan="2">
                  <a:txBody>
                    <a:bodyPr/>
                    <a:p>
                      <a:pPr algn="ctr">
                        <a:buNone/>
                      </a:pPr>
                      <a:r>
                        <a:rPr lang="en-US" altLang="zh-CN" sz="1600"/>
                        <a:t>ipad</a:t>
                      </a:r>
                      <a:r>
                        <a:rPr lang="zh-CN" altLang="en-US" sz="1600"/>
                        <a:t>内嵌</a:t>
                      </a:r>
                      <a:r>
                        <a:rPr lang="zh-CN" altLang="en-US" sz="1600">
                          <a:solidFill>
                            <a:schemeClr val="tx1"/>
                          </a:solidFill>
                        </a:rPr>
                        <a:t>安装</a:t>
                      </a:r>
                      <a:r>
                        <a:rPr lang="zh-CN" altLang="en-US" sz="1600"/>
                        <a:t>调试</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h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sz="1600"/>
                        <a:t>进场</a:t>
                      </a:r>
                      <a:endParaRPr lang="zh-CN" altLang="en-US" sz="1600"/>
                    </a:p>
                  </a:txBody>
                  <a:tcPr anchor="ctr">
                    <a:lnL w="19050" cmpd="sng">
                      <a:solidFill>
                        <a:srgbClr val="A5A5A5">
                          <a:alpha val="100000"/>
                        </a:srgbClr>
                      </a:solidFill>
                      <a:prstDash val="solid"/>
                    </a:lnL>
                    <a:lnR w="19050" cmpd="sng">
                      <a:solidFill>
                        <a:srgbClr val="A5A5A5">
                          <a:alpha val="100000"/>
                        </a:srgbClr>
                      </a:solidFill>
                      <a:prstDash val="solid"/>
                    </a:lnR>
                    <a:lnT w="19050" cmpd="sng">
                      <a:solidFill>
                        <a:srgbClr val="A5A5A5">
                          <a:alpha val="100000"/>
                        </a:srgbClr>
                      </a:solidFill>
                      <a:prstDash val="solid"/>
                    </a:lnT>
                    <a:lnB w="19050" cmpd="sng">
                      <a:solidFill>
                        <a:srgbClr val="A5A5A5">
                          <a:alpha val="100000"/>
                        </a:srgbClr>
                      </a:solidFill>
                      <a:prstDash val="solid"/>
                    </a:lnB>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D9D9D9">
                        <a:alpha val="100000"/>
                      </a:srgbClr>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upload_post_object_v2_2931470209"/>
          <p:cNvPicPr>
            <a:picLocks noChangeAspect="1"/>
          </p:cNvPicPr>
          <p:nvPr/>
        </p:nvPicPr>
        <p:blipFill>
          <a:blip r:embed="rId1">
            <a:alphaModFix amt="6000"/>
          </a:blip>
          <a:stretch>
            <a:fillRect/>
          </a:stretch>
        </p:blipFill>
        <p:spPr>
          <a:xfrm>
            <a:off x="6183665" y="0"/>
            <a:ext cx="3857518" cy="6874524"/>
          </a:xfrm>
          <a:prstGeom prst="rect">
            <a:avLst/>
          </a:prstGeom>
        </p:spPr>
      </p:pic>
      <p:sp>
        <p:nvSpPr>
          <p:cNvPr id="8" name="文本框 7"/>
          <p:cNvSpPr txBox="1"/>
          <p:nvPr userDrawn="1"/>
        </p:nvSpPr>
        <p:spPr>
          <a:xfrm>
            <a:off x="394387" y="232282"/>
            <a:ext cx="5265420" cy="583565"/>
          </a:xfrm>
          <a:prstGeom prst="rect">
            <a:avLst/>
          </a:prstGeom>
        </p:spPr>
        <p:txBody>
          <a:bodyPr wrap="none" rtlCol="0">
            <a:spAutoFit/>
          </a:bodyPr>
          <a:p>
            <a:pPr algn="l"/>
            <a:r>
              <a:rPr lang="zh-CN" altLang="en-US" sz="3200" b="1">
                <a:solidFill>
                  <a:schemeClr val="tx1"/>
                </a:solidFill>
              </a:rPr>
              <a:t>本周工作安排（周一</a:t>
            </a:r>
            <a:r>
              <a:rPr lang="en-US" altLang="zh-CN" sz="3200" b="1">
                <a:solidFill>
                  <a:schemeClr val="tx1"/>
                </a:solidFill>
              </a:rPr>
              <a:t>/</a:t>
            </a:r>
            <a:r>
              <a:rPr lang="zh-CN" altLang="en-US" sz="3200" b="1">
                <a:solidFill>
                  <a:schemeClr val="tx1"/>
                </a:solidFill>
              </a:rPr>
              <a:t>周二）</a:t>
            </a:r>
            <a:endParaRPr lang="zh-CN" altLang="en-US" sz="3200" b="1">
              <a:solidFill>
                <a:schemeClr val="tx1"/>
              </a:solidFill>
            </a:endParaRPr>
          </a:p>
        </p:txBody>
      </p:sp>
      <p:graphicFrame>
        <p:nvGraphicFramePr>
          <p:cNvPr id="3" name="表格 2"/>
          <p:cNvGraphicFramePr/>
          <p:nvPr/>
        </p:nvGraphicFramePr>
        <p:xfrm>
          <a:off x="503573" y="1241475"/>
          <a:ext cx="11184890" cy="5043805"/>
        </p:xfrm>
        <a:graphic>
          <a:graphicData uri="http://schemas.openxmlformats.org/drawingml/2006/table">
            <a:tbl>
              <a:tblPr firstRow="1" bandRow="1">
                <a:tableStyleId>{5940675A-B579-460E-94D1-54222C63F5DA}</a:tableStyleId>
              </a:tblPr>
              <a:tblGrid>
                <a:gridCol w="1299210"/>
                <a:gridCol w="920115"/>
                <a:gridCol w="7755255"/>
                <a:gridCol w="1210310"/>
              </a:tblGrid>
              <a:tr h="365760">
                <a:tc>
                  <a:txBody>
                    <a:bodyPr/>
                    <a:p>
                      <a:pPr algn="ctr">
                        <a:buNone/>
                      </a:pP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zh-CN" altLang="en-US" b="1"/>
                        <a:t>序号</a:t>
                      </a:r>
                      <a:endParaRPr lang="zh-CN" altLang="en-US" b="1"/>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404040">
                          <a:alpha val="100000"/>
                        </a:srgbClr>
                      </a:solidFill>
                      <a:prstDash val="solid"/>
                    </a:lnB>
                  </a:tcPr>
                </a:tc>
                <a:tc>
                  <a:txBody>
                    <a:bodyPr/>
                    <a:p>
                      <a:pPr algn="ctr">
                        <a:buNone/>
                      </a:pPr>
                      <a:r>
                        <a:rPr lang="zh-CN" altLang="en-US" sz="1800" b="1">
                          <a:solidFill>
                            <a:schemeClr val="tx1"/>
                          </a:solidFill>
                        </a:rPr>
                        <a:t>内容</a:t>
                      </a:r>
                      <a:endParaRPr lang="zh-CN" altLang="en-US" sz="1800" b="1">
                        <a:solidFill>
                          <a:schemeClr val="tx1"/>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404040">
                          <a:alpha val="100000"/>
                        </a:srgbClr>
                      </a:solidFill>
                      <a:prstDash val="solid"/>
                    </a:lnB>
                  </a:tcPr>
                </a:tc>
                <a:tc>
                  <a:txBody>
                    <a:bodyPr/>
                    <a:p>
                      <a:pPr algn="ctr">
                        <a:buNone/>
                      </a:pPr>
                      <a:r>
                        <a:rPr lang="zh-CN" altLang="en-US"/>
                        <a:t>负责人</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404040">
                          <a:alpha val="100000"/>
                        </a:srgbClr>
                      </a:solidFill>
                      <a:prstDash val="solid"/>
                    </a:lnB>
                  </a:tcPr>
                </a:tc>
              </a:tr>
              <a:tr h="516834">
                <a:tc rowSpan="4">
                  <a:txBody>
                    <a:bodyPr/>
                    <a:p>
                      <a:pPr algn="ctr">
                        <a:buNone/>
                      </a:pPr>
                      <a:r>
                        <a:rPr lang="zh-CN" altLang="en-US" b="1"/>
                        <a:t>内容</a:t>
                      </a:r>
                      <a:endParaRPr lang="zh-CN" altLang="en-US" b="1"/>
                    </a:p>
                  </a:txBody>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1</a:t>
                      </a:r>
                      <a:endParaRPr lang="zh-CN" altLang="en-US" b="0"/>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a:txBody>
                    <a:bodyPr/>
                    <a:p>
                      <a:pPr algn="ctr">
                        <a:buNone/>
                      </a:pPr>
                      <a:r>
                        <a:rPr lang="zh-CN" altLang="en-US"/>
                        <a:t>场景细化，材质尽量选取unity可以表达的</a:t>
                      </a:r>
                      <a:endParaRPr lang="zh-CN" altLang="en-US"/>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rowSpan="4">
                  <a:txBody>
                    <a:bodyPr/>
                    <a:p>
                      <a:pPr algn="ctr">
                        <a:buNone/>
                      </a:pPr>
                      <a:r>
                        <a:rPr lang="zh-CN" altLang="en-US"/>
                        <a:t>张壹</a:t>
                      </a:r>
                      <a:endParaRPr lang="zh-CN" altLang="en-US"/>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r>
              <a:tr h="456624">
                <a:tc vMerge="1">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2</a:t>
                      </a:r>
                      <a:endParaRPr lang="zh-CN" altLang="en-US" b="0"/>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a:txBody>
                    <a:bodyPr/>
                    <a:p>
                      <a:pPr algn="ctr">
                        <a:buNone/>
                      </a:pPr>
                      <a:r>
                        <a:rPr lang="en-US" altLang="zh-CN"/>
                        <a:t>Blender</a:t>
                      </a:r>
                      <a:r>
                        <a:rPr lang="zh-CN" altLang="en-US"/>
                        <a:t>与</a:t>
                      </a:r>
                      <a:r>
                        <a:rPr lang="en-US" altLang="zh-CN"/>
                        <a:t>unity</a:t>
                      </a:r>
                      <a:r>
                        <a:rPr lang="zh-CN" altLang="en-US"/>
                        <a:t>材质效果协调</a:t>
                      </a:r>
                      <a:endParaRPr lang="zh-CN" altLang="en-US"/>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r>
              <a:tr h="439062">
                <a:tc vMerge="1">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3</a:t>
                      </a:r>
                      <a:endParaRPr lang="zh-CN" altLang="en-US" b="0"/>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a:txBody>
                    <a:bodyPr/>
                    <a:p>
                      <a:pPr algn="ctr">
                        <a:buNone/>
                      </a:pPr>
                      <a:r>
                        <a:rPr lang="en-US" altLang="zh-CN" sz="1800">
                          <a:solidFill>
                            <a:schemeClr val="tx1"/>
                          </a:solidFill>
                        </a:rPr>
                        <a:t>unity</a:t>
                      </a:r>
                      <a:r>
                        <a:rPr lang="zh-CN" altLang="en-US" sz="1800">
                          <a:solidFill>
                            <a:schemeClr val="tx1"/>
                          </a:solidFill>
                        </a:rPr>
                        <a:t>灯光调试</a:t>
                      </a:r>
                      <a:endParaRPr lang="zh-CN" altLang="en-US" sz="1800">
                        <a:solidFill>
                          <a:schemeClr val="tx1"/>
                        </a:solidFill>
                      </a:endParaRPr>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F2F2F2">
                        <a:alpha val="100000"/>
                      </a:srgbClr>
                    </a:solidFill>
                  </a:tcPr>
                </a:tc>
              </a:tr>
              <a:tr h="544436">
                <a:tc vMerge="1">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4</a:t>
                      </a:r>
                      <a:endParaRPr lang="zh-CN" altLang="en-US" b="0"/>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a:txBody>
                    <a:bodyPr/>
                    <a:p>
                      <a:pPr algn="ctr">
                        <a:buNone/>
                      </a:pPr>
                      <a:r>
                        <a:rPr lang="zh-CN" altLang="en-US" sz="1800">
                          <a:solidFill>
                            <a:schemeClr val="tx1"/>
                          </a:solidFill>
                        </a:rPr>
                        <a:t>完善硬币模型细节，对接</a:t>
                      </a:r>
                      <a:r>
                        <a:rPr lang="en-US" altLang="zh-CN" sz="1800">
                          <a:solidFill>
                            <a:schemeClr val="tx1"/>
                          </a:solidFill>
                        </a:rPr>
                        <a:t>3D</a:t>
                      </a:r>
                      <a:r>
                        <a:rPr lang="zh-CN" altLang="en-US" sz="1800">
                          <a:solidFill>
                            <a:schemeClr val="tx1"/>
                          </a:solidFill>
                        </a:rPr>
                        <a:t>打印</a:t>
                      </a:r>
                      <a:endParaRPr lang="zh-CN" altLang="en-US" sz="1800">
                        <a:solidFill>
                          <a:schemeClr val="tx1"/>
                        </a:solidFill>
                      </a:endParaRPr>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404040">
                          <a:alpha val="100000"/>
                        </a:srgbClr>
                      </a:solidFill>
                      <a:prstDash val="solid"/>
                    </a:lnB>
                    <a:solidFill>
                      <a:srgbClr val="F2F2F2">
                        <a:alpha val="100000"/>
                      </a:srgbClr>
                    </a:solidFill>
                  </a:tcPr>
                </a:tc>
              </a:tr>
              <a:tr h="509311">
                <a:tc rowSpan="2">
                  <a:txBody>
                    <a:bodyPr/>
                    <a:p>
                      <a:pPr algn="ctr">
                        <a:buNone/>
                      </a:pPr>
                      <a:endParaRPr lang="zh-CN" altLang="en-US" b="1"/>
                    </a:p>
                  </a:txBody>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1</a:t>
                      </a:r>
                      <a:endParaRPr lang="zh-CN" altLang="en-US" b="0"/>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a:txBody>
                    <a:bodyPr/>
                    <a:p>
                      <a:pPr algn="ctr">
                        <a:buNone/>
                      </a:pPr>
                      <a:r>
                        <a:rPr lang="en-US" altLang="zh-CN" sz="1800">
                          <a:solidFill>
                            <a:schemeClr val="tx1"/>
                          </a:solidFill>
                        </a:rPr>
                        <a:t>unity</a:t>
                      </a:r>
                      <a:r>
                        <a:rPr lang="zh-CN" altLang="en-US" sz="1800">
                          <a:solidFill>
                            <a:schemeClr val="tx1"/>
                          </a:solidFill>
                        </a:rPr>
                        <a:t>交互脚本测试、</a:t>
                      </a:r>
                      <a:r>
                        <a:rPr lang="en-US" altLang="zh-CN" sz="1800">
                          <a:solidFill>
                            <a:schemeClr val="tx1"/>
                          </a:solidFill>
                        </a:rPr>
                        <a:t>debug</a:t>
                      </a:r>
                      <a:endParaRPr lang="zh-CN" altLang="en-US" sz="1800">
                        <a:solidFill>
                          <a:schemeClr val="tx1"/>
                        </a:solidFill>
                      </a:endParaRPr>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rowSpan="2">
                  <a:txBody>
                    <a:bodyPr/>
                    <a:p>
                      <a:pPr algn="ctr">
                        <a:buNone/>
                      </a:pPr>
                      <a:r>
                        <a:rPr lang="zh-CN" altLang="en-US"/>
                        <a:t>蒋雨洋</a:t>
                      </a:r>
                      <a:endParaRPr lang="zh-CN" altLang="en-US"/>
                    </a:p>
                  </a:txBody>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404040">
                          <a:alpha val="100000"/>
                        </a:srgbClr>
                      </a:solidFill>
                      <a:prstDash val="solid"/>
                    </a:lnB>
                    <a:solidFill>
                      <a:srgbClr val="F2F2F2">
                        <a:alpha val="100000"/>
                      </a:srgbClr>
                    </a:solidFill>
                  </a:tcPr>
                </a:tc>
              </a:tr>
              <a:tr h="553218">
                <a:tc vMerge="1">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2</a:t>
                      </a:r>
                      <a:endParaRPr lang="zh-CN" altLang="en-US" b="0"/>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a:txBody>
                    <a:bodyPr/>
                    <a:p>
                      <a:pPr algn="ctr">
                        <a:buNone/>
                      </a:pPr>
                      <a:r>
                        <a:rPr lang="zh-CN" altLang="en-US" sz="1800">
                          <a:solidFill>
                            <a:schemeClr val="tx1"/>
                          </a:solidFill>
                        </a:rPr>
                        <a:t>视频与语音交互的串联</a:t>
                      </a:r>
                      <a:endParaRPr lang="zh-CN" altLang="en-US" sz="1800">
                        <a:solidFill>
                          <a:schemeClr val="tx1"/>
                        </a:solidFill>
                      </a:endParaRPr>
                    </a:p>
                  </a:txBody>
                  <a:tcPr anchor="ctr">
                    <a:lnL w="12700" cmpd="sng">
                      <a:solidFill>
                        <a:srgbClr val="404040">
                          <a:alpha val="100000"/>
                        </a:srgbClr>
                      </a:solidFill>
                      <a:prstDash val="solid"/>
                    </a:lnL>
                    <a:lnR w="12700" cmpd="sng">
                      <a:solidFill>
                        <a:srgbClr val="404040">
                          <a:alpha val="100000"/>
                        </a:srgbClr>
                      </a:solidFill>
                      <a:prstDash val="solid"/>
                    </a:lnR>
                    <a:lnT w="12700" cmpd="sng">
                      <a:solidFill>
                        <a:srgbClr val="404040">
                          <a:alpha val="100000"/>
                        </a:srgbClr>
                      </a:solidFill>
                      <a:prstDash val="solid"/>
                    </a:lnT>
                    <a:lnB w="12700" cmpd="sng">
                      <a:solidFill>
                        <a:srgbClr val="404040">
                          <a:alpha val="100000"/>
                        </a:srgbClr>
                      </a:solidFill>
                      <a:prstDash val="solid"/>
                    </a:lnB>
                    <a:solidFill>
                      <a:srgbClr val="F2F2F2">
                        <a:alpha val="100000"/>
                      </a:srgbClr>
                    </a:solidFill>
                  </a:tcPr>
                </a:tc>
                <a:tc vMerge="1">
                  <a:tcPr anchor="ctr">
                    <a:lnL w="12700" cmpd="sng">
                      <a:solidFill>
                        <a:srgbClr val="000000">
                          <a:alpha val="100000"/>
                        </a:srgbClr>
                      </a:solidFill>
                      <a:prstDash val="solid"/>
                    </a:lnL>
                    <a:lnR w="12700" cmpd="sng">
                      <a:solidFill>
                        <a:srgbClr val="404040">
                          <a:alpha val="100000"/>
                        </a:srgbClr>
                      </a:solidFill>
                      <a:prstDash val="solid"/>
                    </a:lnR>
                    <a:lnT w="12700" cmpd="sng">
                      <a:solidFill>
                        <a:srgbClr val="000000">
                          <a:alpha val="100000"/>
                        </a:srgbClr>
                      </a:solidFill>
                      <a:prstDash val="solid"/>
                    </a:lnT>
                    <a:lnB w="12700" cmpd="sng">
                      <a:solidFill>
                        <a:srgbClr val="404040">
                          <a:alpha val="100000"/>
                        </a:srgbClr>
                      </a:solidFill>
                      <a:prstDash val="solid"/>
                    </a:lnB>
                    <a:solidFill>
                      <a:srgbClr val="F2F2F2">
                        <a:alpha val="100000"/>
                      </a:srgbClr>
                    </a:solidFill>
                  </a:tcPr>
                </a:tc>
              </a:tr>
              <a:tr h="605905">
                <a:tc rowSpan="3">
                  <a:txBody>
                    <a:bodyPr/>
                    <a:p>
                      <a:pPr algn="ctr">
                        <a:buNone/>
                      </a:pPr>
                      <a:r>
                        <a:rPr lang="zh-CN" altLang="en-US" sz="1800" b="1">
                          <a:solidFill>
                            <a:schemeClr val="tx1"/>
                          </a:solidFill>
                        </a:rPr>
                        <a:t>展具</a:t>
                      </a:r>
                      <a:endParaRPr lang="zh-CN" altLang="en-US" sz="1800" b="1">
                        <a:solidFill>
                          <a:schemeClr val="tx1"/>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sz="1800" b="0">
                          <a:solidFill>
                            <a:schemeClr val="tx1"/>
                          </a:solidFill>
                        </a:rPr>
                        <a:t>1</a:t>
                      </a:r>
                      <a:endParaRPr lang="zh-CN" altLang="en-US" sz="1800" b="0">
                        <a:solidFill>
                          <a:schemeClr val="tx1"/>
                        </a:solidFill>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404040">
                          <a:alpha val="100000"/>
                        </a:srgbClr>
                      </a:solidFill>
                      <a:prstDash val="solid"/>
                    </a:lnT>
                    <a:lnB w="12700" cmpd="sng">
                      <a:solidFill>
                        <a:srgbClr val="000000">
                          <a:alpha val="100000"/>
                        </a:srgbClr>
                      </a:solidFill>
                      <a:prstDash val="solid"/>
                    </a:lnB>
                    <a:noFill/>
                  </a:tcPr>
                </a:tc>
                <a:tc>
                  <a:txBody>
                    <a:bodyPr/>
                    <a:p>
                      <a:pPr algn="ctr">
                        <a:buNone/>
                      </a:pPr>
                      <a:r>
                        <a:rPr lang="zh-CN" altLang="en-US"/>
                        <a:t>取光轴、光轴连接件，尝试实体框架搭建</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404040">
                          <a:alpha val="100000"/>
                        </a:srgbClr>
                      </a:solidFill>
                      <a:prstDash val="solid"/>
                    </a:lnT>
                    <a:lnB w="12700" cmpd="sng">
                      <a:solidFill>
                        <a:srgbClr val="000000">
                          <a:alpha val="100000"/>
                        </a:srgbClr>
                      </a:solidFill>
                      <a:prstDash val="solid"/>
                    </a:lnB>
                    <a:noFill/>
                  </a:tcPr>
                </a:tc>
                <a:tc rowSpan="2">
                  <a:txBody>
                    <a:bodyPr/>
                    <a:p>
                      <a:pPr algn="ctr">
                        <a:buNone/>
                      </a:pPr>
                      <a:r>
                        <a:rPr lang="zh-CN" altLang="en-US"/>
                        <a:t>徐闻秋</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404040">
                          <a:alpha val="100000"/>
                        </a:srgbClr>
                      </a:solidFill>
                      <a:prstDash val="solid"/>
                    </a:lnT>
                    <a:lnB w="12700" cmpd="sng">
                      <a:solidFill>
                        <a:srgbClr val="000000">
                          <a:alpha val="100000"/>
                        </a:srgbClr>
                      </a:solidFill>
                      <a:prstDash val="solid"/>
                    </a:lnB>
                    <a:noFill/>
                  </a:tcPr>
                </a:tc>
              </a:tr>
              <a:tr h="526875">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2</a:t>
                      </a:r>
                      <a:endParaRPr lang="zh-CN" altLang="en-US" b="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noFill/>
                  </a:tcPr>
                </a:tc>
                <a:tc>
                  <a:txBody>
                    <a:bodyPr/>
                    <a:p>
                      <a:pPr algn="ctr">
                        <a:buNone/>
                      </a:pPr>
                      <a:r>
                        <a:rPr lang="zh-CN" altLang="en-US"/>
                        <a:t>硬币物料准备，3D打印</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noFill/>
                  </a:tcPr>
                </a:tc>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noFill/>
                  </a:tcPr>
                </a:tc>
              </a:tr>
              <a:tr h="525780">
                <a:tc vMerge="1">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p>
                      <a:pPr algn="ctr">
                        <a:buNone/>
                      </a:pPr>
                      <a:r>
                        <a:rPr lang="en-US" altLang="zh-CN" b="0"/>
                        <a:t>3</a:t>
                      </a:r>
                      <a:endParaRPr lang="zh-CN" altLang="en-US" b="0"/>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noFill/>
                  </a:tcPr>
                </a:tc>
                <a:tc>
                  <a:txBody>
                    <a:bodyPr/>
                    <a:p>
                      <a:pPr algn="ctr">
                        <a:buNone/>
                      </a:pPr>
                      <a:r>
                        <a:rPr lang="zh-CN" altLang="en-US"/>
                        <a:t>图板内容设计，推币机外壳设计</a:t>
                      </a:r>
                      <a:r>
                        <a:rPr lang="en-US" altLang="zh-CN"/>
                        <a:t>/CAD</a:t>
                      </a:r>
                      <a:r>
                        <a:rPr lang="zh-CN" altLang="en-US"/>
                        <a:t>出图-制作</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noFill/>
                  </a:tcPr>
                </a:tc>
                <a:tc>
                  <a:txBody>
                    <a:bodyPr/>
                    <a:p>
                      <a:pPr algn="ctr">
                        <a:buNone/>
                      </a:pPr>
                      <a:r>
                        <a:rPr lang="zh-CN" altLang="en-US"/>
                        <a:t>阮小凡</a:t>
                      </a:r>
                      <a:endParaRPr lang="zh-CN" altLang="en-US"/>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no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upload_post_object_v2_2639045507"/>
          <p:cNvPicPr>
            <a:picLocks noChangeAspect="1"/>
          </p:cNvPicPr>
          <p:nvPr/>
        </p:nvPicPr>
        <p:blipFill>
          <a:blip r:embed="rId1"/>
          <a:srcRect l="1663" t="15777" r="1217" b="8175"/>
          <a:stretch>
            <a:fillRect/>
          </a:stretch>
        </p:blipFill>
        <p:spPr>
          <a:xfrm>
            <a:off x="0" y="0"/>
            <a:ext cx="12191912" cy="6857951"/>
          </a:xfrm>
          <a:prstGeom prst="rect">
            <a:avLst/>
          </a:prstGeom>
          <a:solidFill>
            <a:srgbClr val="F2F2F2">
              <a:alpha val="100000"/>
            </a:srgbClr>
          </a:solidFill>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spect">
      <a:maj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微软雅黑"/>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2913</Words>
  <Application>WPS 演示</Application>
  <PresentationFormat>宽屏</PresentationFormat>
  <Paragraphs>394</Paragraphs>
  <Slides>16</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微软雅黑</vt:lpstr>
      <vt:lpstr>Bahnschrift SemiBold Condensed</vt:lpstr>
      <vt:lpstr>等线</vt:lpstr>
      <vt:lpstr>Source Han Sans CN</vt:lpstr>
      <vt:lpstr>Segoe Print</vt:lpstr>
      <vt:lpstr>Source Han Sans CN</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大神童</cp:lastModifiedBy>
  <cp:revision>3</cp:revision>
  <dcterms:created xsi:type="dcterms:W3CDTF">2025-05-16T03:24:41Z</dcterms:created>
  <dcterms:modified xsi:type="dcterms:W3CDTF">2025-05-16T03:30:36Z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B75C98F4C40948689CB49D1002CA5FAC</vt:lpwstr>
  </property>
</Properties>
</file>