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3"/>
    <p:sldId id="273" r:id="rId4"/>
    <p:sldId id="335" r:id="rId5"/>
    <p:sldId id="264" r:id="rId6"/>
    <p:sldId id="269" r:id="rId7"/>
  </p:sldIdLst>
  <p:sldSz cx="9144000" cy="6858000" type="screen4x3"/>
  <p:notesSz cx="6858000" cy="9144000"/>
  <p:embeddedFontLst>
    <p:embeddedFont>
      <p:font typeface="微软雅黑" panose="020B0503020204020204" charset="-122"/>
      <p:regular r:id="rId11"/>
    </p:embeddedFont>
    <p:embeddedFont>
      <p:font typeface="字体传奇南安体-免费商用" panose="02000500000000000000" charset="-122"/>
      <p:regular r:id="rId12"/>
    </p:embeddedFont>
    <p:embeddedFont>
      <p:font typeface="优设标题黑" panose="00000500000000000000" charset="-122"/>
      <p:regular r:id="rId13"/>
    </p:embeddedFont>
  </p:embeddedFontLst>
  <p:custDataLst>
    <p:tags r:id="rId1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0" userDrawn="1">
          <p15:clr>
            <a:srgbClr val="A4A3A4"/>
          </p15:clr>
        </p15:guide>
        <p15:guide id="2" pos="294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22251F"/>
    <a:srgbClr val="1F2A2D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250"/>
        <p:guide pos="2945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viewProps" Target="viewProps.xml"/><Relationship Id="rId8" Type="http://schemas.openxmlformats.org/officeDocument/2006/relationships/presProps" Target="presProps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4" Type="http://schemas.openxmlformats.org/officeDocument/2006/relationships/tags" Target="tags/tag78.xml"/><Relationship Id="rId13" Type="http://schemas.openxmlformats.org/officeDocument/2006/relationships/font" Target="fonts/font3.fntdata"/><Relationship Id="rId12" Type="http://schemas.openxmlformats.org/officeDocument/2006/relationships/font" Target="fonts/font2.fntdata"/><Relationship Id="rId11" Type="http://schemas.openxmlformats.org/officeDocument/2006/relationships/font" Target="fonts/font1.fntdata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899100" y="914400"/>
            <a:ext cx="73494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899100" y="3560400"/>
            <a:ext cx="73494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456300" y="774000"/>
            <a:ext cx="82296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899100" y="2484000"/>
            <a:ext cx="73494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899100" y="3560400"/>
            <a:ext cx="73494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6300" y="608400"/>
            <a:ext cx="82269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456300" y="1490400"/>
            <a:ext cx="82269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493100" y="3848400"/>
            <a:ext cx="58266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493100" y="4615200"/>
            <a:ext cx="58266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6300" y="608400"/>
            <a:ext cx="82269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456300" y="1501200"/>
            <a:ext cx="38826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4808700" y="1501200"/>
            <a:ext cx="38826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6300" y="608400"/>
            <a:ext cx="82269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456300" y="1429200"/>
            <a:ext cx="40068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456300" y="1854000"/>
            <a:ext cx="40068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4676813" y="1421729"/>
            <a:ext cx="40068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4676813" y="1854000"/>
            <a:ext cx="40068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6300" y="608400"/>
            <a:ext cx="82269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456300" y="1555200"/>
            <a:ext cx="3924808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762800" y="1555200"/>
            <a:ext cx="39204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7676100" y="914400"/>
            <a:ext cx="783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85800" y="914400"/>
            <a:ext cx="68769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456300" y="608400"/>
            <a:ext cx="82269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456300" y="1490400"/>
            <a:ext cx="82269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459000" y="6314400"/>
            <a:ext cx="2025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3087000" y="6314400"/>
            <a:ext cx="297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6658200" y="6314400"/>
            <a:ext cx="2025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63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69.xml"/><Relationship Id="rId8" Type="http://schemas.openxmlformats.org/officeDocument/2006/relationships/image" Target="../media/image5.png"/><Relationship Id="rId7" Type="http://schemas.openxmlformats.org/officeDocument/2006/relationships/tags" Target="../tags/tag68.xml"/><Relationship Id="rId6" Type="http://schemas.openxmlformats.org/officeDocument/2006/relationships/tags" Target="../tags/tag67.xml"/><Relationship Id="rId5" Type="http://schemas.openxmlformats.org/officeDocument/2006/relationships/tags" Target="../tags/tag66.xml"/><Relationship Id="rId4" Type="http://schemas.openxmlformats.org/officeDocument/2006/relationships/image" Target="../media/image4.png"/><Relationship Id="rId3" Type="http://schemas.openxmlformats.org/officeDocument/2006/relationships/tags" Target="../tags/tag65.xml"/><Relationship Id="rId2" Type="http://schemas.openxmlformats.org/officeDocument/2006/relationships/image" Target="../media/image1.png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64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8" Type="http://schemas.openxmlformats.org/officeDocument/2006/relationships/image" Target="../media/image10.png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tags" Target="../tags/tag71.xml"/><Relationship Id="rId2" Type="http://schemas.openxmlformats.org/officeDocument/2006/relationships/image" Target="../media/image1.png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72.xml"/><Relationship Id="rId1" Type="http://schemas.openxmlformats.org/officeDocument/2006/relationships/tags" Target="../tags/tag7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7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image" Target="../media/image1.png"/><Relationship Id="rId1" Type="http://schemas.openxmlformats.org/officeDocument/2006/relationships/tags" Target="../tags/tag7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77.xml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未标题-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cxnSp>
        <p:nvCxnSpPr>
          <p:cNvPr id="5" name="直接连接符 4"/>
          <p:cNvCxnSpPr/>
          <p:nvPr/>
        </p:nvCxnSpPr>
        <p:spPr>
          <a:xfrm>
            <a:off x="4838700" y="539750"/>
            <a:ext cx="3655695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4736465" y="5753735"/>
            <a:ext cx="415798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 b="1">
                <a:solidFill>
                  <a:schemeClr val="bg1">
                    <a:lumMod val="9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+mj-lt"/>
              </a:rPr>
              <a:t>Finite of infinite</a:t>
            </a:r>
            <a:endParaRPr lang="zh-CN" altLang="en-US" sz="3200" b="1">
              <a:solidFill>
                <a:schemeClr val="bg1">
                  <a:lumMod val="9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+mj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6140" y="4775835"/>
            <a:ext cx="3481705" cy="1075055"/>
          </a:xfrm>
          <a:prstGeom prst="rect">
            <a:avLst/>
          </a:prstGeom>
        </p:spPr>
      </p:pic>
      <p:pic>
        <p:nvPicPr>
          <p:cNvPr id="3" name="图片 2" descr="63855298208963668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620" y="480695"/>
            <a:ext cx="4377690" cy="583692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未标题-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215265" y="967740"/>
            <a:ext cx="8689340" cy="21837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200000"/>
              </a:lnSpc>
            </a:pPr>
            <a:r>
              <a:rPr lang="zh-CN" altLang="en-US" sz="1400">
                <a:solidFill>
                  <a:schemeClr val="bg1"/>
                </a:solidFill>
                <a:latin typeface="优设标题黑" panose="00000500000000000000" charset="-122"/>
                <a:ea typeface="优设标题黑" panose="00000500000000000000" charset="-122"/>
                <a:sym typeface="+mn-ea"/>
              </a:rPr>
              <a:t>作品说明：</a:t>
            </a:r>
            <a:r>
              <a:rPr lang="zh-CN" altLang="en-US" sz="9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在科技与人类思维的交融中，粤港澳大湾区作为创新与信息汇流的前沿，正以独特的数字化节奏推动着认知边界的扩展，同时也悄然映照出我们所处的</a:t>
            </a:r>
            <a:r>
              <a:rPr lang="en-US" altLang="zh-CN" sz="9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AI“</a:t>
            </a:r>
            <a:r>
              <a:rPr lang="zh-CN" altLang="en-US" sz="9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莫比乌斯环</a:t>
            </a:r>
            <a:r>
              <a:rPr lang="en-US" altLang="zh-CN" sz="9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lang="zh-CN" altLang="en-US" sz="9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。本作品以此为语境，探讨在粤港澳高度互联、信息汹涌的环境下，个体思维如何既被赋能又可能不自觉陷入一种无意识的</a:t>
            </a:r>
            <a:r>
              <a:rPr lang="en-US" altLang="zh-CN" sz="9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9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路径依赖</a:t>
            </a:r>
            <a:r>
              <a:rPr lang="en-US" altLang="zh-CN" sz="9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lang="zh-CN" altLang="en-US" sz="9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。</a:t>
            </a:r>
            <a:endParaRPr lang="en-US" altLang="zh-CN" sz="9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200000"/>
              </a:lnSpc>
            </a:pPr>
            <a:r>
              <a:rPr lang="zh-CN" altLang="en-US" sz="9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装置外形灵感来源于莫比乌斯环与信息茧房，，二者的结合构筑了</a:t>
            </a:r>
            <a:r>
              <a:rPr lang="en-US" altLang="zh-CN" sz="9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AI</a:t>
            </a:r>
            <a:r>
              <a:rPr lang="zh-CN" altLang="en-US" sz="9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时代下独特的信息景观。装置通过脑电波传感器实时捕捉观众的脑电信号，实时生成对应的神经元影像，并根据观众思维活跃度与专注程度动态调节神经元的生成，脑波振幅越大，神经元生成愈发蓬勃。</a:t>
            </a:r>
            <a:r>
              <a:rPr lang="en-US" altLang="zh-CN" sz="9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——</a:t>
            </a:r>
            <a:r>
              <a:rPr lang="zh-CN" altLang="en-US" sz="9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然而，在这看似无限延展的思维过程中，我们或许正面临着被</a:t>
            </a:r>
            <a:r>
              <a:rPr lang="en-US" altLang="zh-CN" sz="9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AI</a:t>
            </a:r>
            <a:r>
              <a:rPr lang="zh-CN" altLang="en-US" sz="9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信息世界所局限的风险当中。</a:t>
            </a:r>
            <a:endParaRPr lang="zh-CN" altLang="en-US" sz="9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200000"/>
              </a:lnSpc>
            </a:pPr>
            <a:r>
              <a:rPr lang="zh-CN" altLang="en-US" sz="9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然而，在这看似无限延伸的认知进程中，我们也藉此反思：粤港澳高速发展的科技生态与信息密集环境，是否在无形中塑造了我们思考的轨迹与边界？作品试图邀请观众在参与中觉察</a:t>
            </a:r>
            <a:r>
              <a:rPr lang="en-US" altLang="zh-CN" sz="9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——</a:t>
            </a:r>
            <a:r>
              <a:rPr lang="zh-CN" altLang="en-US" sz="9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即便身处中国南隅这片充满融合与突破精神的土地，我们仍可能沉浸在由技术所编织的认知回环里，于自由探索中暗藏被</a:t>
            </a:r>
            <a:r>
              <a:rPr lang="en-US" altLang="zh-CN" sz="9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AI</a:t>
            </a:r>
            <a:r>
              <a:rPr lang="zh-CN" altLang="en-US" sz="9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信息所温柔局限的风险。</a:t>
            </a:r>
            <a:endParaRPr lang="zh-CN" altLang="en-US" sz="9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2" name="图片 1" descr="909095299749223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58515"/>
            <a:ext cx="4791075" cy="3197860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215265" y="27305"/>
            <a:ext cx="868934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zh-CN" sz="1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《有限的无限》</a:t>
            </a:r>
            <a:endParaRPr lang="en-US" altLang="zh-CN" sz="1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6"/>
            </p:custDataLst>
          </p:nvPr>
        </p:nvSpPr>
        <p:spPr>
          <a:xfrm>
            <a:off x="215265" y="429260"/>
            <a:ext cx="8689340" cy="691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1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实时影像</a:t>
            </a:r>
            <a:r>
              <a:rPr lang="en-US" altLang="zh-CN" sz="1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-</a:t>
            </a:r>
            <a:r>
              <a:rPr lang="zh-CN" altLang="en-US" sz="1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脑机交互装置（尺寸可变</a:t>
            </a:r>
            <a:r>
              <a:rPr lang="en-US" altLang="zh-CN" sz="1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r>
              <a:rPr lang="zh-CN" altLang="en-US" sz="1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悬挂）</a:t>
            </a:r>
            <a:endParaRPr lang="zh-CN" altLang="en-US" sz="12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1400">
                <a:solidFill>
                  <a:schemeClr val="bg1"/>
                </a:solidFill>
                <a:latin typeface="优设标题黑" panose="00000500000000000000" charset="-122"/>
                <a:ea typeface="优设标题黑" panose="00000500000000000000" charset="-122"/>
                <a:sym typeface="+mn-ea"/>
              </a:rPr>
              <a:t>展示方式：</a:t>
            </a:r>
            <a:r>
              <a:rPr lang="zh-CN" altLang="en-US" sz="1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实体装置</a:t>
            </a:r>
            <a:r>
              <a:rPr lang="en-US" altLang="zh-CN" sz="1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+</a:t>
            </a:r>
            <a:r>
              <a:rPr lang="zh-CN" altLang="en-US" sz="1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内嵌显示屏</a:t>
            </a:r>
            <a:endParaRPr lang="zh-CN" altLang="en-US" sz="12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11" name="图片 10" descr="53169333842898187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lum contrast="-18000"/>
          </a:blip>
          <a:stretch>
            <a:fillRect/>
          </a:stretch>
        </p:blipFill>
        <p:spPr>
          <a:xfrm>
            <a:off x="4881880" y="3358515"/>
            <a:ext cx="4262120" cy="3198495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未标题-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文本框 11"/>
          <p:cNvSpPr txBox="1"/>
          <p:nvPr>
            <p:custDataLst>
              <p:tags r:id="rId3"/>
            </p:custDataLst>
          </p:nvPr>
        </p:nvSpPr>
        <p:spPr>
          <a:xfrm>
            <a:off x="415925" y="302260"/>
            <a:ext cx="23272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>
                <a:solidFill>
                  <a:schemeClr val="bg1">
                    <a:lumMod val="95000"/>
                  </a:schemeClr>
                </a:solidFill>
                <a:latin typeface="字体传奇南安体-免费商用" panose="02000500000000000000" charset="-122"/>
                <a:ea typeface="字体传奇南安体-免费商用" panose="02000500000000000000" charset="-122"/>
              </a:rPr>
              <a:t>观众</a:t>
            </a:r>
            <a:r>
              <a:rPr lang="zh-CN">
                <a:solidFill>
                  <a:schemeClr val="bg1">
                    <a:lumMod val="95000"/>
                  </a:schemeClr>
                </a:solidFill>
                <a:latin typeface="字体传奇南安体-免费商用" panose="02000500000000000000" charset="-122"/>
                <a:ea typeface="字体传奇南安体-免费商用" panose="02000500000000000000" charset="-122"/>
              </a:rPr>
              <a:t>体验实拍</a:t>
            </a:r>
            <a:endParaRPr lang="zh-CN">
              <a:solidFill>
                <a:schemeClr val="bg1">
                  <a:lumMod val="95000"/>
                </a:schemeClr>
              </a:solidFill>
              <a:latin typeface="字体传奇南安体-免费商用" panose="02000500000000000000" charset="-122"/>
              <a:ea typeface="字体传奇南安体-免费商用" panose="02000500000000000000" charset="-122"/>
            </a:endParaRPr>
          </a:p>
        </p:txBody>
      </p:sp>
      <p:pic>
        <p:nvPicPr>
          <p:cNvPr id="9" name="图片 8" descr="717129417506127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8275" y="805180"/>
            <a:ext cx="2625725" cy="3489960"/>
          </a:xfrm>
          <a:prstGeom prst="rect">
            <a:avLst/>
          </a:prstGeom>
        </p:spPr>
      </p:pic>
      <p:pic>
        <p:nvPicPr>
          <p:cNvPr id="14" name="图片 13" descr="425927627258778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0" y="3749675"/>
            <a:ext cx="3921760" cy="2941320"/>
          </a:xfrm>
          <a:prstGeom prst="rect">
            <a:avLst/>
          </a:prstGeom>
        </p:spPr>
      </p:pic>
      <p:pic>
        <p:nvPicPr>
          <p:cNvPr id="15" name="图片 14" descr="176852095612155933"/>
          <p:cNvPicPr>
            <a:picLocks noChangeAspect="1"/>
          </p:cNvPicPr>
          <p:nvPr/>
        </p:nvPicPr>
        <p:blipFill>
          <a:blip r:embed="rId6"/>
          <a:srcRect r="30225"/>
          <a:stretch>
            <a:fillRect/>
          </a:stretch>
        </p:blipFill>
        <p:spPr>
          <a:xfrm>
            <a:off x="6907530" y="4286885"/>
            <a:ext cx="2236470" cy="2404745"/>
          </a:xfrm>
          <a:prstGeom prst="rect">
            <a:avLst/>
          </a:prstGeom>
        </p:spPr>
      </p:pic>
      <p:pic>
        <p:nvPicPr>
          <p:cNvPr id="3" name="图片 2" descr="446076080466926091"/>
          <p:cNvPicPr>
            <a:picLocks noChangeAspect="1"/>
          </p:cNvPicPr>
          <p:nvPr/>
        </p:nvPicPr>
        <p:blipFill>
          <a:blip r:embed="rId7"/>
          <a:srcRect l="5428" r="4985"/>
          <a:stretch>
            <a:fillRect/>
          </a:stretch>
        </p:blipFill>
        <p:spPr>
          <a:xfrm>
            <a:off x="-5080" y="805815"/>
            <a:ext cx="3982720" cy="2944495"/>
          </a:xfrm>
          <a:prstGeom prst="rect">
            <a:avLst/>
          </a:prstGeom>
        </p:spPr>
      </p:pic>
      <p:pic>
        <p:nvPicPr>
          <p:cNvPr id="16" name="图片 15" descr="630074316180367484"/>
          <p:cNvPicPr>
            <a:picLocks noChangeAspect="1"/>
          </p:cNvPicPr>
          <p:nvPr/>
        </p:nvPicPr>
        <p:blipFill>
          <a:blip r:embed="rId8"/>
          <a:srcRect t="1088"/>
          <a:stretch>
            <a:fillRect/>
          </a:stretch>
        </p:blipFill>
        <p:spPr>
          <a:xfrm rot="5400000">
            <a:off x="3475990" y="1221105"/>
            <a:ext cx="3493135" cy="2654935"/>
          </a:xfrm>
          <a:prstGeom prst="rect">
            <a:avLst/>
          </a:prstGeom>
        </p:spPr>
      </p:pic>
      <p:pic>
        <p:nvPicPr>
          <p:cNvPr id="6" name="图片 5" descr="3924965866871579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95090" y="4286250"/>
            <a:ext cx="3216910" cy="2404110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未标题-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文本框 11"/>
          <p:cNvSpPr txBox="1"/>
          <p:nvPr>
            <p:custDataLst>
              <p:tags r:id="rId3"/>
            </p:custDataLst>
          </p:nvPr>
        </p:nvSpPr>
        <p:spPr>
          <a:xfrm>
            <a:off x="415925" y="302260"/>
            <a:ext cx="28854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>
                <a:solidFill>
                  <a:schemeClr val="bg1">
                    <a:lumMod val="95000"/>
                  </a:schemeClr>
                </a:solidFill>
                <a:latin typeface="字体传奇南安体-免费商用" panose="02000500000000000000" charset="-122"/>
                <a:ea typeface="字体传奇南安体-免费商用" panose="02000500000000000000" charset="-122"/>
              </a:rPr>
              <a:t>脑</a:t>
            </a:r>
            <a:r>
              <a:rPr lang="zh-CN">
                <a:solidFill>
                  <a:schemeClr val="bg1">
                    <a:lumMod val="95000"/>
                  </a:schemeClr>
                </a:solidFill>
                <a:latin typeface="字体传奇南安体-免费商用" panose="02000500000000000000" charset="-122"/>
                <a:ea typeface="字体传奇南安体-免费商用" panose="02000500000000000000" charset="-122"/>
              </a:rPr>
              <a:t>电波交互影像内容</a:t>
            </a:r>
            <a:endParaRPr lang="en-US" altLang="zh-CN">
              <a:solidFill>
                <a:schemeClr val="bg1">
                  <a:lumMod val="95000"/>
                </a:schemeClr>
              </a:solidFill>
              <a:latin typeface="字体传奇南安体-免费商用" panose="02000500000000000000" charset="-122"/>
              <a:ea typeface="字体传奇南安体-免费商用" panose="02000500000000000000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4"/>
            </p:custDataLst>
          </p:nvPr>
        </p:nvSpPr>
        <p:spPr>
          <a:xfrm>
            <a:off x="245745" y="1978660"/>
            <a:ext cx="4758055" cy="28111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50000"/>
              </a:lnSpc>
            </a:pPr>
            <a:r>
              <a:rPr lang="zh-CN" altLang="en-US" sz="140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实时</a:t>
            </a:r>
            <a:r>
              <a:rPr lang="en-US" altLang="zh-CN" sz="140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AI</a:t>
            </a:r>
            <a:r>
              <a:rPr lang="zh-CN" altLang="en-US" sz="140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生成</a:t>
            </a:r>
            <a:r>
              <a:rPr lang="en-US" altLang="zh-CN" sz="140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——</a:t>
            </a:r>
            <a:r>
              <a:rPr lang="zh-CN" altLang="en-US" sz="140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神经元湍流</a:t>
            </a:r>
            <a:r>
              <a:rPr lang="en-US" altLang="zh-CN" sz="140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en-US" altLang="zh-CN" sz="1400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100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（脑机</a:t>
            </a:r>
            <a:r>
              <a:rPr lang="en-US" altLang="zh-CN" sz="100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-</a:t>
            </a:r>
            <a:r>
              <a:rPr lang="zh-CN" altLang="en-US" sz="100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）</a:t>
            </a:r>
            <a:endParaRPr lang="zh-CN" altLang="en-US" sz="1000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</a:pPr>
            <a:endParaRPr lang="zh-CN" altLang="en-US" sz="1000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140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神经元不断向外生成，形成无限交织的网络，各节点间相互影响，使得思维过程具象化。借由</a:t>
            </a:r>
            <a:r>
              <a:rPr lang="en-US" altLang="zh-CN" sz="140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TD</a:t>
            </a:r>
            <a:r>
              <a:rPr lang="zh-CN" altLang="en-US" sz="140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技术，使得观众</a:t>
            </a:r>
            <a:r>
              <a:rPr lang="zh-CN" altLang="en-US" sz="140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的脑电波介入这一</a:t>
            </a:r>
            <a:r>
              <a:rPr lang="zh-CN" altLang="en-US" sz="140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系统，依据其频率动态调节神经元的生成速率及色彩变化，脑波振幅越大，神经元活动愈发蓬勃。</a:t>
            </a:r>
            <a:endParaRPr lang="zh-CN" altLang="en-US" sz="1400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7665" y="3429000"/>
            <a:ext cx="3345180" cy="319595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7030" y="195580"/>
            <a:ext cx="3345815" cy="326771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未标题-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cxnSp>
        <p:nvCxnSpPr>
          <p:cNvPr id="5" name="直接连接符 4"/>
          <p:cNvCxnSpPr/>
          <p:nvPr/>
        </p:nvCxnSpPr>
        <p:spPr>
          <a:xfrm>
            <a:off x="5325745" y="6390640"/>
            <a:ext cx="345313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5231130" y="5950585"/>
            <a:ext cx="2496820" cy="4044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70000"/>
              </a:lnSpc>
            </a:pPr>
            <a:r>
              <a:rPr lang="zh-CN" altLang="en-US" sz="120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愿我们保持思考与创新的</a:t>
            </a:r>
            <a:r>
              <a:rPr lang="zh-CN" altLang="en-US" sz="120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本能</a:t>
            </a:r>
            <a:endParaRPr lang="zh-CN" altLang="en-US" sz="1200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96570" y="459105"/>
            <a:ext cx="3326765" cy="2214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dist"/>
            <a:r>
              <a:rPr lang="en-US" altLang="zh-CN" sz="13800" b="1">
                <a:solidFill>
                  <a:schemeClr val="bg1">
                    <a:lumMod val="9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+mj-lt"/>
              </a:rPr>
              <a:t>END</a:t>
            </a:r>
            <a:endParaRPr lang="en-US" altLang="zh-CN" sz="13800" b="1">
              <a:solidFill>
                <a:schemeClr val="bg1">
                  <a:lumMod val="9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+mj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12140" y="5340350"/>
            <a:ext cx="102870" cy="105029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 flipH="1">
            <a:off x="859790" y="5772785"/>
            <a:ext cx="76200" cy="61785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8.xml><?xml version="1.0" encoding="utf-8"?>
<p:tagLst xmlns:p="http://schemas.openxmlformats.org/presentationml/2006/main">
  <p:tag name="commondata" val="eyJoZGlkIjoiYWZhNDkzNzNhYTdmOTkyYTNlZjlhMTIwNjgzMTlkMGIifQ==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664</Words>
  <Application>WPS 演示</Application>
  <PresentationFormat>宽屏</PresentationFormat>
  <Paragraphs>24</Paragraphs>
  <Slides>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</vt:i4>
      </vt:variant>
    </vt:vector>
  </HeadingPairs>
  <TitlesOfParts>
    <vt:vector size="15" baseType="lpstr">
      <vt:lpstr>Arial</vt:lpstr>
      <vt:lpstr>宋体</vt:lpstr>
      <vt:lpstr>Wingdings</vt:lpstr>
      <vt:lpstr>Wingdings</vt:lpstr>
      <vt:lpstr>微软雅黑</vt:lpstr>
      <vt:lpstr>字体传奇南安体-免费商用</vt:lpstr>
      <vt:lpstr>优设标题黑</vt:lpstr>
      <vt:lpstr>Arial Unicode MS</vt:lpstr>
      <vt:lpstr>Calibri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筝中岳岳岳岳岳</cp:lastModifiedBy>
  <cp:revision>179</cp:revision>
  <dcterms:created xsi:type="dcterms:W3CDTF">2019-06-19T02:08:00Z</dcterms:created>
  <dcterms:modified xsi:type="dcterms:W3CDTF">2025-12-10T08:43:27Z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2052-12.1.0.24034</vt:lpwstr>
  </property>
  <property fmtid="{D5CDD505-2E9C-101B-9397-08002B2CF9AE}" pid="3" name="ICV">
    <vt:lpwstr>9BAD0877B4714196B3BCCBD83E72542A_13</vt:lpwstr>
  </property>
</Properties>
</file>