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3"/>
    <p:sldId id="257" r:id="rId4"/>
    <p:sldId id="264" r:id="rId5"/>
    <p:sldId id="262" r:id="rId6"/>
    <p:sldId id="263" r:id="rId7"/>
    <p:sldId id="274" r:id="rId8"/>
    <p:sldId id="261" r:id="rId9"/>
    <p:sldId id="270" r:id="rId10"/>
  </p:sldIdLst>
  <p:sldSz cx="18288000" cy="10287000"/>
  <p:notesSz cx="6858000" cy="9144000"/>
  <p:embeddedFontLst>
    <p:embeddedFont>
      <p:font typeface="Amiable Song" panose="00000500000000000000" charset="-128"/>
      <p:regular r:id="rId14"/>
    </p:embeddedFont>
    <p:embeddedFont>
      <p:font typeface="Amsterdam Four" panose="02000500000000000000"/>
      <p:regular r:id="rId15"/>
    </p:embeddedFont>
    <p:embeddedFont>
      <p:font typeface="Calibri" panose="020F0502020204030204" charset="0"/>
      <p:regular r:id="rId16"/>
      <p:bold r:id="rId17"/>
      <p:italic r:id="rId18"/>
      <p:boldItalic r:id="rId19"/>
    </p:embeddedFont>
    <p:embeddedFont>
      <p:font typeface="猫啃网扛重族—宋" panose="02020900000000000000" charset="-122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1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81"/>
        <p:guide pos="29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5.jpeg"/><Relationship Id="rId14" Type="http://schemas.openxmlformats.org/officeDocument/2006/relationships/image" Target="../media/image4.jpeg"/><Relationship Id="rId13" Type="http://schemas.openxmlformats.org/officeDocument/2006/relationships/image" Target="../media/image3.png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image" Target="../media/image19.jpeg"/><Relationship Id="rId7" Type="http://schemas.openxmlformats.org/officeDocument/2006/relationships/image" Target="../media/image18.png"/><Relationship Id="rId6" Type="http://schemas.openxmlformats.org/officeDocument/2006/relationships/image" Target="../media/image10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449bc410a1d1fc2109a4233eecd04c45"/>
          <p:cNvPicPr>
            <a:picLocks noChangeAspect="1"/>
          </p:cNvPicPr>
          <p:nvPr/>
        </p:nvPicPr>
        <p:blipFill>
          <a:blip r:embed="rId1"/>
          <a:srcRect t="22675" b="517"/>
          <a:stretch>
            <a:fillRect/>
          </a:stretch>
        </p:blipFill>
        <p:spPr>
          <a:xfrm>
            <a:off x="660400" y="0"/>
            <a:ext cx="16967835" cy="73539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838200" y="7658100"/>
            <a:ext cx="11852910" cy="1524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90"/>
              </a:lnSpc>
            </a:pPr>
            <a:r>
              <a:rPr lang="zh-CN" altLang="en-US" sz="5400" b="1" spc="985">
                <a:solidFill>
                  <a:schemeClr val="tx2"/>
                </a:solidFill>
                <a:latin typeface="猫啃网扛重族—宋" panose="02020900000000000000" charset="-122"/>
                <a:ea typeface="猫啃网扛重族—宋" panose="02020900000000000000" charset="-122"/>
                <a:cs typeface="猫啃网扛重族—宋" panose="02020900000000000000" charset="-122"/>
                <a:sym typeface="思源宋体 1 Bold" panose="02020700000000000000" charset="-122"/>
              </a:rPr>
              <a:t>诗蓝尽意</a:t>
            </a:r>
            <a:r>
              <a:rPr lang="en-US" altLang="zh-CN" sz="5400" b="1" spc="985">
                <a:solidFill>
                  <a:schemeClr val="tx2"/>
                </a:solidFill>
                <a:latin typeface="猫啃网扛重族—宋" panose="02020900000000000000" charset="-122"/>
                <a:ea typeface="猫啃网扛重族—宋" panose="02020900000000000000" charset="-122"/>
                <a:cs typeface="猫啃网扛重族—宋" panose="02020900000000000000" charset="-122"/>
                <a:sym typeface="思源宋体 1 Bold" panose="02020700000000000000" charset="-122"/>
              </a:rPr>
              <a:t>——</a:t>
            </a:r>
            <a:r>
              <a:rPr lang="zh-CN" altLang="en-US" sz="5400" b="1" spc="985">
                <a:solidFill>
                  <a:schemeClr val="tx2"/>
                </a:solidFill>
                <a:latin typeface="猫啃网扛重族—宋" panose="02020900000000000000" charset="-122"/>
                <a:ea typeface="猫啃网扛重族—宋" panose="02020900000000000000" charset="-122"/>
                <a:cs typeface="猫啃网扛重族—宋" panose="02020900000000000000" charset="-122"/>
                <a:sym typeface="思源宋体 1 Bold" panose="02020700000000000000" charset="-122"/>
              </a:rPr>
              <a:t>地扪人物志</a:t>
            </a:r>
            <a:endParaRPr lang="zh-CN" altLang="en-US" sz="5400" b="1" spc="985">
              <a:solidFill>
                <a:schemeClr val="tx2"/>
              </a:solidFill>
              <a:latin typeface="猫啃网扛重族—宋" panose="02020900000000000000" charset="-122"/>
              <a:ea typeface="猫啃网扛重族—宋" panose="02020900000000000000" charset="-122"/>
              <a:cs typeface="猫啃网扛重族—宋" panose="02020900000000000000" charset="-122"/>
              <a:sym typeface="思源宋体 1 Bold" panose="02020700000000000000" charset="-122"/>
            </a:endParaRPr>
          </a:p>
        </p:txBody>
      </p:sp>
      <p:sp>
        <p:nvSpPr>
          <p:cNvPr id="15" name="AutoShape 12"/>
          <p:cNvSpPr/>
          <p:nvPr/>
        </p:nvSpPr>
        <p:spPr>
          <a:xfrm flipV="1">
            <a:off x="438912" y="7620346"/>
            <a:ext cx="1741017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文本框 15"/>
          <p:cNvSpPr txBox="1"/>
          <p:nvPr/>
        </p:nvSpPr>
        <p:spPr>
          <a:xfrm>
            <a:off x="685800" y="9334500"/>
            <a:ext cx="8811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2"/>
                </a:solidFill>
                <a:latin typeface="猫啃网扛重族—宋" panose="02020900000000000000" charset="-122"/>
                <a:ea typeface="猫啃网扛重族—宋" panose="02020900000000000000" charset="-122"/>
              </a:rPr>
              <a:t>好运来艺术小组</a:t>
            </a:r>
            <a:endParaRPr lang="zh-CN" altLang="en-US">
              <a:solidFill>
                <a:schemeClr val="tx2"/>
              </a:solidFill>
              <a:latin typeface="猫啃网扛重族—宋" panose="02020900000000000000" charset="-122"/>
              <a:ea typeface="猫啃网扛重族—宋" panose="020209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591800" y="1943100"/>
            <a:ext cx="7997190" cy="1615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spc="1925">
                <a:solidFill>
                  <a:srgbClr val="000000"/>
                </a:solidFill>
                <a:latin typeface="Amiable Song" panose="00000500000000000000" charset="-128"/>
                <a:ea typeface="Amiable Song" panose="00000500000000000000" charset="-128"/>
                <a:cs typeface="Amiable Song" panose="00000500000000000000" charset="-128"/>
                <a:sym typeface="Amiable Song" panose="00000500000000000000" charset="-128"/>
              </a:rPr>
              <a:t> </a:t>
            </a:r>
            <a:r>
              <a:rPr lang="en-US" sz="5400" spc="1925">
                <a:solidFill>
                  <a:srgbClr val="1F497D"/>
                </a:solidFill>
                <a:latin typeface="猫啃网扛重族—宋" panose="02020900000000000000" charset="-122"/>
                <a:ea typeface="猫啃网扛重族—宋" panose="02020900000000000000" charset="-122"/>
                <a:cs typeface="Amiable Song" panose="00000500000000000000" charset="-128"/>
                <a:sym typeface="Amiable Song" panose="00000500000000000000" charset="-128"/>
              </a:rPr>
              <a:t>CONTENT</a:t>
            </a:r>
            <a:endParaRPr lang="en-US" sz="5400" spc="1925">
              <a:solidFill>
                <a:srgbClr val="1F497D"/>
              </a:solidFill>
              <a:latin typeface="猫啃网扛重族—宋" panose="02020900000000000000" charset="-122"/>
              <a:ea typeface="猫啃网扛重族—宋" panose="02020900000000000000" charset="-122"/>
              <a:cs typeface="Amiable Song" panose="00000500000000000000" charset="-128"/>
              <a:sym typeface="Amiable Song" panose="00000500000000000000" charset="-128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292455" y="7327900"/>
            <a:ext cx="606425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04.</a:t>
            </a:r>
            <a:endParaRPr lang="en-US" sz="3400">
              <a:solidFill>
                <a:srgbClr val="000000"/>
              </a:solidFill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2824460" y="4008755"/>
            <a:ext cx="4205605" cy="4080510"/>
            <a:chOff x="20556" y="6313"/>
            <a:chExt cx="6623" cy="6426"/>
          </a:xfrm>
        </p:grpSpPr>
        <p:sp>
          <p:nvSpPr>
            <p:cNvPr id="12" name="Freeform 12"/>
            <p:cNvSpPr/>
            <p:nvPr/>
          </p:nvSpPr>
          <p:spPr>
            <a:xfrm>
              <a:off x="20556" y="6803"/>
              <a:ext cx="589" cy="58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chemeClr val="tx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20933" y="6816"/>
              <a:ext cx="955" cy="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01.</a:t>
              </a:r>
              <a:endParaRPr lang="en-US" sz="3400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20556" y="8403"/>
              <a:ext cx="589" cy="58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chemeClr val="tx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20933" y="8416"/>
              <a:ext cx="955" cy="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02.</a:t>
              </a:r>
              <a:endParaRPr lang="en-US" sz="3400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20556" y="9926"/>
              <a:ext cx="589" cy="58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chemeClr val="tx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20933" y="9940"/>
              <a:ext cx="955" cy="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03.</a:t>
              </a:r>
              <a:endParaRPr lang="en-US" sz="3400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0556" y="11526"/>
              <a:ext cx="589" cy="58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chemeClr val="tx2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22209" y="6313"/>
              <a:ext cx="4971" cy="6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955"/>
                </a:lnSpc>
              </a:pPr>
              <a:r>
                <a:rPr lang="zh-CN" altLang="en-US" sz="3180" spc="369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小组成员</a:t>
              </a:r>
              <a:r>
                <a:rPr lang="zh-CN" altLang="en-US" sz="3180" spc="369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介绍</a:t>
              </a:r>
              <a:endParaRPr lang="zh-CN" altLang="en-US" sz="3180" spc="369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endParaRPr>
            </a:p>
            <a:p>
              <a:pPr algn="l">
                <a:lnSpc>
                  <a:spcPts val="7955"/>
                </a:lnSpc>
              </a:pPr>
              <a:r>
                <a:rPr lang="zh-CN" altLang="en-US" sz="3180" spc="369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作品信息</a:t>
              </a:r>
              <a:endParaRPr lang="zh-CN" altLang="en-US" sz="3180" spc="369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endParaRPr>
            </a:p>
            <a:p>
              <a:pPr algn="l">
                <a:lnSpc>
                  <a:spcPts val="7955"/>
                </a:lnSpc>
              </a:pPr>
              <a:r>
                <a:rPr lang="zh-CN" altLang="en-US" sz="3180" spc="369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创作理念</a:t>
              </a:r>
              <a:endParaRPr lang="en-US" sz="3180" spc="369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endParaRPr>
            </a:p>
            <a:p>
              <a:pPr algn="l">
                <a:lnSpc>
                  <a:spcPts val="7955"/>
                </a:lnSpc>
              </a:pPr>
              <a:r>
                <a:rPr lang="zh-CN" altLang="en-US" sz="3180" spc="369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作品细节</a:t>
              </a:r>
              <a:r>
                <a:rPr lang="zh-CN" altLang="en-US" sz="3180" spc="369">
                  <a:solidFill>
                    <a:srgbClr val="000000"/>
                  </a:solidFill>
                  <a:latin typeface="思源宋体 1" panose="02020400000000000000" charset="-122"/>
                  <a:ea typeface="思源宋体 1" panose="02020400000000000000" charset="-122"/>
                  <a:cs typeface="思源宋体 1" panose="02020400000000000000" charset="-122"/>
                  <a:sym typeface="思源宋体 1" panose="02020400000000000000" charset="-122"/>
                </a:rPr>
                <a:t>展示</a:t>
              </a:r>
              <a:endParaRPr lang="zh-CN" altLang="en-US" sz="3180" spc="369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endParaRPr>
            </a:p>
          </p:txBody>
        </p:sp>
      </p:grpSp>
      <p:sp>
        <p:nvSpPr>
          <p:cNvPr id="35" name="TextBox 35"/>
          <p:cNvSpPr txBox="1"/>
          <p:nvPr/>
        </p:nvSpPr>
        <p:spPr>
          <a:xfrm rot="-5400000">
            <a:off x="-2954222" y="4945378"/>
            <a:ext cx="7461018" cy="302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spc="691">
                <a:solidFill>
                  <a:srgbClr val="2E2E2E"/>
                </a:solidFill>
                <a:latin typeface="Amiable Song" panose="00000500000000000000" charset="-128"/>
                <a:ea typeface="Amiable Song" panose="00000500000000000000" charset="-128"/>
                <a:cs typeface="Amiable Song" panose="00000500000000000000" charset="-128"/>
                <a:sym typeface="Amiable Song" panose="00000500000000000000" charset="-128"/>
              </a:rPr>
              <a:t>EXHIBITION OUTREACH AND ENGAGEMENT</a:t>
            </a:r>
            <a:endParaRPr lang="en-US" sz="1600" spc="691">
              <a:solidFill>
                <a:srgbClr val="2E2E2E"/>
              </a:solidFill>
              <a:latin typeface="Amiable Song" panose="00000500000000000000" charset="-128"/>
              <a:ea typeface="Amiable Song" panose="00000500000000000000" charset="-128"/>
              <a:cs typeface="Amiable Song" panose="00000500000000000000" charset="-128"/>
              <a:sym typeface="Amiable Song" panose="00000500000000000000" charset="-128"/>
            </a:endParaRPr>
          </a:p>
        </p:txBody>
      </p:sp>
      <p:pic>
        <p:nvPicPr>
          <p:cNvPr id="37" name="图片 36" descr="e7087d089caf9dda9867e99950cf7ee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0" y="1791335"/>
            <a:ext cx="8947150" cy="6709410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0" y="-1270"/>
            <a:ext cx="1277620" cy="102876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4191266" y="800258"/>
            <a:ext cx="8702409" cy="1525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zh-CN" altLang="en-US" sz="8500">
                <a:solidFill>
                  <a:srgbClr val="1F497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小组成员介绍</a:t>
            </a:r>
            <a:endParaRPr lang="zh-CN" altLang="en-US" sz="8500">
              <a:solidFill>
                <a:srgbClr val="1F497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grpSp>
        <p:nvGrpSpPr>
          <p:cNvPr id="7" name="Group 7"/>
          <p:cNvGrpSpPr/>
          <p:nvPr>
            <p:custDataLst>
              <p:tags r:id="rId1"/>
            </p:custDataLst>
          </p:nvPr>
        </p:nvGrpSpPr>
        <p:grpSpPr>
          <a:xfrm rot="0">
            <a:off x="2425700" y="7597775"/>
            <a:ext cx="1988185" cy="76200"/>
            <a:chOff x="0" y="0"/>
            <a:chExt cx="523651" cy="39494"/>
          </a:xfrm>
          <a:solidFill>
            <a:schemeClr val="tx2"/>
          </a:solidFill>
        </p:grpSpPr>
        <p:sp>
          <p:nvSpPr>
            <p:cNvPr id="8" name="Freeform 8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523651" cy="39494"/>
            </a:xfrm>
            <a:custGeom>
              <a:avLst/>
              <a:gdLst/>
              <a:ahLst/>
              <a:cxnLst/>
              <a:rect l="l" t="t" r="r" b="b"/>
              <a:pathLst>
                <a:path w="523651" h="39494">
                  <a:moveTo>
                    <a:pt x="0" y="0"/>
                  </a:moveTo>
                  <a:lnTo>
                    <a:pt x="523651" y="0"/>
                  </a:lnTo>
                  <a:lnTo>
                    <a:pt x="523651" y="39494"/>
                  </a:lnTo>
                  <a:lnTo>
                    <a:pt x="0" y="39494"/>
                  </a:lnTo>
                  <a:close/>
                </a:path>
              </a:pathLst>
            </a:custGeom>
            <a:grpFill/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23651" cy="7759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0" name="TextBox 10"/>
          <p:cNvSpPr txBox="1"/>
          <p:nvPr>
            <p:custDataLst>
              <p:tags r:id="rId3"/>
            </p:custDataLst>
          </p:nvPr>
        </p:nvSpPr>
        <p:spPr>
          <a:xfrm>
            <a:off x="2425700" y="6756400"/>
            <a:ext cx="1988185" cy="598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zh-CN" altLang="en-US" sz="3335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温雅淇</a:t>
            </a:r>
            <a:endParaRPr lang="zh-CN" altLang="en-US" sz="3335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sp>
        <p:nvSpPr>
          <p:cNvPr id="11" name="TextBox 11"/>
          <p:cNvSpPr txBox="1"/>
          <p:nvPr>
            <p:custDataLst>
              <p:tags r:id="rId4"/>
            </p:custDataLst>
          </p:nvPr>
        </p:nvSpPr>
        <p:spPr>
          <a:xfrm>
            <a:off x="1294130" y="8115935"/>
            <a:ext cx="4707255" cy="1985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zh-CN" altLang="en-US" sz="22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本科毕业于广州美术学院艺术教育专业，现于广州美术学院实验艺术专业继续深耕。</a:t>
            </a:r>
            <a:endParaRPr lang="zh-CN" altLang="en-US" sz="2200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  <a:p>
            <a:pPr algn="l">
              <a:lnSpc>
                <a:spcPts val="3870"/>
              </a:lnSpc>
            </a:pPr>
            <a:endParaRPr lang="zh-CN" altLang="en-US" sz="2200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</p:txBody>
      </p:sp>
      <p:sp>
        <p:nvSpPr>
          <p:cNvPr id="15" name="TextBox 15"/>
          <p:cNvSpPr txBox="1"/>
          <p:nvPr>
            <p:custDataLst>
              <p:tags r:id="rId5"/>
            </p:custDataLst>
          </p:nvPr>
        </p:nvSpPr>
        <p:spPr>
          <a:xfrm>
            <a:off x="8195945" y="6752590"/>
            <a:ext cx="2024380" cy="598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zh-CN" altLang="en-US" sz="3335">
                <a:solidFill>
                  <a:schemeClr val="tx2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邢尚美</a:t>
            </a:r>
            <a:endParaRPr lang="zh-CN" altLang="en-US" sz="3335">
              <a:solidFill>
                <a:schemeClr val="tx2"/>
              </a:solidFill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sp>
        <p:nvSpPr>
          <p:cNvPr id="16" name="TextBox 16"/>
          <p:cNvSpPr txBox="1"/>
          <p:nvPr>
            <p:custDataLst>
              <p:tags r:id="rId6"/>
            </p:custDataLst>
          </p:nvPr>
        </p:nvSpPr>
        <p:spPr>
          <a:xfrm>
            <a:off x="6901180" y="8115935"/>
            <a:ext cx="4643120" cy="1488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zh-CN" altLang="en-US" sz="22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本科毕业于广州美术学院实验艺术专业，现于本科专业攻读研究生学位，研究科技艺术方向。</a:t>
            </a:r>
            <a:endParaRPr lang="zh-CN" altLang="en-US" sz="2200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</p:txBody>
      </p:sp>
      <p:sp>
        <p:nvSpPr>
          <p:cNvPr id="20" name="TextBox 20"/>
          <p:cNvSpPr txBox="1"/>
          <p:nvPr>
            <p:custDataLst>
              <p:tags r:id="rId7"/>
            </p:custDataLst>
          </p:nvPr>
        </p:nvSpPr>
        <p:spPr>
          <a:xfrm>
            <a:off x="13886815" y="6752590"/>
            <a:ext cx="2031365" cy="598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zh-CN" altLang="en-US" sz="3335">
                <a:solidFill>
                  <a:schemeClr val="tx2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邓婉儿</a:t>
            </a:r>
            <a:endParaRPr lang="zh-CN" altLang="en-US" sz="3335">
              <a:solidFill>
                <a:schemeClr val="tx2"/>
              </a:solidFill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sp>
        <p:nvSpPr>
          <p:cNvPr id="21" name="TextBox 21"/>
          <p:cNvSpPr txBox="1"/>
          <p:nvPr>
            <p:custDataLst>
              <p:tags r:id="rId8"/>
            </p:custDataLst>
          </p:nvPr>
        </p:nvSpPr>
        <p:spPr>
          <a:xfrm>
            <a:off x="12667615" y="8115935"/>
            <a:ext cx="4643755" cy="1488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70"/>
              </a:lnSpc>
            </a:pPr>
            <a:r>
              <a:rPr lang="zh-CN" altLang="en-US" sz="22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本科毕业于广东工业大学城乡规划专业，现</a:t>
            </a:r>
            <a:r>
              <a:rPr lang="zh-CN" altLang="en-US" sz="22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为广州美术学院跨媒体学院实验艺术研究生。</a:t>
            </a:r>
            <a:endParaRPr lang="zh-CN" altLang="en-US" sz="2200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</p:txBody>
      </p:sp>
      <p:grpSp>
        <p:nvGrpSpPr>
          <p:cNvPr id="26" name="Group 7"/>
          <p:cNvGrpSpPr/>
          <p:nvPr>
            <p:custDataLst>
              <p:tags r:id="rId9"/>
            </p:custDataLst>
          </p:nvPr>
        </p:nvGrpSpPr>
        <p:grpSpPr>
          <a:xfrm rot="0">
            <a:off x="8227695" y="7579360"/>
            <a:ext cx="1988185" cy="76200"/>
            <a:chOff x="0" y="0"/>
            <a:chExt cx="523651" cy="39494"/>
          </a:xfrm>
          <a:solidFill>
            <a:schemeClr val="tx2"/>
          </a:solidFill>
        </p:grpSpPr>
        <p:sp>
          <p:nvSpPr>
            <p:cNvPr id="27" name="Freeform 8"/>
            <p:cNvSpPr/>
            <p:nvPr>
              <p:custDataLst>
                <p:tags r:id="rId10"/>
              </p:custDataLst>
            </p:nvPr>
          </p:nvSpPr>
          <p:spPr>
            <a:xfrm>
              <a:off x="0" y="0"/>
              <a:ext cx="523651" cy="39494"/>
            </a:xfrm>
            <a:custGeom>
              <a:avLst/>
              <a:gdLst/>
              <a:ahLst/>
              <a:cxnLst/>
              <a:rect l="l" t="t" r="r" b="b"/>
              <a:pathLst>
                <a:path w="523651" h="39494">
                  <a:moveTo>
                    <a:pt x="0" y="0"/>
                  </a:moveTo>
                  <a:lnTo>
                    <a:pt x="523651" y="0"/>
                  </a:lnTo>
                  <a:lnTo>
                    <a:pt x="523651" y="39494"/>
                  </a:lnTo>
                  <a:lnTo>
                    <a:pt x="0" y="39494"/>
                  </a:lnTo>
                  <a:close/>
                </a:path>
              </a:pathLst>
            </a:custGeom>
            <a:grpFill/>
          </p:spPr>
        </p:sp>
        <p:sp>
          <p:nvSpPr>
            <p:cNvPr id="28" name="TextBox 9"/>
            <p:cNvSpPr txBox="1"/>
            <p:nvPr/>
          </p:nvSpPr>
          <p:spPr>
            <a:xfrm>
              <a:off x="0" y="-38100"/>
              <a:ext cx="523651" cy="7759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9" name="Group 7"/>
          <p:cNvGrpSpPr/>
          <p:nvPr>
            <p:custDataLst>
              <p:tags r:id="rId11"/>
            </p:custDataLst>
          </p:nvPr>
        </p:nvGrpSpPr>
        <p:grpSpPr>
          <a:xfrm rot="0">
            <a:off x="13944600" y="7593965"/>
            <a:ext cx="1988185" cy="76200"/>
            <a:chOff x="0" y="0"/>
            <a:chExt cx="523651" cy="39494"/>
          </a:xfrm>
          <a:solidFill>
            <a:schemeClr val="tx2"/>
          </a:solidFill>
        </p:grpSpPr>
        <p:sp>
          <p:nvSpPr>
            <p:cNvPr id="30" name="Freeform 8"/>
            <p:cNvSpPr/>
            <p:nvPr>
              <p:custDataLst>
                <p:tags r:id="rId12"/>
              </p:custDataLst>
            </p:nvPr>
          </p:nvSpPr>
          <p:spPr>
            <a:xfrm>
              <a:off x="0" y="0"/>
              <a:ext cx="523651" cy="39494"/>
            </a:xfrm>
            <a:custGeom>
              <a:avLst/>
              <a:gdLst/>
              <a:ahLst/>
              <a:cxnLst/>
              <a:rect l="l" t="t" r="r" b="b"/>
              <a:pathLst>
                <a:path w="523651" h="39494">
                  <a:moveTo>
                    <a:pt x="0" y="0"/>
                  </a:moveTo>
                  <a:lnTo>
                    <a:pt x="523651" y="0"/>
                  </a:lnTo>
                  <a:lnTo>
                    <a:pt x="523651" y="39494"/>
                  </a:lnTo>
                  <a:lnTo>
                    <a:pt x="0" y="39494"/>
                  </a:lnTo>
                  <a:close/>
                </a:path>
              </a:pathLst>
            </a:custGeom>
            <a:grpFill/>
          </p:spPr>
        </p:sp>
        <p:sp>
          <p:nvSpPr>
            <p:cNvPr id="31" name="TextBox 9"/>
            <p:cNvSpPr txBox="1"/>
            <p:nvPr/>
          </p:nvSpPr>
          <p:spPr>
            <a:xfrm>
              <a:off x="0" y="-38100"/>
              <a:ext cx="523651" cy="7759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34" name="图片 33" descr="6980d185cf3e0c1920b2d5742818ecf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6085" y="3171825"/>
            <a:ext cx="3279140" cy="3337560"/>
          </a:xfrm>
          <a:prstGeom prst="rect">
            <a:avLst/>
          </a:prstGeom>
        </p:spPr>
      </p:pic>
      <p:pic>
        <p:nvPicPr>
          <p:cNvPr id="35" name="图片 34" descr="1ef89983bb56e919b9d6a917139daa26"/>
          <p:cNvPicPr>
            <a:picLocks noChangeAspect="1"/>
          </p:cNvPicPr>
          <p:nvPr/>
        </p:nvPicPr>
        <p:blipFill>
          <a:blip r:embed="rId14"/>
          <a:srcRect l="13040" t="17213" r="14578" b="29461"/>
          <a:stretch>
            <a:fillRect/>
          </a:stretch>
        </p:blipFill>
        <p:spPr>
          <a:xfrm>
            <a:off x="7467600" y="3147695"/>
            <a:ext cx="3256915" cy="3334385"/>
          </a:xfrm>
          <a:prstGeom prst="rect">
            <a:avLst/>
          </a:prstGeom>
        </p:spPr>
      </p:pic>
      <p:pic>
        <p:nvPicPr>
          <p:cNvPr id="36" name="图片 35" descr="318c5923ca9e309a831502d912521895"/>
          <p:cNvPicPr>
            <a:picLocks noChangeAspect="1"/>
          </p:cNvPicPr>
          <p:nvPr/>
        </p:nvPicPr>
        <p:blipFill>
          <a:blip r:embed="rId15"/>
          <a:srcRect b="14486"/>
          <a:stretch>
            <a:fillRect/>
          </a:stretch>
        </p:blipFill>
        <p:spPr>
          <a:xfrm>
            <a:off x="13106400" y="3173095"/>
            <a:ext cx="3245485" cy="33362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4"/>
          <p:cNvSpPr/>
          <p:nvPr/>
        </p:nvSpPr>
        <p:spPr>
          <a:xfrm>
            <a:off x="0" y="1529715"/>
            <a:ext cx="9789795" cy="7074535"/>
          </a:xfrm>
          <a:custGeom>
            <a:avLst/>
            <a:gdLst/>
            <a:ahLst/>
            <a:cxnLst/>
            <a:rect l="l" t="t" r="r" b="b"/>
            <a:pathLst>
              <a:path w="3230197" h="1902239">
                <a:moveTo>
                  <a:pt x="0" y="0"/>
                </a:moveTo>
                <a:lnTo>
                  <a:pt x="3230197" y="0"/>
                </a:lnTo>
                <a:lnTo>
                  <a:pt x="3230197" y="1902239"/>
                </a:lnTo>
                <a:lnTo>
                  <a:pt x="0" y="1902239"/>
                </a:lnTo>
                <a:close/>
              </a:path>
            </a:pathLst>
          </a:custGeom>
          <a:solidFill>
            <a:schemeClr val="tx2"/>
          </a:solidFill>
        </p:spPr>
      </p:sp>
      <p:sp>
        <p:nvSpPr>
          <p:cNvPr id="4" name="TextBox 4"/>
          <p:cNvSpPr txBox="1"/>
          <p:nvPr/>
        </p:nvSpPr>
        <p:spPr>
          <a:xfrm>
            <a:off x="9067874" y="876077"/>
            <a:ext cx="9642961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zh-CN" altLang="en-US" sz="6970" spc="613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作品</a:t>
            </a:r>
            <a:r>
              <a:rPr lang="zh-CN" altLang="en-US" sz="6970" spc="613">
                <a:solidFill>
                  <a:srgbClr val="000000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信息</a:t>
            </a:r>
            <a:endParaRPr lang="zh-CN" altLang="en-US" sz="6970" spc="613">
              <a:solidFill>
                <a:srgbClr val="000000"/>
              </a:solidFill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pic>
        <p:nvPicPr>
          <p:cNvPr id="31" name="图片 30" descr="08e48d13a74be07f478e902bd03b12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2064385"/>
            <a:ext cx="8606790" cy="608520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1821795" y="3162300"/>
            <a:ext cx="4227830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作品名称</a:t>
            </a:r>
            <a:r>
              <a:rPr lang="en-US" altLang="zh-CN"/>
              <a:t> / Title</a:t>
            </a:r>
            <a:r>
              <a:rPr lang="zh-CN" altLang="en-US"/>
              <a:t>：《诗蓝尽意</a:t>
            </a:r>
            <a:r>
              <a:rPr lang="en-US" altLang="zh-CN"/>
              <a:t>——</a:t>
            </a:r>
            <a:r>
              <a:rPr lang="zh-CN" altLang="en-US"/>
              <a:t>地扪人物志》</a:t>
            </a:r>
            <a:r>
              <a:rPr lang="en-US" altLang="zh-CN"/>
              <a:t>/ Poetic Indigo: Portraits of Dimen</a:t>
            </a:r>
            <a:endParaRPr lang="en-US" altLang="zh-CN"/>
          </a:p>
          <a:p>
            <a:r>
              <a:rPr lang="en-US" altLang="zh-CN"/>
              <a:t>	</a:t>
            </a:r>
            <a:endParaRPr lang="en-US" altLang="zh-CN"/>
          </a:p>
          <a:p>
            <a:r>
              <a:rPr lang="zh-CN" altLang="en-US"/>
              <a:t>作者</a:t>
            </a:r>
            <a:r>
              <a:rPr lang="en-US" altLang="zh-CN"/>
              <a:t> / Artists</a:t>
            </a:r>
            <a:r>
              <a:rPr lang="zh-CN" altLang="en-US"/>
              <a:t>：温雅淇</a:t>
            </a:r>
            <a:r>
              <a:rPr lang="en-US" altLang="zh-CN"/>
              <a:t> </a:t>
            </a:r>
            <a:r>
              <a:rPr lang="zh-CN" altLang="en-US"/>
              <a:t>邢尚美</a:t>
            </a:r>
            <a:r>
              <a:rPr lang="en-US" altLang="zh-CN"/>
              <a:t> </a:t>
            </a:r>
            <a:r>
              <a:rPr lang="zh-CN" altLang="en-US"/>
              <a:t>邓婉儿</a:t>
            </a:r>
            <a:r>
              <a:rPr lang="en-US" altLang="zh-CN"/>
              <a:t> / Wen Yaqi, Xing Shangmei, Deng Wan'er</a:t>
            </a:r>
            <a:endParaRPr lang="en-US" altLang="zh-CN"/>
          </a:p>
          <a:p>
            <a:r>
              <a:rPr lang="en-US" altLang="zh-CN"/>
              <a:t>	</a:t>
            </a:r>
            <a:endParaRPr lang="en-US" altLang="zh-CN"/>
          </a:p>
          <a:p>
            <a:r>
              <a:rPr lang="zh-CN" altLang="en-US"/>
              <a:t>创作时间</a:t>
            </a:r>
            <a:r>
              <a:rPr lang="en-US" altLang="zh-CN"/>
              <a:t> / Creation Date</a:t>
            </a:r>
            <a:r>
              <a:rPr lang="zh-CN" altLang="en-US"/>
              <a:t>：</a:t>
            </a:r>
            <a:r>
              <a:rPr lang="en-US" altLang="zh-CN"/>
              <a:t>2025.04 / April 2025</a:t>
            </a:r>
            <a:endParaRPr lang="en-US" altLang="zh-CN"/>
          </a:p>
          <a:p>
            <a:r>
              <a:rPr lang="en-US" altLang="zh-CN"/>
              <a:t>	</a:t>
            </a:r>
            <a:endParaRPr lang="en-US" altLang="zh-CN"/>
          </a:p>
          <a:p>
            <a:r>
              <a:rPr lang="zh-CN" altLang="en-US"/>
              <a:t>媒介</a:t>
            </a:r>
            <a:r>
              <a:rPr lang="en-US" altLang="zh-CN"/>
              <a:t> / Medium</a:t>
            </a:r>
            <a:r>
              <a:rPr lang="zh-CN" altLang="en-US"/>
              <a:t>：影像装置</a:t>
            </a:r>
            <a:r>
              <a:rPr lang="en-US" altLang="zh-CN"/>
              <a:t> / Video Installation</a:t>
            </a:r>
            <a:endParaRPr lang="en-US" altLang="zh-CN"/>
          </a:p>
          <a:p>
            <a:r>
              <a:rPr lang="en-US" altLang="zh-CN"/>
              <a:t>	</a:t>
            </a:r>
            <a:endParaRPr lang="en-US" altLang="zh-CN"/>
          </a:p>
          <a:p>
            <a:r>
              <a:rPr lang="zh-CN" altLang="en-US"/>
              <a:t>材料</a:t>
            </a:r>
            <a:r>
              <a:rPr lang="en-US" altLang="zh-CN"/>
              <a:t> / Materials</a:t>
            </a:r>
            <a:r>
              <a:rPr lang="zh-CN" altLang="en-US"/>
              <a:t>：青瓦、蓝晒液、构皮纸</a:t>
            </a:r>
            <a:r>
              <a:rPr lang="en-US" altLang="zh-CN"/>
              <a:t> / Green Tiles, Cyanotype Solution, Kozo Paper</a:t>
            </a:r>
            <a:endParaRPr lang="en-US" altLang="zh-CN"/>
          </a:p>
          <a:p>
            <a:r>
              <a:rPr lang="en-US" altLang="zh-CN"/>
              <a:t>	</a:t>
            </a:r>
            <a:endParaRPr lang="en-US" altLang="zh-CN"/>
          </a:p>
          <a:p>
            <a:r>
              <a:rPr lang="zh-CN" altLang="en-US"/>
              <a:t>尺寸</a:t>
            </a:r>
            <a:r>
              <a:rPr lang="en-US" altLang="zh-CN"/>
              <a:t> / Dimensions</a:t>
            </a:r>
            <a:r>
              <a:rPr lang="zh-CN" altLang="en-US"/>
              <a:t>：</a:t>
            </a:r>
            <a:r>
              <a:rPr lang="en-US" altLang="zh-CN"/>
              <a:t>250</a:t>
            </a:r>
            <a:r>
              <a:rPr lang="en-US" altLang="en-US"/>
              <a:t>×</a:t>
            </a:r>
            <a:r>
              <a:rPr lang="en-US" altLang="zh-CN"/>
              <a:t>180</a:t>
            </a:r>
            <a:r>
              <a:rPr lang="en-US" altLang="en-US"/>
              <a:t>×</a:t>
            </a:r>
            <a:r>
              <a:rPr lang="en-US" altLang="zh-CN"/>
              <a:t>100cm</a:t>
            </a:r>
            <a:endParaRPr lang="en-US" altLang="zh-CN"/>
          </a:p>
          <a:p>
            <a:r>
              <a:rPr lang="en-US" altLang="zh-CN"/>
              <a:t>	</a:t>
            </a:r>
            <a:endParaRPr lang="en-US" altLang="zh-CN"/>
          </a:p>
          <a:p>
            <a:r>
              <a:rPr lang="zh-CN" altLang="en-US"/>
              <a:t>规格</a:t>
            </a:r>
            <a:r>
              <a:rPr lang="en-US" altLang="zh-CN"/>
              <a:t> / Specifications</a:t>
            </a:r>
            <a:r>
              <a:rPr lang="zh-CN" altLang="en-US"/>
              <a:t>：影像总时长</a:t>
            </a:r>
            <a:r>
              <a:rPr lang="en-US" altLang="zh-CN"/>
              <a:t>32</a:t>
            </a:r>
            <a:r>
              <a:rPr lang="zh-CN" altLang="en-US"/>
              <a:t>分</a:t>
            </a:r>
            <a:r>
              <a:rPr lang="en-US" altLang="zh-CN"/>
              <a:t>52</a:t>
            </a:r>
            <a:r>
              <a:rPr lang="zh-CN" altLang="en-US"/>
              <a:t>秒，分辨率</a:t>
            </a:r>
            <a:r>
              <a:rPr lang="en-US" altLang="zh-CN"/>
              <a:t>4K / Total Video Duration: 32'52'', Resolution: 4K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270"/>
            <a:ext cx="1277620" cy="1028763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 descr="af0e00f276ca40e3f808db40ac521029"/>
          <p:cNvPicPr>
            <a:picLocks noChangeAspect="1"/>
          </p:cNvPicPr>
          <p:nvPr/>
        </p:nvPicPr>
        <p:blipFill>
          <a:blip r:embed="rId1"/>
          <a:srcRect b="11646"/>
          <a:stretch>
            <a:fillRect/>
          </a:stretch>
        </p:blipFill>
        <p:spPr>
          <a:xfrm>
            <a:off x="2359660" y="876300"/>
            <a:ext cx="5280660" cy="3521710"/>
          </a:xfrm>
          <a:prstGeom prst="rect">
            <a:avLst/>
          </a:prstGeom>
        </p:spPr>
      </p:pic>
      <p:pic>
        <p:nvPicPr>
          <p:cNvPr id="23" name="图片 22" descr="22cbe648d493b9f022fc873f98ff36a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647700"/>
            <a:ext cx="6342380" cy="4229100"/>
          </a:xfrm>
          <a:prstGeom prst="rect">
            <a:avLst/>
          </a:prstGeom>
          <a:effectLst>
            <a:outerShdw blurRad="889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a5a537bf47bd06f9f8adb251ffd21a89"/>
          <p:cNvPicPr>
            <a:picLocks noChangeAspect="1"/>
          </p:cNvPicPr>
          <p:nvPr/>
        </p:nvPicPr>
        <p:blipFill>
          <a:blip r:embed="rId3"/>
          <a:srcRect t="11081"/>
          <a:stretch>
            <a:fillRect/>
          </a:stretch>
        </p:blipFill>
        <p:spPr>
          <a:xfrm>
            <a:off x="2286635" y="5372100"/>
            <a:ext cx="6341745" cy="4229100"/>
          </a:xfrm>
          <a:prstGeom prst="rect">
            <a:avLst/>
          </a:prstGeom>
          <a:effectLst>
            <a:outerShdw blurRad="889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11"/>
          <p:cNvSpPr txBox="1"/>
          <p:nvPr>
            <p:custDataLst>
              <p:tags r:id="rId4"/>
            </p:custDataLst>
          </p:nvPr>
        </p:nvSpPr>
        <p:spPr>
          <a:xfrm>
            <a:off x="9469120" y="2632075"/>
            <a:ext cx="8178165" cy="68402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457200" algn="l">
              <a:lnSpc>
                <a:spcPts val="3870"/>
              </a:lnSpc>
            </a:pPr>
            <a:r>
              <a:rPr lang="zh-CN" altLang="en-US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《诗蓝尽意》是小组成员温雅淇、</a:t>
            </a:r>
            <a:r>
              <a:rPr lang="zh-CN" altLang="en-US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邢尚美、</a:t>
            </a:r>
            <a:r>
              <a:rPr lang="zh-CN" altLang="en-US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邓婉儿深入黔东南地扪侗寨驻地创作的在地艺术作品。作品以当地人物故事为核心，选用侗寨特有的青瓦与构皮纸为载体，通过蓝晒工艺留存侗族人文记忆，并于创作完成后携返大湾区进行呈现与传播。</a:t>
            </a:r>
            <a:endParaRPr lang="zh-CN" altLang="en-US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  <a:p>
            <a:pPr algn="l">
              <a:lnSpc>
                <a:spcPts val="3870"/>
              </a:lnSpc>
            </a:pPr>
            <a:endParaRPr lang="en-US" altLang="zh-CN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  <a:p>
            <a:pPr indent="457200" algn="l">
              <a:lnSpc>
                <a:spcPts val="3870"/>
              </a:lnSpc>
            </a:pPr>
            <a:r>
              <a:rPr lang="zh-CN" altLang="en-US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青瓦作为侗寨建造中不可或缺的材料，承载着地扪人日常生活的痕迹，每一片瓦背后皆隐藏着家族与岁月的叙事。</a:t>
            </a:r>
            <a:r>
              <a:rPr lang="zh-CN" altLang="en-US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我们通过采集并转化这一常见却深具文化意涵的媒介，将地方记忆转化为可触可见的物质档案。</a:t>
            </a:r>
            <a:endParaRPr lang="zh-CN" altLang="en-US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  <a:p>
            <a:pPr algn="l">
              <a:lnSpc>
                <a:spcPts val="3870"/>
              </a:lnSpc>
            </a:pPr>
            <a:endParaRPr lang="en-US" altLang="zh-CN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  <a:p>
            <a:pPr indent="457200" algn="l">
              <a:lnSpc>
                <a:spcPts val="3870"/>
              </a:lnSpc>
            </a:pPr>
            <a:r>
              <a:rPr lang="zh-CN" altLang="en-US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蓝晒工艺所呈现的靛蓝色调，与侗族传统蓝染技艺形成跨越时空的视觉呼应，亦象征大湾区与黔东南两地文化在创作中的交汇。作品最终成为一套融合记忆、感知与在地叙事的人物志，不仅封存了地扪的人情故事，也承载着几位</a:t>
            </a:r>
            <a:r>
              <a:rPr lang="zh-CN" altLang="en-US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创作者行走、对话与回归的创作历程。</a:t>
            </a:r>
            <a:endParaRPr lang="zh-CN" altLang="en-US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  <a:p>
            <a:pPr algn="l">
              <a:lnSpc>
                <a:spcPts val="3870"/>
              </a:lnSpc>
            </a:pPr>
            <a:endParaRPr lang="zh-CN" altLang="en-US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9067800" y="690245"/>
            <a:ext cx="9643110" cy="14281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690"/>
              </a:lnSpc>
            </a:pPr>
            <a:r>
              <a:rPr lang="zh-CN" altLang="en-US" sz="6970" spc="613">
                <a:solidFill>
                  <a:srgbClr val="1F497D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创作理念</a:t>
            </a:r>
            <a:endParaRPr lang="zh-CN" altLang="en-US" sz="6970" spc="613">
              <a:solidFill>
                <a:srgbClr val="1F497D"/>
              </a:solidFill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4"/>
          <p:cNvSpPr txBox="1"/>
          <p:nvPr/>
        </p:nvSpPr>
        <p:spPr>
          <a:xfrm>
            <a:off x="4343400" y="571500"/>
            <a:ext cx="9643110" cy="14281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690"/>
              </a:lnSpc>
            </a:pPr>
            <a:r>
              <a:rPr lang="zh-CN" altLang="en-US" sz="6970" spc="613">
                <a:solidFill>
                  <a:srgbClr val="1F497D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材料来源</a:t>
            </a:r>
            <a:endParaRPr lang="zh-CN" altLang="en-US" sz="6970" spc="613">
              <a:solidFill>
                <a:srgbClr val="1F497D"/>
              </a:solidFill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pic>
        <p:nvPicPr>
          <p:cNvPr id="20" name="图片 19" descr="7f18f62098b1057bd1f063948d7e9508"/>
          <p:cNvPicPr>
            <a:picLocks noChangeAspect="1"/>
          </p:cNvPicPr>
          <p:nvPr/>
        </p:nvPicPr>
        <p:blipFill>
          <a:blip r:embed="rId1"/>
          <a:srcRect l="29428" t="32794" r="27887" b="18667"/>
          <a:stretch>
            <a:fillRect/>
          </a:stretch>
        </p:blipFill>
        <p:spPr>
          <a:xfrm>
            <a:off x="990600" y="2400300"/>
            <a:ext cx="4357370" cy="3340735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442a63f0ee54e094b5a296aee03338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0" y="2400300"/>
            <a:ext cx="4359910" cy="3340100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4c05494b8570dc36cfa23f1ecd44dced"/>
          <p:cNvPicPr>
            <a:picLocks noChangeAspect="1"/>
          </p:cNvPicPr>
          <p:nvPr/>
        </p:nvPicPr>
        <p:blipFill>
          <a:blip r:embed="rId3"/>
          <a:srcRect l="10468" r="2628"/>
          <a:stretch>
            <a:fillRect/>
          </a:stretch>
        </p:blipFill>
        <p:spPr>
          <a:xfrm>
            <a:off x="6934200" y="2400935"/>
            <a:ext cx="4351655" cy="3339465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1"/>
          <p:cNvSpPr txBox="1"/>
          <p:nvPr>
            <p:custDataLst>
              <p:tags r:id="rId4"/>
            </p:custDataLst>
          </p:nvPr>
        </p:nvSpPr>
        <p:spPr>
          <a:xfrm>
            <a:off x="708025" y="6667500"/>
            <a:ext cx="5188585" cy="343281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457200" algn="l">
              <a:lnSpc>
                <a:spcPts val="3870"/>
              </a:lnSpc>
            </a:pP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这扇窗框发现于驻地村庄一个即将被清理的院落。它木纹深刻，合页锈蚀。我们将它从地扪带回广州，是因为它本身就是一个完整的</a:t>
            </a:r>
            <a:r>
              <a:rPr lang="en-US" altLang="zh-CN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“</a:t>
            </a: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观察</a:t>
            </a:r>
            <a:r>
              <a:rPr lang="en-US" altLang="zh-CN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”</a:t>
            </a: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框架</a:t>
            </a:r>
            <a:r>
              <a:rPr lang="en-US" altLang="zh-CN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——</a:t>
            </a: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曾经容纳过无数晨昏与四季，见证过地扪</a:t>
            </a: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人们的生活变迁。在作品中，它被转化为一个</a:t>
            </a:r>
            <a:r>
              <a:rPr lang="en-US" altLang="zh-CN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“</a:t>
            </a: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记忆的接口</a:t>
            </a:r>
            <a:r>
              <a:rPr lang="en-US" altLang="zh-CN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”</a:t>
            </a: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，其破损的边框与自身的风景形成新的对话。</a:t>
            </a:r>
            <a:endParaRPr lang="zh-CN" altLang="en-US" sz="1600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</p:txBody>
      </p:sp>
      <p:sp>
        <p:nvSpPr>
          <p:cNvPr id="7" name="TextBox 11"/>
          <p:cNvSpPr txBox="1"/>
          <p:nvPr>
            <p:custDataLst>
              <p:tags r:id="rId5"/>
            </p:custDataLst>
          </p:nvPr>
        </p:nvSpPr>
        <p:spPr>
          <a:xfrm>
            <a:off x="6625590" y="6743700"/>
            <a:ext cx="5188585" cy="343281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457200" algn="l">
              <a:lnSpc>
                <a:spcPts val="3870"/>
              </a:lnSpc>
            </a:pP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这些瓦片来自村中老屋自然坍落的屋顶。它们是土地（陶土）经火焰转化后，再次回归土地的见证。瓦片曾承担过遮风挡雨的实际功能，凝聚着</a:t>
            </a:r>
            <a:r>
              <a:rPr lang="en-US" altLang="zh-CN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“</a:t>
            </a: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庇护</a:t>
            </a:r>
            <a:r>
              <a:rPr lang="en-US" altLang="zh-CN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”</a:t>
            </a: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的原始意义。在作品中，它们从结构功能中解放，成为一组承载集体记忆与场所精神的符号，重新拼合出关于家园、痕迹与永恒的更迭叙事。</a:t>
            </a:r>
            <a:endParaRPr lang="zh-CN" altLang="en-US" sz="1600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</p:txBody>
      </p:sp>
      <p:sp>
        <p:nvSpPr>
          <p:cNvPr id="8" name="TextBox 11"/>
          <p:cNvSpPr txBox="1"/>
          <p:nvPr>
            <p:custDataLst>
              <p:tags r:id="rId6"/>
            </p:custDataLst>
          </p:nvPr>
        </p:nvSpPr>
        <p:spPr>
          <a:xfrm>
            <a:off x="12347575" y="6743700"/>
            <a:ext cx="5188585" cy="343281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457200" algn="l">
              <a:lnSpc>
                <a:spcPts val="3870"/>
              </a:lnSpc>
            </a:pPr>
            <a:r>
              <a:rPr lang="zh-CN" altLang="en-US" sz="1600" spc="182">
                <a:solidFill>
                  <a:srgbClr val="525252"/>
                </a:solidFill>
                <a:latin typeface="字由点字典黑 Thin" panose="00020600040101010101" charset="-122"/>
                <a:ea typeface="字由点字典黑 Thin" panose="00020600040101010101" charset="-122"/>
                <a:cs typeface="字由点字典黑 Thin" panose="00020600040101010101" charset="-122"/>
                <a:sym typeface="字由点字典黑 Thin" panose="00020600040101010101" charset="-122"/>
              </a:rPr>
              <a:t>构皮纸是我们向地扪村民购买而来。它并非普通商品，而是村民们沿用古法制纸工艺制成。本地植物纤维转化为文化载体的古老智慧，温润而坚韧的纸张成为记录与覆盖的基底，其本身的来历隐喻了地方知识如何在当代语境中绵延与再生。</a:t>
            </a:r>
            <a:endParaRPr lang="zh-CN" altLang="en-US" sz="1600" spc="182">
              <a:solidFill>
                <a:srgbClr val="525252"/>
              </a:solidFill>
              <a:latin typeface="字由点字典黑 Thin" panose="00020600040101010101" charset="-122"/>
              <a:ea typeface="字由点字典黑 Thin" panose="00020600040101010101" charset="-122"/>
              <a:cs typeface="字由点字典黑 Thin" panose="00020600040101010101" charset="-122"/>
              <a:sym typeface="字由点字典黑 Thin" panose="00020600040101010101" charset="-122"/>
            </a:endParaRPr>
          </a:p>
        </p:txBody>
      </p: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2174875" y="5981700"/>
            <a:ext cx="1988185" cy="598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zh-CN" altLang="en-US" sz="3335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旧窗框</a:t>
            </a:r>
            <a:endParaRPr lang="zh-CN" altLang="en-US" sz="3335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sp>
        <p:nvSpPr>
          <p:cNvPr id="9" name="TextBox 10"/>
          <p:cNvSpPr txBox="1"/>
          <p:nvPr>
            <p:custDataLst>
              <p:tags r:id="rId8"/>
            </p:custDataLst>
          </p:nvPr>
        </p:nvSpPr>
        <p:spPr>
          <a:xfrm>
            <a:off x="8115935" y="6057900"/>
            <a:ext cx="1988185" cy="598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zh-CN" altLang="en-US" sz="3335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旧</a:t>
            </a:r>
            <a:r>
              <a:rPr lang="zh-CN" altLang="en-US" sz="3335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瓦片</a:t>
            </a:r>
            <a:endParaRPr lang="zh-CN" altLang="en-US" sz="3335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9"/>
            </p:custDataLst>
          </p:nvPr>
        </p:nvSpPr>
        <p:spPr>
          <a:xfrm>
            <a:off x="13944600" y="5981700"/>
            <a:ext cx="1988185" cy="598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zh-CN" altLang="en-US" sz="3335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构皮</a:t>
            </a:r>
            <a:r>
              <a:rPr lang="zh-CN" altLang="en-US" sz="3335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纸</a:t>
            </a:r>
            <a:endParaRPr lang="zh-CN" altLang="en-US" sz="3335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322519" y="571183"/>
            <a:ext cx="9642961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zh-CN" altLang="en-US" sz="6970" spc="613">
                <a:solidFill>
                  <a:srgbClr val="1F497D"/>
                </a:solidFill>
                <a:latin typeface="思源宋体 1" panose="02020400000000000000" charset="-122"/>
                <a:ea typeface="思源宋体 1" panose="02020400000000000000" charset="-122"/>
                <a:cs typeface="思源宋体 1" panose="02020400000000000000" charset="-122"/>
                <a:sym typeface="思源宋体 1" panose="02020400000000000000" charset="-122"/>
              </a:rPr>
              <a:t>作品细节展示</a:t>
            </a:r>
            <a:endParaRPr lang="zh-CN" altLang="en-US" sz="6970" spc="613">
              <a:solidFill>
                <a:srgbClr val="1F497D"/>
              </a:solidFill>
              <a:latin typeface="思源宋体 1" panose="02020400000000000000" charset="-122"/>
              <a:ea typeface="思源宋体 1" panose="020204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66929" y="5773168"/>
            <a:ext cx="3946230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65"/>
              </a:lnSpc>
              <a:spcBef>
                <a:spcPct val="0"/>
              </a:spcBef>
            </a:pPr>
            <a:r>
              <a:rPr lang="zh-CN" altLang="en-US" sz="3825" b="1">
                <a:solidFill>
                  <a:schemeClr val="tx2"/>
                </a:solidFill>
                <a:latin typeface="思源宋体 2 Bold" panose="02020700000000000000" charset="-122"/>
                <a:ea typeface="思源宋体 2 Bold" panose="02020700000000000000" charset="-122"/>
                <a:cs typeface="思源宋体 2 Bold" panose="02020700000000000000" charset="-122"/>
                <a:sym typeface="思源宋体 2 Bold" panose="02020700000000000000" charset="-122"/>
              </a:rPr>
              <a:t>实物细节</a:t>
            </a:r>
            <a:endParaRPr lang="zh-CN" altLang="en-US" sz="3825" b="1">
              <a:solidFill>
                <a:schemeClr val="tx2"/>
              </a:solidFill>
              <a:latin typeface="思源宋体 2 Bold" panose="02020700000000000000" charset="-122"/>
              <a:ea typeface="思源宋体 2 Bold" panose="02020700000000000000" charset="-122"/>
              <a:cs typeface="思源宋体 2 Bold" panose="02020700000000000000" charset="-122"/>
              <a:sym typeface="思源宋体 2 Bold" panose="020207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53465" y="1790830"/>
            <a:ext cx="3946230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65"/>
              </a:lnSpc>
              <a:spcBef>
                <a:spcPct val="0"/>
              </a:spcBef>
            </a:pPr>
            <a:r>
              <a:rPr lang="zh-CN" altLang="en-US" sz="3825" b="1">
                <a:solidFill>
                  <a:schemeClr val="tx2"/>
                </a:solidFill>
                <a:latin typeface="思源宋体 2 Bold" panose="02020700000000000000" charset="-122"/>
                <a:ea typeface="思源宋体 2 Bold" panose="02020700000000000000" charset="-122"/>
                <a:cs typeface="思源宋体 2 Bold" panose="02020700000000000000" charset="-122"/>
                <a:sym typeface="思源宋体 2 Bold" panose="02020700000000000000" charset="-122"/>
              </a:rPr>
              <a:t>视频截帧</a:t>
            </a:r>
            <a:endParaRPr lang="zh-CN" altLang="en-US" sz="3825" b="1">
              <a:solidFill>
                <a:schemeClr val="tx2"/>
              </a:solidFill>
              <a:latin typeface="思源宋体 2 Bold" panose="02020700000000000000" charset="-122"/>
              <a:ea typeface="思源宋体 2 Bold" panose="02020700000000000000" charset="-122"/>
              <a:cs typeface="思源宋体 2 Bold" panose="02020700000000000000" charset="-122"/>
              <a:sym typeface="思源宋体 2 Bold" panose="02020700000000000000" charset="-122"/>
            </a:endParaRPr>
          </a:p>
        </p:txBody>
      </p:sp>
      <p:pic>
        <p:nvPicPr>
          <p:cNvPr id="14" name="图片 13" descr="c304e7a34c28d9c6dc5f72565d73a4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465" y="2924175"/>
            <a:ext cx="3873500" cy="2186305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a08acfb8b041b3c63357028c345933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285" y="2933700"/>
            <a:ext cx="3874135" cy="2176780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7b11dcf5d7843d7292c885a24b5f93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040" y="2933700"/>
            <a:ext cx="3877945" cy="2133600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8f6ea0e770d5dc7c6acb30ae6f80696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6896100"/>
            <a:ext cx="3853815" cy="2932430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56705746dce49d857e066f9aba0a13d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285" y="6896100"/>
            <a:ext cx="3858260" cy="2942590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7f18f62098b1057bd1f063948d7e9508"/>
          <p:cNvPicPr>
            <a:picLocks noChangeAspect="1"/>
          </p:cNvPicPr>
          <p:nvPr/>
        </p:nvPicPr>
        <p:blipFill>
          <a:blip r:embed="rId6"/>
          <a:srcRect l="29428" t="32794" r="27887" b="18667"/>
          <a:stretch>
            <a:fillRect/>
          </a:stretch>
        </p:blipFill>
        <p:spPr>
          <a:xfrm>
            <a:off x="9525000" y="6906260"/>
            <a:ext cx="3825240" cy="2932430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descr="0115ef0b813f43de4f6085adc3c6875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0" y="2924175"/>
            <a:ext cx="3807460" cy="2143760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9fb97d02f02a49d2b11e95e0465472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8695" y="6896100"/>
            <a:ext cx="3902710" cy="2927350"/>
          </a:xfrm>
          <a:prstGeom prst="rect">
            <a:avLst/>
          </a:prstGeom>
          <a:effectLst>
            <a:outerShdw blurRad="4699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e60953fb352d5431d5993b77eaf40b20"/>
          <p:cNvPicPr>
            <a:picLocks noChangeAspect="1"/>
          </p:cNvPicPr>
          <p:nvPr/>
        </p:nvPicPr>
        <p:blipFill>
          <a:blip r:embed="rId9"/>
          <a:srcRect l="10744" t="7222" r="7308" b="3726"/>
          <a:stretch>
            <a:fillRect/>
          </a:stretch>
        </p:blipFill>
        <p:spPr>
          <a:xfrm>
            <a:off x="9525000" y="6906260"/>
            <a:ext cx="3830955" cy="29438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1615" y="8324076"/>
            <a:ext cx="5207101" cy="44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0"/>
              </a:lnSpc>
            </a:pPr>
            <a:r>
              <a:rPr lang="zh-CN" altLang="en-US" sz="2900">
                <a:solidFill>
                  <a:srgbClr val="1F497D"/>
                </a:solidFill>
                <a:latin typeface="猫啃网扛重族—宋" panose="02020900000000000000" charset="-122"/>
                <a:ea typeface="猫啃网扛重族—宋" panose="02020900000000000000" charset="-122"/>
                <a:cs typeface="思源宋体 1" panose="02020400000000000000" charset="-122"/>
                <a:sym typeface="思源宋体 1" panose="02020400000000000000" charset="-122"/>
              </a:rPr>
              <a:t>好运来艺术小组</a:t>
            </a:r>
            <a:endParaRPr lang="zh-CN" altLang="en-US" sz="2900">
              <a:solidFill>
                <a:srgbClr val="1F497D"/>
              </a:solidFill>
              <a:latin typeface="猫啃网扛重族—宋" panose="02020900000000000000" charset="-122"/>
              <a:ea typeface="猫啃网扛重族—宋" panose="02020900000000000000" charset="-122"/>
              <a:cs typeface="思源宋体 1" panose="02020400000000000000" charset="-122"/>
              <a:sym typeface="思源宋体 1" panose="02020400000000000000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21615" y="2326862"/>
            <a:ext cx="13251660" cy="345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10"/>
              </a:lnSpc>
            </a:pPr>
            <a:r>
              <a:rPr lang="en-US" sz="17935" b="1">
                <a:solidFill>
                  <a:srgbClr val="1E1E1E"/>
                </a:solidFill>
                <a:latin typeface="Akzidenz-Grotesk Medium" panose="02000603030000020004"/>
                <a:ea typeface="Akzidenz-Grotesk Medium" panose="02000603030000020004"/>
                <a:cs typeface="Akzidenz-Grotesk Medium" panose="02000603030000020004"/>
                <a:sym typeface="Akzidenz-Grotesk Medium" panose="02000603030000020004"/>
              </a:rPr>
              <a:t>Thank you</a:t>
            </a:r>
            <a:endParaRPr lang="en-US" sz="17935" b="1">
              <a:solidFill>
                <a:srgbClr val="1E1E1E"/>
              </a:solidFill>
              <a:latin typeface="Akzidenz-Grotesk Medium" panose="02000603030000020004"/>
              <a:ea typeface="Akzidenz-Grotesk Medium" panose="02000603030000020004"/>
              <a:cs typeface="Akzidenz-Grotesk Medium" panose="02000603030000020004"/>
              <a:sym typeface="Akzidenz-Grotesk Medium" panose="020006030300000200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21615" y="4949362"/>
            <a:ext cx="7699576" cy="187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625"/>
              </a:lnSpc>
              <a:spcBef>
                <a:spcPct val="0"/>
              </a:spcBef>
            </a:pPr>
            <a:r>
              <a:rPr lang="en-US" sz="8705" b="1" spc="661">
                <a:solidFill>
                  <a:srgbClr val="1F497D"/>
                </a:solidFill>
                <a:latin typeface="猫啃网扛重族—宋" panose="02020900000000000000" charset="-122"/>
                <a:ea typeface="猫啃网扛重族—宋" panose="02020900000000000000" charset="-122"/>
                <a:cs typeface="思源宋体 1 Bold" panose="02020700000000000000" charset="-122"/>
                <a:sym typeface="思源宋体 1 Bold" panose="02020700000000000000" charset="-122"/>
              </a:rPr>
              <a:t>谢谢您的观看</a:t>
            </a:r>
            <a:endParaRPr lang="en-US" sz="8705" b="1" spc="661">
              <a:solidFill>
                <a:srgbClr val="1F497D"/>
              </a:solidFill>
              <a:latin typeface="猫啃网扛重族—宋" panose="02020900000000000000" charset="-122"/>
              <a:ea typeface="猫啃网扛重族—宋" panose="02020900000000000000" charset="-122"/>
              <a:cs typeface="思源宋体 1 Bold" panose="02020700000000000000" charset="-122"/>
              <a:sym typeface="思源宋体 1 Bold" panose="02020700000000000000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21615" y="2523653"/>
            <a:ext cx="7069084" cy="150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25"/>
              </a:lnSpc>
            </a:pPr>
            <a:r>
              <a:rPr lang="en-US" sz="8805">
                <a:solidFill>
                  <a:schemeClr val="tx2"/>
                </a:solidFill>
                <a:latin typeface="Amsterdam Four" panose="02000500000000000000"/>
                <a:ea typeface="Amsterdam Four" panose="02000500000000000000"/>
                <a:cs typeface="Amsterdam Four" panose="02000500000000000000"/>
                <a:sym typeface="Amsterdam Four" panose="02000500000000000000"/>
              </a:rPr>
              <a:t>My resume</a:t>
            </a:r>
            <a:endParaRPr lang="en-US" sz="8805">
              <a:solidFill>
                <a:schemeClr val="tx2"/>
              </a:solidFill>
              <a:latin typeface="Amsterdam Four" panose="02000500000000000000"/>
              <a:ea typeface="Amsterdam Four" panose="02000500000000000000"/>
              <a:cs typeface="Amsterdam Four" panose="02000500000000000000"/>
              <a:sym typeface="Amsterdam Four" panose="0200050000000000000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0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1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2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3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4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5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6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7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8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19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2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3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4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ags/tag5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68.2011811023622}"/>
</p:tagLst>
</file>

<file path=ppt/tags/tag6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68.2011811023622}"/>
</p:tagLst>
</file>

<file path=ppt/tags/tag7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68.2011811023622}"/>
</p:tagLst>
</file>

<file path=ppt/tags/tag8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68.2011811023622}"/>
</p:tagLst>
</file>

<file path=ppt/tags/tag9.xml><?xml version="1.0" encoding="utf-8"?>
<p:tagLst xmlns:p="http://schemas.openxmlformats.org/presentationml/2006/main">
  <p:tag name="KSO_WM_DIAGRAM_VIRTUALLY_FRAME" val="{&quot;height&quot;:1084.3233858267718,&quot;left&quot;:94.8988188976378,&quot;top&quot;:345.69472440944884,&quot;width&quot;:1250.202362204724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1365</Words>
  <Application>WPS 演示</Application>
  <PresentationFormat>On-screen Show (4:3)</PresentationFormat>
  <Paragraphs>90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40" baseType="lpstr">
      <vt:lpstr>Arial</vt:lpstr>
      <vt:lpstr>宋体</vt:lpstr>
      <vt:lpstr>Wingdings</vt:lpstr>
      <vt:lpstr>思源宋体 1 Bold</vt:lpstr>
      <vt:lpstr>Amiable Song</vt:lpstr>
      <vt:lpstr>思源宋体 1</vt:lpstr>
      <vt:lpstr>字由点字典黑 Thin</vt:lpstr>
      <vt:lpstr>黑体</vt:lpstr>
      <vt:lpstr>思源宋体 2 Bold</vt:lpstr>
      <vt:lpstr>Akzidenz-Grotesk Medium</vt:lpstr>
      <vt:lpstr>Amsterdam Four</vt:lpstr>
      <vt:lpstr>Segoe Print</vt:lpstr>
      <vt:lpstr>Calibri</vt:lpstr>
      <vt:lpstr>微软雅黑</vt:lpstr>
      <vt:lpstr>Arial Unicode MS</vt:lpstr>
      <vt:lpstr>Akzidenz-Grotesk Medium</vt:lpstr>
      <vt:lpstr>Amsterdam Four</vt:lpstr>
      <vt:lpstr>字由点字典黑 Thin</vt:lpstr>
      <vt:lpstr>思源宋体 1</vt:lpstr>
      <vt:lpstr>思源宋体 1 Bold</vt:lpstr>
      <vt:lpstr>思源宋体 2 Bold</vt:lpstr>
      <vt:lpstr>Trade Gothic LT Com Light</vt:lpstr>
      <vt:lpstr>阿里巴巴普惠体 Light</vt:lpstr>
      <vt:lpstr>方正非凡体简体</vt:lpstr>
      <vt:lpstr>方正静蕾简体</vt:lpstr>
      <vt:lpstr>海派腔调禅粗黑简2.0</vt:lpstr>
      <vt:lpstr>仿宋</vt:lpstr>
      <vt:lpstr>汉仪黑荔枝体简</vt:lpstr>
      <vt:lpstr>汉仪家书繁</vt:lpstr>
      <vt:lpstr>汉仪悠然体简</vt:lpstr>
      <vt:lpstr>猫啃网扛重族—宋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艺术展活动策划演示文稿</dc:title>
  <dc:creator/>
  <cp:lastModifiedBy>迷迷瞪瞪。</cp:lastModifiedBy>
  <cp:revision>4</cp:revision>
  <dcterms:created xsi:type="dcterms:W3CDTF">2006-08-16T00:00:00Z</dcterms:created>
  <dcterms:modified xsi:type="dcterms:W3CDTF">2025-12-09T06:19:57Z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{"Label":"1","ContentProducer":"001191110105MA01AN806X00000","ProduceID":"DAG6518nbak","ReservedCode1":"","ContentPropagator":"001191110105MA01AN806X00000","PropagateID":"DAG6518nbak","ReservedCode2":""}</vt:lpwstr>
  </property>
  <property fmtid="{D5CDD505-2E9C-101B-9397-08002B2CF9AE}" pid="3" name="KSOProductBuildVer">
    <vt:lpwstr>2052-12.1.0.24034</vt:lpwstr>
  </property>
  <property fmtid="{D5CDD505-2E9C-101B-9397-08002B2CF9AE}" pid="4" name="ICV">
    <vt:lpwstr>BBE4AB9CFACC43F8A0B3A47C37B072C7_13</vt:lpwstr>
  </property>
</Properties>
</file>