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493098">
              <a:lnSpc>
                <a:spcPct val="100000"/>
              </a:lnSpc>
              <a:spcBef>
                <a:spcPts val="0"/>
              </a:spcBef>
              <a:buSzTx/>
              <a:buNone/>
              <a:defRPr b="1" sz="2016"/>
            </a:lvl1pPr>
          </a:lstStyle>
          <a:p>
            <a:pPr/>
            <a:r>
              <a:t>作者和日期</a:t>
            </a:r>
          </a:p>
        </p:txBody>
      </p:sp>
      <p:sp>
        <p:nvSpPr>
          <p:cNvPr id="12" name="演示文稿标题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演示文稿标题</a:t>
            </a:r>
          </a:p>
        </p:txBody>
      </p:sp>
      <p:sp>
        <p:nvSpPr>
          <p:cNvPr id="13" name="正文级别 1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幻灯片编号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正文级别 1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说明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事实信息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473840">
              <a:lnSpc>
                <a:spcPct val="100000"/>
              </a:lnSpc>
              <a:spcBef>
                <a:spcPts val="0"/>
              </a:spcBef>
              <a:buSzTx/>
              <a:buNone/>
              <a:defRPr b="1" sz="3230"/>
            </a:lvl1pPr>
          </a:lstStyle>
          <a:p>
            <a:pPr/>
            <a:r>
              <a:t>事实信息</a:t>
            </a:r>
          </a:p>
        </p:txBody>
      </p:sp>
      <p:sp>
        <p:nvSpPr>
          <p:cNvPr id="107" name="正文级别 1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文级别 1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“著名引文”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属性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493098">
              <a:lnSpc>
                <a:spcPct val="100000"/>
              </a:lnSpc>
              <a:spcBef>
                <a:spcPts val="0"/>
              </a:spcBef>
              <a:buSzTx/>
              <a:buNone/>
              <a:defRPr b="1" sz="2016"/>
            </a:lvl1pPr>
          </a:lstStyle>
          <a:p>
            <a:pPr/>
            <a:r>
              <a:t>属性</a:t>
            </a:r>
          </a:p>
        </p:txBody>
      </p:sp>
      <p:sp>
        <p:nvSpPr>
          <p:cNvPr id="11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一碗宽意大利面配有欧芹黄油、烤榛子和帕尔马干酪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一碗沙拉配有炒饭、水煮蛋和一双筷子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一碗三文鱼饼、沙拉和鹰嘴豆泥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配有炒饭、水煮蛋和一双筷子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幻灯片编号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鳄梨和酸橙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演示文稿标题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演示文稿标题</a:t>
            </a:r>
          </a:p>
        </p:txBody>
      </p:sp>
      <p:sp>
        <p:nvSpPr>
          <p:cNvPr id="23" name="正文级别 1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作者和日期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493098">
              <a:lnSpc>
                <a:spcPct val="100000"/>
              </a:lnSpc>
              <a:spcBef>
                <a:spcPts val="0"/>
              </a:spcBef>
              <a:buSzTx/>
              <a:buNone/>
              <a:defRPr b="1" sz="2016"/>
            </a:lvl1pPr>
          </a:lstStyle>
          <a:p>
            <a:pPr/>
            <a:r>
              <a:t>作者和日期</a:t>
            </a:r>
          </a:p>
        </p:txBody>
      </p:sp>
      <p:sp>
        <p:nvSpPr>
          <p:cNvPr id="25" name="幻灯片编号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三文鱼饼、沙拉和鹰嘴豆泥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正文级别 1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幻灯片副标题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幻灯片标题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幻灯片标题</a:t>
            </a:r>
          </a:p>
        </p:txBody>
      </p:sp>
      <p:sp>
        <p:nvSpPr>
          <p:cNvPr id="3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幻灯片副标题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b="1" sz="3230"/>
            </a:lvl1pPr>
          </a:lstStyle>
          <a:p>
            <a:pPr/>
            <a:r>
              <a:t>幻灯片副标题</a:t>
            </a:r>
          </a:p>
        </p:txBody>
      </p:sp>
      <p:sp>
        <p:nvSpPr>
          <p:cNvPr id="44" name="幻灯片标题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4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一碗宽意大利面配有欧芹黄油、烤榛子和帕尔马干酪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幻灯片标题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62" name="幻灯片副标题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b="1" sz="3230"/>
            </a:lvl1pPr>
          </a:lstStyle>
          <a:p>
            <a:pPr/>
            <a:r>
              <a:t>幻灯片副标题</a:t>
            </a:r>
          </a:p>
        </p:txBody>
      </p:sp>
      <p:sp>
        <p:nvSpPr>
          <p:cNvPr id="63" name="正文级别 1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节标题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章节标题</a:t>
            </a:r>
          </a:p>
        </p:txBody>
      </p:sp>
      <p:sp>
        <p:nvSpPr>
          <p:cNvPr id="7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灯片标题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80" name="幻灯片副标题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b="1" sz="3230"/>
            </a:lvl1pPr>
          </a:lstStyle>
          <a:p>
            <a:pPr/>
            <a:r>
              <a:t>幻灯片副标题</a:t>
            </a:r>
          </a:p>
        </p:txBody>
      </p:sp>
      <p:sp>
        <p:nvSpPr>
          <p:cNvPr id="8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议程标题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议程标题</a:t>
            </a:r>
          </a:p>
        </p:txBody>
      </p:sp>
      <p:sp>
        <p:nvSpPr>
          <p:cNvPr id="89" name="议程副标题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b="1" sz="3230"/>
            </a:lvl1pPr>
          </a:lstStyle>
          <a:p>
            <a:pPr/>
            <a:r>
              <a:t>议程副标题</a:t>
            </a:r>
          </a:p>
        </p:txBody>
      </p:sp>
      <p:sp>
        <p:nvSpPr>
          <p:cNvPr id="90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议程主题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文级别 1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幻灯片标题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幻灯片标题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打捞Mindflux.png" descr="打捞Mindflu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57231"/>
            <a:ext cx="13004801" cy="449315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打捞…"/>
          <p:cNvSpPr txBox="1"/>
          <p:nvPr/>
        </p:nvSpPr>
        <p:spPr>
          <a:xfrm>
            <a:off x="5479643" y="6669314"/>
            <a:ext cx="2045514" cy="225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打捞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2025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布面丙烯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( H 100 x 100 cm ) x3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Mindflux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2025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Acrylic on canvas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( H 100 x 100 cm ) x3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2021年，我从北京搬到深圳。…"/>
          <p:cNvSpPr txBox="1"/>
          <p:nvPr/>
        </p:nvSpPr>
        <p:spPr>
          <a:xfrm>
            <a:off x="4529886" y="7436949"/>
            <a:ext cx="3945028" cy="9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2021年，我从北京搬到深圳。</a:t>
            </a:r>
          </a:p>
          <a:p>
            <a:pPr/>
            <a:r>
              <a:t>第二年，我开始使用“噪点”技法进行创作。</a:t>
            </a:r>
          </a:p>
          <a:p>
            <a:pPr/>
            <a:r>
              <a:t>我用刷子弹颜料的方式去画虚拟的人体。</a:t>
            </a:r>
          </a:p>
        </p:txBody>
      </p:sp>
      <p:pic>
        <p:nvPicPr>
          <p:cNvPr id="180" name="13681765006459_.pic.jpeg" descr="13681765006459_.pi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450" y="1164920"/>
            <a:ext cx="5181900" cy="5417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这些模型处于没有厚度没有内部的虚空状态，无法存在于现实世界，无法用雕塑来表达。"/>
          <p:cNvSpPr txBox="1"/>
          <p:nvPr/>
        </p:nvSpPr>
        <p:spPr>
          <a:xfrm>
            <a:off x="2482850" y="7722039"/>
            <a:ext cx="8039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这些模型处于没有厚度没有内部的虚空状态，无法存在于现实世界，无法用雕塑来表达。</a:t>
            </a:r>
          </a:p>
        </p:txBody>
      </p:sp>
      <p:grpSp>
        <p:nvGrpSpPr>
          <p:cNvPr id="185" name="成组"/>
          <p:cNvGrpSpPr/>
          <p:nvPr/>
        </p:nvGrpSpPr>
        <p:grpSpPr>
          <a:xfrm>
            <a:off x="2125809" y="1098649"/>
            <a:ext cx="8753182" cy="5580764"/>
            <a:chOff x="0" y="0"/>
            <a:chExt cx="8753180" cy="5580763"/>
          </a:xfrm>
        </p:grpSpPr>
        <p:pic>
          <p:nvPicPr>
            <p:cNvPr id="183" name="截屏2025-12-06 15.35.28.png" descr="截屏2025-12-06 15.35.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140"/>
              <a:ext cx="4355259" cy="5552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截屏2025-12-06 15.35.18.png" descr="截屏2025-12-06 15.35.1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79068" y="0"/>
              <a:ext cx="4374113" cy="5580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诸如“穿模”和“内部观察点”等3D世界的基础语言，逐步消解了固有物质的坚硬性。"/>
          <p:cNvSpPr txBox="1"/>
          <p:nvPr/>
        </p:nvSpPr>
        <p:spPr>
          <a:xfrm>
            <a:off x="2791307" y="8035599"/>
            <a:ext cx="742218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诸如“穿模”和“内部观察点”等3D世界的基础语言，逐步消解了固有物质的坚硬性。</a:t>
            </a:r>
          </a:p>
        </p:txBody>
      </p:sp>
      <p:pic>
        <p:nvPicPr>
          <p:cNvPr id="188" name="11.jpeg" descr="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2571" y="425784"/>
            <a:ext cx="10399658" cy="7030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作品中的“身体”在无明确目的、难以辨认的状态下，重新构建起秩序。"/>
          <p:cNvSpPr txBox="1"/>
          <p:nvPr/>
        </p:nvSpPr>
        <p:spPr>
          <a:xfrm>
            <a:off x="3310686" y="8051277"/>
            <a:ext cx="638342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作品中的“身体”在无明确目的、难以辨认的状态下，重新构建起秩序。</a:t>
            </a:r>
          </a:p>
        </p:txBody>
      </p:sp>
      <p:pic>
        <p:nvPicPr>
          <p:cNvPr id="191" name="6_破碎之心.jpeg" descr="6_破碎之心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680" y="424454"/>
            <a:ext cx="10403595" cy="7032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《打捞》是我在2025年初完成的三联幅架上作品。"/>
          <p:cNvSpPr txBox="1"/>
          <p:nvPr/>
        </p:nvSpPr>
        <p:spPr>
          <a:xfrm>
            <a:off x="4187291" y="7722039"/>
            <a:ext cx="46302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《打捞》是我在2025年初完成的三联幅架上作品。</a:t>
            </a:r>
          </a:p>
        </p:txBody>
      </p:sp>
      <p:pic>
        <p:nvPicPr>
          <p:cNvPr id="194" name="打捞Mindflux.png" descr="打捞Mindflu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57231"/>
            <a:ext cx="13004801" cy="4493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看似抽象的画面，其实是由头部模型组成。"/>
          <p:cNvSpPr txBox="1"/>
          <p:nvPr/>
        </p:nvSpPr>
        <p:spPr>
          <a:xfrm>
            <a:off x="4514849" y="8161022"/>
            <a:ext cx="397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看似抽象的画面，其实是由头部模型组成。</a:t>
            </a:r>
          </a:p>
        </p:txBody>
      </p:sp>
      <p:pic>
        <p:nvPicPr>
          <p:cNvPr id="197" name="DSC05247.png" descr="DSC05247.png"/>
          <p:cNvPicPr>
            <a:picLocks noChangeAspect="1"/>
          </p:cNvPicPr>
          <p:nvPr/>
        </p:nvPicPr>
        <p:blipFill>
          <a:blip r:embed="rId2">
            <a:extLst/>
          </a:blip>
          <a:srcRect l="0" t="4798" r="0" b="16222"/>
          <a:stretch>
            <a:fillRect/>
          </a:stretch>
        </p:blipFill>
        <p:spPr>
          <a:xfrm>
            <a:off x="2498379" y="232842"/>
            <a:ext cx="8008043" cy="770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我想象它们是被打捞而起的“意识”，里面坚固的部分变成了石头，就像我们脑海深处的记忆。"/>
          <p:cNvSpPr txBox="1"/>
          <p:nvPr/>
        </p:nvSpPr>
        <p:spPr>
          <a:xfrm>
            <a:off x="2294686" y="8145345"/>
            <a:ext cx="841542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我想象它们是被打捞而起的“意识”，里面坚固的部分变成了石头，就像我们脑海深处的记忆。</a:t>
            </a:r>
          </a:p>
        </p:txBody>
      </p:sp>
      <p:pic>
        <p:nvPicPr>
          <p:cNvPr id="200" name="DSC05222实拍.png" descr="DSC05222实拍.png"/>
          <p:cNvPicPr>
            <a:picLocks noChangeAspect="1"/>
          </p:cNvPicPr>
          <p:nvPr/>
        </p:nvPicPr>
        <p:blipFill>
          <a:blip r:embed="rId2">
            <a:extLst/>
          </a:blip>
          <a:srcRect l="0" t="7317" r="0" b="20231"/>
          <a:stretch>
            <a:fillRect/>
          </a:stretch>
        </p:blipFill>
        <p:spPr>
          <a:xfrm>
            <a:off x="2479278" y="309507"/>
            <a:ext cx="8046215" cy="7591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“精神的，而非物质的”是我将持续讨论的方向。"/>
          <p:cNvSpPr txBox="1"/>
          <p:nvPr/>
        </p:nvSpPr>
        <p:spPr>
          <a:xfrm>
            <a:off x="4326686" y="4686299"/>
            <a:ext cx="435142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“精神的，而非物质的”是我将持续讨论的方向。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噪点、精神、物质、肉体，彼此交错在绘画实践中。"/>
          <p:cNvSpPr txBox="1"/>
          <p:nvPr/>
        </p:nvSpPr>
        <p:spPr>
          <a:xfrm>
            <a:off x="4108450" y="4686299"/>
            <a:ext cx="4787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噪点、精神、物质、肉体，彼此交错在绘画实践中。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观念和技法也许互为因果。"/>
          <p:cNvSpPr txBox="1"/>
          <p:nvPr/>
        </p:nvSpPr>
        <p:spPr>
          <a:xfrm>
            <a:off x="5226050" y="4686299"/>
            <a:ext cx="25527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观念和技法也许互为因果。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侯惪华…"/>
          <p:cNvSpPr txBox="1"/>
          <p:nvPr/>
        </p:nvSpPr>
        <p:spPr>
          <a:xfrm>
            <a:off x="6226206" y="4511206"/>
            <a:ext cx="4946397" cy="311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侯惪华</a:t>
            </a:r>
          </a:p>
          <a:p>
            <a:pPr algn="l"/>
          </a:p>
          <a:p>
            <a:pPr algn="l"/>
          </a:p>
          <a:p>
            <a:pPr algn="l"/>
          </a:p>
          <a:p>
            <a:pPr algn="l"/>
            <a:r>
              <a:t>出生于1989年</a:t>
            </a:r>
          </a:p>
          <a:p>
            <a:pPr algn="l"/>
            <a:r>
              <a:t>2013毕业于鲁迅美术学院雕塑系 获学士学位</a:t>
            </a:r>
          </a:p>
          <a:p>
            <a:pPr algn="l"/>
            <a:r>
              <a:t>2018年毕业于中央美术学院实验艺术学院  获硕士学位</a:t>
            </a:r>
          </a:p>
          <a:p>
            <a:pPr algn="l"/>
            <a:r>
              <a:t>现生活于深圳</a:t>
            </a:r>
          </a:p>
          <a:p>
            <a:pPr algn="l"/>
          </a:p>
          <a:p>
            <a:pPr algn="l"/>
          </a:p>
          <a:p>
            <a:pPr algn="l"/>
          </a:p>
        </p:txBody>
      </p:sp>
      <p:pic>
        <p:nvPicPr>
          <p:cNvPr id="155" name="侯德华照片.png" descr="侯德华照片.png"/>
          <p:cNvPicPr>
            <a:picLocks noChangeAspect="1"/>
          </p:cNvPicPr>
          <p:nvPr/>
        </p:nvPicPr>
        <p:blipFill>
          <a:blip r:embed="rId2">
            <a:extLst/>
          </a:blip>
          <a:srcRect l="0" t="2483" r="0" b="15696"/>
          <a:stretch>
            <a:fillRect/>
          </a:stretch>
        </p:blipFill>
        <p:spPr>
          <a:xfrm>
            <a:off x="2349145" y="2132213"/>
            <a:ext cx="3067021" cy="4462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下面是一段自述。"/>
          <p:cNvSpPr txBox="1"/>
          <p:nvPr/>
        </p:nvSpPr>
        <p:spPr>
          <a:xfrm>
            <a:off x="5632449" y="4686299"/>
            <a:ext cx="1739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下面是一段自述。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还记得我们小时候如何用牙刷画星星吗？…"/>
          <p:cNvSpPr txBox="1"/>
          <p:nvPr/>
        </p:nvSpPr>
        <p:spPr>
          <a:xfrm>
            <a:off x="3702050" y="7582339"/>
            <a:ext cx="5600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还记得我们小时候如何用牙刷画星星吗？</a:t>
            </a:r>
          </a:p>
          <a:p>
            <a:pPr/>
            <a:r>
              <a:t>用刷毛沾取颜料，再用手指弹到画布上，画出一片点点星光。</a:t>
            </a:r>
          </a:p>
        </p:txBody>
      </p:sp>
      <p:pic>
        <p:nvPicPr>
          <p:cNvPr id="160" name="13661765004028_.pic_hd.jpeg" descr="13661765004028_.pic_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422" y="1627126"/>
            <a:ext cx="6931956" cy="4621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长大后我也是这样去画画的。用刷子弹，而不是用笔。"/>
          <p:cNvSpPr txBox="1"/>
          <p:nvPr/>
        </p:nvSpPr>
        <p:spPr>
          <a:xfrm>
            <a:off x="4006849" y="7722039"/>
            <a:ext cx="4991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长大后我也是这样去画画的。用刷子弹，而不是用笔。</a:t>
            </a:r>
          </a:p>
        </p:txBody>
      </p:sp>
      <p:pic>
        <p:nvPicPr>
          <p:cNvPr id="163" name="13671765004211_.pic_hd.jpeg" descr="13671765004211_.pic_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354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我是一名“视雪症”患者，…"/>
          <p:cNvSpPr txBox="1"/>
          <p:nvPr/>
        </p:nvSpPr>
        <p:spPr>
          <a:xfrm>
            <a:off x="3600449" y="7579494"/>
            <a:ext cx="5803901" cy="6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我是一名“视雪症”患者，</a:t>
            </a:r>
          </a:p>
          <a:p>
            <a:pPr/>
            <a:r>
              <a:t>我眼中的世界被类似电视雪花的噪点占领。特别是在暗的环境。</a:t>
            </a:r>
          </a:p>
        </p:txBody>
      </p:sp>
      <p:sp>
        <p:nvSpPr>
          <p:cNvPr id="166" name="*模拟视雪症患者眼中的世界"/>
          <p:cNvSpPr txBox="1"/>
          <p:nvPr/>
        </p:nvSpPr>
        <p:spPr>
          <a:xfrm>
            <a:off x="8028594" y="6473809"/>
            <a:ext cx="183987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*模拟视雪症患者眼中的世界</a:t>
            </a:r>
          </a:p>
        </p:txBody>
      </p:sp>
      <p:pic>
        <p:nvPicPr>
          <p:cNvPr id="167" name="314123243.jpg" descr="314123243.jpg"/>
          <p:cNvPicPr>
            <a:picLocks noChangeAspect="1"/>
          </p:cNvPicPr>
          <p:nvPr/>
        </p:nvPicPr>
        <p:blipFill>
          <a:blip r:embed="rId2">
            <a:extLst/>
          </a:blip>
          <a:srcRect l="0" t="21229" r="0" b="0"/>
          <a:stretch>
            <a:fillRect/>
          </a:stretch>
        </p:blipFill>
        <p:spPr>
          <a:xfrm>
            <a:off x="3136331" y="1138422"/>
            <a:ext cx="6659259" cy="5245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当我抬头看夜晚的天空，…"/>
          <p:cNvSpPr txBox="1"/>
          <p:nvPr/>
        </p:nvSpPr>
        <p:spPr>
          <a:xfrm>
            <a:off x="4718050" y="7582339"/>
            <a:ext cx="3568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当我抬头看夜晚的天空，</a:t>
            </a:r>
          </a:p>
          <a:p>
            <a:pPr/>
            <a:r>
              <a:t>很难看清星星，满眼都是闪动的噪点。</a:t>
            </a:r>
          </a:p>
        </p:txBody>
      </p:sp>
      <p:pic>
        <p:nvPicPr>
          <p:cNvPr id="170" name="142322423.jpeg" descr="1423224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5972" y="1211022"/>
            <a:ext cx="7003335" cy="513996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*模拟视雪症患者眼中的世界"/>
          <p:cNvSpPr txBox="1"/>
          <p:nvPr/>
        </p:nvSpPr>
        <p:spPr>
          <a:xfrm>
            <a:off x="8178953" y="6409493"/>
            <a:ext cx="183987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*模拟视雪症患者眼中的世界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小的时候，我以为大家看到的世界都是这样的。"/>
          <p:cNvSpPr txBox="1"/>
          <p:nvPr/>
        </p:nvSpPr>
        <p:spPr>
          <a:xfrm>
            <a:off x="4311649" y="7722039"/>
            <a:ext cx="43815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小的时候，我以为大家看到的世界都是这样的。</a:t>
            </a:r>
          </a:p>
        </p:txBody>
      </p:sp>
      <p:pic>
        <p:nvPicPr>
          <p:cNvPr id="174" name="信号-5-2.png" descr="信号-5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2267" y="946005"/>
            <a:ext cx="5840267" cy="5840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研究表明视雪症的病灶来自于大脑而非眼球，是一种精神而非物理层面的疾病。"/>
          <p:cNvSpPr txBox="1"/>
          <p:nvPr/>
        </p:nvSpPr>
        <p:spPr>
          <a:xfrm>
            <a:off x="2889249" y="7722039"/>
            <a:ext cx="72263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研究表明视雪症的病灶来自于大脑而非眼球，是一种精神而非物理层面的疾病。</a:t>
            </a:r>
          </a:p>
        </p:txBody>
      </p:sp>
      <p:pic>
        <p:nvPicPr>
          <p:cNvPr id="177" name="35.jpeg" descr="35.jpeg"/>
          <p:cNvPicPr>
            <a:picLocks noChangeAspect="1"/>
          </p:cNvPicPr>
          <p:nvPr/>
        </p:nvPicPr>
        <p:blipFill>
          <a:blip r:embed="rId2">
            <a:extLst/>
          </a:blip>
          <a:srcRect l="1791" t="2704" r="42298" b="34594"/>
          <a:stretch>
            <a:fillRect/>
          </a:stretch>
        </p:blipFill>
        <p:spPr>
          <a:xfrm>
            <a:off x="2866826" y="1148298"/>
            <a:ext cx="7271034" cy="5512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