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7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9" r:id="rId5"/>
    <p:sldId id="270" r:id="rId6"/>
    <p:sldId id="258" r:id="rId7"/>
    <p:sldId id="273" r:id="rId8"/>
    <p:sldId id="271" r:id="rId9"/>
    <p:sldId id="265" r:id="rId10"/>
    <p:sldId id="260" r:id="rId11"/>
    <p:sldId id="263" r:id="rId13"/>
    <p:sldId id="264" r:id="rId14"/>
    <p:sldId id="275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04"/>
        <p:guide pos="38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74.xml"/><Relationship Id="rId20" Type="http://schemas.openxmlformats.org/officeDocument/2006/relationships/customXml" Target="../customXml/item1.xml"/><Relationship Id="rId2" Type="http://schemas.openxmlformats.org/officeDocument/2006/relationships/theme" Target="theme/theme1.xml"/><Relationship Id="rId19" Type="http://schemas.openxmlformats.org/officeDocument/2006/relationships/customXmlProps" Target="../customXml/itemProps17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png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image" Target="../media/image33.jpe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image" Target="../media/image32.jpe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7.xml"/><Relationship Id="rId13" Type="http://schemas.openxmlformats.org/officeDocument/2006/relationships/image" Target="../media/image37.jpeg"/><Relationship Id="rId12" Type="http://schemas.openxmlformats.org/officeDocument/2006/relationships/tags" Target="../tags/tag166.xml"/><Relationship Id="rId11" Type="http://schemas.openxmlformats.org/officeDocument/2006/relationships/image" Target="../media/image36.png"/><Relationship Id="rId10" Type="http://schemas.openxmlformats.org/officeDocument/2006/relationships/tags" Target="../tags/tag165.xml"/><Relationship Id="rId1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9.xml"/><Relationship Id="rId2" Type="http://schemas.openxmlformats.org/officeDocument/2006/relationships/image" Target="../media/image38.png"/><Relationship Id="rId1" Type="http://schemas.openxmlformats.org/officeDocument/2006/relationships/tags" Target="../tags/tag16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4.jpeg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83.xml"/><Relationship Id="rId7" Type="http://schemas.openxmlformats.org/officeDocument/2006/relationships/image" Target="../media/image11.jpeg"/><Relationship Id="rId6" Type="http://schemas.openxmlformats.org/officeDocument/2006/relationships/tags" Target="../tags/tag82.xml"/><Relationship Id="rId5" Type="http://schemas.openxmlformats.org/officeDocument/2006/relationships/image" Target="../media/image10.jpeg"/><Relationship Id="rId4" Type="http://schemas.openxmlformats.org/officeDocument/2006/relationships/tags" Target="../tags/tag81.xml"/><Relationship Id="rId3" Type="http://schemas.openxmlformats.org/officeDocument/2006/relationships/image" Target="../media/image9.jpeg"/><Relationship Id="rId2" Type="http://schemas.openxmlformats.org/officeDocument/2006/relationships/tags" Target="../tags/tag8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8.jpeg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tags" Target="../tags/tag11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2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121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126.xml"/><Relationship Id="rId20" Type="http://schemas.openxmlformats.org/officeDocument/2006/relationships/image" Target="../media/image23.jpeg"/><Relationship Id="rId2" Type="http://schemas.openxmlformats.org/officeDocument/2006/relationships/image" Target="../media/image8.jpeg"/><Relationship Id="rId19" Type="http://schemas.openxmlformats.org/officeDocument/2006/relationships/image" Target="../media/image22.jpeg"/><Relationship Id="rId18" Type="http://schemas.openxmlformats.org/officeDocument/2006/relationships/image" Target="../media/image21.jpeg"/><Relationship Id="rId17" Type="http://schemas.openxmlformats.org/officeDocument/2006/relationships/image" Target="../media/image20.jpeg"/><Relationship Id="rId16" Type="http://schemas.openxmlformats.org/officeDocument/2006/relationships/image" Target="../media/image19.jpeg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1" Type="http://schemas.openxmlformats.org/officeDocument/2006/relationships/tags" Target="../tags/tag11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4" Type="http://schemas.openxmlformats.org/officeDocument/2006/relationships/notesSlide" Target="../notesSlides/notesSlide1.xml"/><Relationship Id="rId43" Type="http://schemas.openxmlformats.org/officeDocument/2006/relationships/slideLayout" Target="../slideLayouts/slideLayout1.xml"/><Relationship Id="rId42" Type="http://schemas.openxmlformats.org/officeDocument/2006/relationships/tags" Target="../tags/tag159.xml"/><Relationship Id="rId41" Type="http://schemas.openxmlformats.org/officeDocument/2006/relationships/tags" Target="../tags/tag158.xml"/><Relationship Id="rId40" Type="http://schemas.openxmlformats.org/officeDocument/2006/relationships/image" Target="../media/image31.jpeg"/><Relationship Id="rId4" Type="http://schemas.openxmlformats.org/officeDocument/2006/relationships/tags" Target="../tags/tag130.xml"/><Relationship Id="rId39" Type="http://schemas.openxmlformats.org/officeDocument/2006/relationships/tags" Target="../tags/tag157.xml"/><Relationship Id="rId38" Type="http://schemas.openxmlformats.org/officeDocument/2006/relationships/image" Target="../media/image30.jpeg"/><Relationship Id="rId37" Type="http://schemas.openxmlformats.org/officeDocument/2006/relationships/tags" Target="../tags/tag156.xml"/><Relationship Id="rId36" Type="http://schemas.openxmlformats.org/officeDocument/2006/relationships/image" Target="../media/image29.jpeg"/><Relationship Id="rId35" Type="http://schemas.openxmlformats.org/officeDocument/2006/relationships/tags" Target="../tags/tag155.xml"/><Relationship Id="rId34" Type="http://schemas.openxmlformats.org/officeDocument/2006/relationships/image" Target="../media/image28.jpeg"/><Relationship Id="rId33" Type="http://schemas.openxmlformats.org/officeDocument/2006/relationships/tags" Target="../tags/tag154.xml"/><Relationship Id="rId32" Type="http://schemas.openxmlformats.org/officeDocument/2006/relationships/image" Target="../media/image27.jpeg"/><Relationship Id="rId31" Type="http://schemas.openxmlformats.org/officeDocument/2006/relationships/tags" Target="../tags/tag153.xml"/><Relationship Id="rId30" Type="http://schemas.openxmlformats.org/officeDocument/2006/relationships/image" Target="../media/image26.jpeg"/><Relationship Id="rId3" Type="http://schemas.openxmlformats.org/officeDocument/2006/relationships/tags" Target="../tags/tag129.xml"/><Relationship Id="rId29" Type="http://schemas.openxmlformats.org/officeDocument/2006/relationships/tags" Target="../tags/tag152.xml"/><Relationship Id="rId28" Type="http://schemas.openxmlformats.org/officeDocument/2006/relationships/image" Target="../media/image25.png"/><Relationship Id="rId27" Type="http://schemas.openxmlformats.org/officeDocument/2006/relationships/tags" Target="../tags/tag151.xml"/><Relationship Id="rId26" Type="http://schemas.openxmlformats.org/officeDocument/2006/relationships/image" Target="../media/image24.jpeg"/><Relationship Id="rId25" Type="http://schemas.openxmlformats.org/officeDocument/2006/relationships/image" Target="../media/image17.jpeg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0640"/>
            <a:ext cx="12191365" cy="68992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>
                <a:solidFill>
                  <a:schemeClr val="bg1"/>
                </a:solidFill>
              </a:rPr>
              <a:t>商业计划书</a:t>
            </a:r>
            <a:endParaRPr lang="zh-CN" altLang="zh-CN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漂浮绿岛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2023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陵水疍家</a:t>
            </a:r>
            <a:r>
              <a:rPr lang="zh-CN" altLang="en-US">
                <a:solidFill>
                  <a:schemeClr val="bg1"/>
                </a:solidFill>
              </a:rPr>
              <a:t>海上渔排空间设计公开赛竞赛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91685" y="0"/>
            <a:ext cx="4302760" cy="2420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-9525" y="0"/>
            <a:ext cx="4815840" cy="6864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06315" y="2287905"/>
            <a:ext cx="3942715" cy="2425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94335" y="3277870"/>
            <a:ext cx="41167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抓住短视频风口官方邀请旅游博主，探店博主或是文化传播相关的博主来体验旅游并发到自媒体平台。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提升当地服务基础，监管力度。创造良好的旅游环境。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着重宣传当地旅游特色，例如渔民文化，传统文化体验参与感，美食制作，特色海上酒店等。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335" y="951865"/>
            <a:ext cx="39744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18-29岁群体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短视频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社交媒体平台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生活分享平台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等，更容易激发年轻人之间的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旅游兴趣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。更看重日常的短途旅行。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30-59岁群体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：旅游内容平台主要影响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具备一定收入的中年人</a:t>
            </a:r>
            <a:endParaRPr lang="zh-CN" altLang="en-US"/>
          </a:p>
        </p:txBody>
      </p:sp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市场营销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8"/>
          <a:srcRect t="14320" b="9225"/>
          <a:stretch>
            <a:fillRect/>
          </a:stretch>
        </p:blipFill>
        <p:spPr>
          <a:xfrm>
            <a:off x="8671560" y="0"/>
            <a:ext cx="3521075" cy="4712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9"/>
          <a:stretch>
            <a:fillRect/>
          </a:stretch>
        </p:blipFill>
        <p:spPr>
          <a:xfrm>
            <a:off x="4806315" y="4712970"/>
            <a:ext cx="1703705" cy="2145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10020" y="4712970"/>
            <a:ext cx="2869565" cy="2151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79585" y="4712970"/>
            <a:ext cx="2818130" cy="21818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文本框 81"/>
          <p:cNvSpPr txBox="1"/>
          <p:nvPr>
            <p:custDataLst>
              <p:tags r:id="rId1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落地计划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5" name="ECB019B1-382A-4266-B25C-5B523AA43C14-2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105"/>
            <a:ext cx="12192000" cy="4669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0640"/>
            <a:ext cx="12191365" cy="68992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>
                <a:solidFill>
                  <a:schemeClr val="bg1"/>
                </a:solidFill>
              </a:rPr>
              <a:t>谢谢</a:t>
            </a:r>
            <a:endParaRPr lang="zh-CN" altLang="zh-CN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漂浮绿岛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2023陵水</a:t>
            </a:r>
            <a:r>
              <a:rPr lang="zh-CN" altLang="en-US">
                <a:solidFill>
                  <a:schemeClr val="bg1"/>
                </a:solidFill>
              </a:rPr>
              <a:t>疍家海上渔排空间设计公开赛竞赛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F698440-D458-4152-998F-2BCCD2C782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985" y="0"/>
            <a:ext cx="1215771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6060" y="511810"/>
            <a:ext cx="422402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目标人群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</a:rPr>
              <a:t>人群分析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品牌定位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  <a:sym typeface="+mn-ea"/>
              </a:rPr>
              <a:t>     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sym typeface="+mn-ea"/>
              </a:rPr>
              <a:t>愿景</a:t>
            </a:r>
            <a:endParaRPr lang="zh-CN" altLang="en-US" sz="120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endParaRPr lang="zh-CN" altLang="en-US" sz="120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发展策略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发展愿景</a:t>
            </a:r>
            <a:endParaRPr lang="zh-CN" altLang="en-US" sz="12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sym typeface="+mn-ea"/>
              </a:rPr>
              <a:t>    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策略计划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项目</a:t>
            </a:r>
            <a:r>
              <a:rPr lang="zh-CN" altLang="en-US"/>
              <a:t>运营</a:t>
            </a:r>
            <a:endParaRPr lang="zh-CN" altLang="en-US"/>
          </a:p>
          <a:p>
            <a:r>
              <a:rPr lang="en-US" altLang="zh-CN" sz="1200">
                <a:sym typeface="+mn-ea"/>
              </a:rPr>
              <a:t>           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案例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参考</a:t>
            </a:r>
            <a:endParaRPr lang="zh-CN" altLang="en-US" sz="12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sym typeface="+mn-ea"/>
              </a:rPr>
              <a:t>    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运营方案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5.</a:t>
            </a:r>
            <a:r>
              <a:rPr lang="zh-CN" altLang="en-US">
                <a:sym typeface="+mn-ea"/>
              </a:rPr>
              <a:t>市场营销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市场现状</a:t>
            </a:r>
            <a:endParaRPr lang="zh-CN" altLang="en-US" sz="12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sym typeface="+mn-ea"/>
              </a:rPr>
              <a:t>    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sym typeface="+mn-ea"/>
              </a:rPr>
              <a:t>营销策略</a:t>
            </a:r>
            <a:endParaRPr lang="zh-CN" altLang="en-US" sz="1200"/>
          </a:p>
          <a:p>
            <a:endParaRPr lang="zh-CN" altLang="en-US"/>
          </a:p>
          <a:p>
            <a:r>
              <a:rPr lang="en-US" altLang="zh-CN"/>
              <a:t>6.</a:t>
            </a:r>
            <a:r>
              <a:rPr lang="zh-CN" altLang="en-US"/>
              <a:t>落地计划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+mn-ea"/>
                <a:cs typeface="+mn-ea"/>
              </a:rPr>
              <a:t>计划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+mn-ea"/>
                <a:cs typeface="+mn-ea"/>
              </a:rPr>
              <a:t>流程</a:t>
            </a:r>
            <a:endParaRPr lang="zh-CN" altLang="en-US" sz="1200">
              <a:solidFill>
                <a:schemeClr val="bg2">
                  <a:lumMod val="50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+mn-ea"/>
                <a:cs typeface="+mn-ea"/>
              </a:rPr>
              <a:t> 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+mn-ea"/>
                <a:cs typeface="+mn-ea"/>
              </a:rPr>
              <a:t>          </a:t>
            </a:r>
            <a:endParaRPr lang="zh-CN" altLang="en-US"/>
          </a:p>
          <a:p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94995" y="760095"/>
            <a:ext cx="549275" cy="2374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目录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9525" y="0"/>
            <a:ext cx="4815840" cy="6864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63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目标人群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0" y="850900"/>
            <a:ext cx="3439160" cy="2581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850900"/>
            <a:ext cx="3346450" cy="25507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5730" y="2187575"/>
            <a:ext cx="45466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人群画像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en-US" altLang="zh-CN">
                <a:solidFill>
                  <a:schemeClr val="bg1"/>
                </a:solidFill>
              </a:rPr>
              <a:t>21-35</a:t>
            </a:r>
            <a:r>
              <a:rPr lang="zh-CN" altLang="en-US">
                <a:solidFill>
                  <a:schemeClr val="bg1"/>
                </a:solidFill>
              </a:rPr>
              <a:t>岁为主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消费特点</a:t>
            </a:r>
            <a:r>
              <a:rPr lang="zh-CN" altLang="en-US">
                <a:solidFill>
                  <a:schemeClr val="bg1"/>
                </a:solidFill>
              </a:rPr>
              <a:t>：”悦己”乐于分享、注重品质，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消费潜力</a:t>
            </a:r>
            <a:r>
              <a:rPr lang="zh-CN" altLang="en-US">
                <a:solidFill>
                  <a:schemeClr val="bg1"/>
                </a:solidFill>
              </a:rPr>
              <a:t>：有提高生活品质的强烈需求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旅行特点：</a:t>
            </a:r>
            <a:r>
              <a:rPr lang="en-US" altLang="zh-CN" b="1">
                <a:solidFill>
                  <a:schemeClr val="bg1"/>
                </a:solidFill>
              </a:rPr>
              <a:t>  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消费习惯：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03800" y="280035"/>
            <a:ext cx="2704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人群分析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7145" y="617855"/>
            <a:ext cx="62026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2022</a:t>
            </a:r>
            <a:r>
              <a:rPr lang="zh-CN" altLang="en-US" sz="1400"/>
              <a:t>年去哪儿网用户调查发现旅行</a:t>
            </a:r>
            <a:r>
              <a:rPr lang="zh-CN" altLang="en-US" sz="1400">
                <a:solidFill>
                  <a:srgbClr val="C00000"/>
                </a:solidFill>
              </a:rPr>
              <a:t>消费占比</a:t>
            </a:r>
            <a:r>
              <a:rPr lang="zh-CN" altLang="en-US" sz="1400"/>
              <a:t>最大是</a:t>
            </a:r>
            <a:r>
              <a:rPr lang="en-US" altLang="zh-CN" sz="1400">
                <a:solidFill>
                  <a:srgbClr val="C00000"/>
                </a:solidFill>
              </a:rPr>
              <a:t>21-35</a:t>
            </a:r>
            <a:r>
              <a:rPr lang="zh-CN" altLang="en-US" sz="1400">
                <a:solidFill>
                  <a:srgbClr val="C00000"/>
                </a:solidFill>
              </a:rPr>
              <a:t>岁</a:t>
            </a:r>
            <a:r>
              <a:rPr lang="zh-CN" altLang="en-US" sz="1400"/>
              <a:t>之间的年轻用户。</a:t>
            </a:r>
            <a:endParaRPr lang="zh-CN" altLang="en-US" sz="1400"/>
          </a:p>
        </p:txBody>
      </p:sp>
      <p:sp>
        <p:nvSpPr>
          <p:cNvPr id="6" name="矩形 5"/>
          <p:cNvSpPr/>
          <p:nvPr/>
        </p:nvSpPr>
        <p:spPr>
          <a:xfrm>
            <a:off x="6909435" y="2187575"/>
            <a:ext cx="727075" cy="3003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8481060" y="1248410"/>
            <a:ext cx="2005965" cy="1746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06315" y="3604260"/>
            <a:ext cx="6278245" cy="3270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5883910" y="5806440"/>
            <a:ext cx="1235710" cy="49466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8"/>
            </p:custDataLst>
          </p:nvPr>
        </p:nvSpPr>
        <p:spPr>
          <a:xfrm>
            <a:off x="5198745" y="5643880"/>
            <a:ext cx="1920875" cy="16256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6309995" y="4500245"/>
            <a:ext cx="733425" cy="51752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10123805" y="1517015"/>
            <a:ext cx="1219200" cy="1720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243965" y="3836035"/>
            <a:ext cx="3429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到达便利，城市安全，住宿体验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自然风光，拍照打卡，饮食文化，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249045" y="4650105"/>
            <a:ext cx="3423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重与他人分享，愿意尝试新体验，以取悦自己的情绪为主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9b6188de00b431f14c7ae72d4bb9d2a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4825" y="635"/>
            <a:ext cx="4067175" cy="6857365"/>
          </a:xfrm>
          <a:prstGeom prst="rect">
            <a:avLst/>
          </a:prstGeom>
        </p:spPr>
      </p:pic>
      <p:pic>
        <p:nvPicPr>
          <p:cNvPr id="31" name="图片 30" descr="02140E3F-C85F-44C2-A07B-F6112421717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0"/>
            <a:ext cx="4067175" cy="6858000"/>
          </a:xfrm>
          <a:prstGeom prst="rect">
            <a:avLst/>
          </a:prstGeom>
        </p:spPr>
      </p:pic>
      <p:pic>
        <p:nvPicPr>
          <p:cNvPr id="24" name="图片 23" descr="abcefef9b77146919b5ec1490d0f512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7175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35" y="3519170"/>
            <a:ext cx="12191365" cy="10096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21180" y="435610"/>
            <a:ext cx="46329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/>
              <a:t>------</a:t>
            </a:r>
            <a:r>
              <a:rPr lang="zh-CN" altLang="en-US" sz="1400" b="1"/>
              <a:t>艺术+商业+体验</a:t>
            </a:r>
            <a:r>
              <a:rPr lang="en-US" altLang="zh-CN" sz="1400" b="1"/>
              <a:t>=</a:t>
            </a:r>
            <a:r>
              <a:rPr lang="zh-CN" altLang="en-US" sz="1400" b="1"/>
              <a:t>文化商业旅行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/>
        </p:nvSpPr>
        <p:spPr>
          <a:xfrm>
            <a:off x="172720" y="875030"/>
            <a:ext cx="11830050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000"/>
              <a:t>当前，挖掘</a:t>
            </a:r>
            <a:r>
              <a:rPr lang="zh-CN" altLang="en-US" sz="1000">
                <a:solidFill>
                  <a:srgbClr val="C00000"/>
                </a:solidFill>
              </a:rPr>
              <a:t>文化内涵</a:t>
            </a:r>
            <a:r>
              <a:rPr lang="zh-CN" altLang="en-US" sz="1000"/>
              <a:t>、</a:t>
            </a:r>
            <a:r>
              <a:rPr lang="zh-CN" altLang="en-US" sz="1000">
                <a:solidFill>
                  <a:srgbClr val="C00000"/>
                </a:solidFill>
              </a:rPr>
              <a:t>提升文化消费品质</a:t>
            </a:r>
            <a:r>
              <a:rPr lang="zh-CN" altLang="en-US" sz="1000"/>
              <a:t>、</a:t>
            </a:r>
            <a:r>
              <a:rPr lang="zh-CN" altLang="en-US" sz="1000">
                <a:solidFill>
                  <a:srgbClr val="C00000"/>
                </a:solidFill>
              </a:rPr>
              <a:t>推进中华文化传承</a:t>
            </a:r>
            <a:r>
              <a:rPr lang="zh-CN" altLang="en-US" sz="1000"/>
              <a:t>已成为消费主体的</a:t>
            </a:r>
            <a:r>
              <a:rPr lang="zh-CN" altLang="en-US" sz="1000">
                <a:solidFill>
                  <a:srgbClr val="C00000"/>
                </a:solidFill>
              </a:rPr>
              <a:t>核心诉求</a:t>
            </a:r>
            <a:r>
              <a:rPr lang="zh-CN" altLang="en-US" sz="1000"/>
              <a:t>，也是供给主体的发力重点。</a:t>
            </a:r>
            <a:endParaRPr lang="zh-CN" altLang="en-US" sz="1000"/>
          </a:p>
          <a:p>
            <a:pPr algn="l">
              <a:lnSpc>
                <a:spcPct val="100000"/>
              </a:lnSpc>
            </a:pPr>
            <a:r>
              <a:rPr lang="zh-CN" altLang="en-US" sz="1000"/>
              <a:t>同时，随着K11购物艺术中心、SKP体验式购物中心等</a:t>
            </a:r>
            <a:r>
              <a:rPr lang="zh-CN" altLang="en-US" sz="1000">
                <a:solidFill>
                  <a:srgbClr val="C00000"/>
                </a:solidFill>
              </a:rPr>
              <a:t>“艺术+商业+体验”</a:t>
            </a:r>
            <a:r>
              <a:rPr lang="zh-CN" altLang="en-US" sz="1000"/>
              <a:t>商业综合体等商业模式的创新，也有效拉动了体验式文化消费。</a:t>
            </a:r>
            <a:endParaRPr lang="zh-CN" altLang="en-US" sz="1000"/>
          </a:p>
          <a:p>
            <a:pPr algn="l">
              <a:lnSpc>
                <a:spcPct val="100000"/>
              </a:lnSpc>
            </a:pP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763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品牌定位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" y="3794125"/>
            <a:ext cx="12190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</a:t>
            </a:r>
            <a:r>
              <a:rPr lang="zh-CN" altLang="en-US" sz="24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陵水疍家的传统文化</a:t>
            </a:r>
            <a:r>
              <a:rPr lang="en-US" altLang="zh-CN" sz="24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</a:t>
            </a:r>
            <a:r>
              <a:rPr lang="zh-CN" altLang="en-US" sz="24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海上渔民生活体验</a:t>
            </a:r>
            <a:r>
              <a:rPr lang="en-US" altLang="zh-CN" sz="24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</a:t>
            </a:r>
            <a:r>
              <a:rPr lang="zh-CN" altLang="en-US" sz="24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成熟的商业体系</a:t>
            </a:r>
            <a:endParaRPr lang="zh-CN" altLang="en-US" sz="2400" b="1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31105230613"/>
          <p:cNvPicPr>
            <a:picLocks noChangeAspect="1"/>
          </p:cNvPicPr>
          <p:nvPr/>
        </p:nvPicPr>
        <p:blipFill>
          <a:blip r:embed="rId1"/>
          <a:srcRect t="163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7630" y="879475"/>
            <a:ext cx="5623560" cy="491490"/>
          </a:xfrm>
          <a:prstGeom prst="rect">
            <a:avLst/>
          </a:prstGeom>
          <a:solidFill>
            <a:schemeClr val="tx2">
              <a:alpha val="6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文化商业群落，多元价值集合，构建世界级文旅港湾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 sz="800">
                <a:solidFill>
                  <a:schemeClr val="bg1"/>
                </a:solidFill>
              </a:rPr>
              <a:t>vision Build a world-class cultural and tourism harbor by integrating functions of performance and business</a:t>
            </a:r>
            <a:endParaRPr lang="zh-CN" altLang="en-US" sz="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发展策略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发展策略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382395" y="1430655"/>
            <a:ext cx="2317750" cy="231775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6714490" y="1430655"/>
            <a:ext cx="2317750" cy="231775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1382395" y="4097020"/>
            <a:ext cx="2317750" cy="23177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6714490" y="4196715"/>
            <a:ext cx="2317750" cy="231775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3866515" y="1198880"/>
            <a:ext cx="2481580" cy="1268095"/>
          </a:xfrm>
          <a:prstGeom prst="wedgeRectCallout">
            <a:avLst>
              <a:gd name="adj1" fmla="val -26336"/>
              <a:gd name="adj2" fmla="val 93655"/>
            </a:avLst>
          </a:prstGeom>
          <a:noFill/>
          <a:ln w="476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标注 12"/>
          <p:cNvSpPr/>
          <p:nvPr>
            <p:custDataLst>
              <p:tags r:id="rId10"/>
            </p:custDataLst>
          </p:nvPr>
        </p:nvSpPr>
        <p:spPr>
          <a:xfrm>
            <a:off x="9152255" y="1198880"/>
            <a:ext cx="2481580" cy="1268095"/>
          </a:xfrm>
          <a:prstGeom prst="wedgeRectCallout">
            <a:avLst>
              <a:gd name="adj1" fmla="val -26336"/>
              <a:gd name="adj2" fmla="val 93655"/>
            </a:avLst>
          </a:prstGeom>
          <a:noFill/>
          <a:ln w="476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标注 18"/>
          <p:cNvSpPr/>
          <p:nvPr>
            <p:custDataLst>
              <p:tags r:id="rId11"/>
            </p:custDataLst>
          </p:nvPr>
        </p:nvSpPr>
        <p:spPr>
          <a:xfrm>
            <a:off x="3866515" y="3748405"/>
            <a:ext cx="2481580" cy="1268095"/>
          </a:xfrm>
          <a:prstGeom prst="wedgeRectCallout">
            <a:avLst>
              <a:gd name="adj1" fmla="val -26336"/>
              <a:gd name="adj2" fmla="val 93655"/>
            </a:avLst>
          </a:prstGeom>
          <a:noFill/>
          <a:ln w="476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标注 19"/>
          <p:cNvSpPr/>
          <p:nvPr>
            <p:custDataLst>
              <p:tags r:id="rId12"/>
            </p:custDataLst>
          </p:nvPr>
        </p:nvSpPr>
        <p:spPr>
          <a:xfrm>
            <a:off x="9152255" y="3748405"/>
            <a:ext cx="2481580" cy="1268095"/>
          </a:xfrm>
          <a:prstGeom prst="wedgeRectCallout">
            <a:avLst>
              <a:gd name="adj1" fmla="val -26336"/>
              <a:gd name="adj2" fmla="val 93655"/>
            </a:avLst>
          </a:prstGeom>
          <a:noFill/>
          <a:ln w="476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227185" y="1430655"/>
            <a:ext cx="2296160" cy="94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多样性</a:t>
            </a:r>
            <a:endParaRPr lang="zh-CN" altLang="en-US" sz="2000" b="1"/>
          </a:p>
          <a:p>
            <a:r>
              <a:rPr lang="zh-CN" altLang="en-US" sz="2000" b="1"/>
              <a:t>滨海地标打造</a:t>
            </a:r>
            <a:endParaRPr lang="zh-CN" altLang="en-US" sz="2000" b="1"/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4058920" y="1430655"/>
            <a:ext cx="2296160" cy="94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多主题</a:t>
            </a:r>
            <a:endParaRPr lang="zh-CN" altLang="en-US" sz="2000" b="1"/>
          </a:p>
          <a:p>
            <a:r>
              <a:rPr lang="zh-CN" altLang="en-US" sz="2000" b="1"/>
              <a:t>海岸线空间</a:t>
            </a:r>
            <a:endParaRPr lang="zh-CN" altLang="en-US" sz="2000" b="1"/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4058920" y="4076065"/>
            <a:ext cx="2296160" cy="94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纽带</a:t>
            </a:r>
            <a:endParaRPr lang="zh-CN" altLang="en-US" sz="2000" b="1"/>
          </a:p>
          <a:p>
            <a:r>
              <a:rPr lang="zh-CN" altLang="en-US" sz="2000" b="1"/>
              <a:t>立体复合</a:t>
            </a:r>
            <a:r>
              <a:rPr lang="zh-CN" altLang="en-US" sz="2000" b="1"/>
              <a:t>交通</a:t>
            </a:r>
            <a:endParaRPr lang="zh-CN" altLang="en-US" sz="2000" b="1"/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9343390" y="4076065"/>
            <a:ext cx="2296160" cy="94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功能复合</a:t>
            </a:r>
            <a:endParaRPr lang="zh-CN" altLang="en-US" sz="2000" b="1"/>
          </a:p>
          <a:p>
            <a:r>
              <a:rPr lang="zh-CN" altLang="en-US" sz="2000" b="1"/>
              <a:t>创造活动</a:t>
            </a:r>
            <a:r>
              <a:rPr lang="zh-CN" altLang="en-US" sz="2000" b="1"/>
              <a:t>发生</a:t>
            </a:r>
            <a:endParaRPr lang="zh-CN" altLang="en-US" sz="2000" b="1"/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发展策略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4" name="图片 73" descr="微信图片_202311052306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6331"/>
          <a:stretch>
            <a:fillRect/>
          </a:stretch>
        </p:blipFill>
        <p:spPr>
          <a:xfrm>
            <a:off x="7226935" y="3490595"/>
            <a:ext cx="4179570" cy="2383790"/>
          </a:xfrm>
          <a:prstGeom prst="rect">
            <a:avLst/>
          </a:prstGeom>
        </p:spPr>
      </p:pic>
      <p:pic>
        <p:nvPicPr>
          <p:cNvPr id="72" name="图片 71" descr="微信图片_202311052306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16331"/>
          <a:stretch>
            <a:fillRect/>
          </a:stretch>
        </p:blipFill>
        <p:spPr>
          <a:xfrm>
            <a:off x="1994535" y="3490595"/>
            <a:ext cx="4179570" cy="2383790"/>
          </a:xfrm>
          <a:prstGeom prst="rect">
            <a:avLst/>
          </a:prstGeom>
        </p:spPr>
      </p:pic>
      <p:pic>
        <p:nvPicPr>
          <p:cNvPr id="21" name="图片 20" descr="微信图片_202311052306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t="16331"/>
          <a:stretch>
            <a:fillRect/>
          </a:stretch>
        </p:blipFill>
        <p:spPr>
          <a:xfrm>
            <a:off x="7226935" y="434340"/>
            <a:ext cx="4179570" cy="2383790"/>
          </a:xfrm>
          <a:prstGeom prst="rect">
            <a:avLst/>
          </a:prstGeom>
        </p:spPr>
      </p:pic>
      <p:pic>
        <p:nvPicPr>
          <p:cNvPr id="2" name="图片 1" descr="微信图片_20231105230613"/>
          <p:cNvPicPr>
            <a:picLocks noChangeAspect="1"/>
          </p:cNvPicPr>
          <p:nvPr/>
        </p:nvPicPr>
        <p:blipFill>
          <a:blip r:embed="rId3"/>
          <a:srcRect t="16331"/>
          <a:stretch>
            <a:fillRect/>
          </a:stretch>
        </p:blipFill>
        <p:spPr>
          <a:xfrm>
            <a:off x="1999615" y="435610"/>
            <a:ext cx="4179570" cy="238379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994535" y="435610"/>
            <a:ext cx="4184650" cy="2382520"/>
          </a:xfrm>
          <a:prstGeom prst="rect">
            <a:avLst/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2511425" y="807085"/>
            <a:ext cx="2867025" cy="1122680"/>
          </a:xfrm>
          <a:custGeom>
            <a:avLst/>
            <a:gdLst>
              <a:gd name="connisteX0" fmla="*/ 144780 w 2665095"/>
              <a:gd name="connsiteY0" fmla="*/ 0 h 1029335"/>
              <a:gd name="connisteX1" fmla="*/ 168275 w 2665095"/>
              <a:gd name="connsiteY1" fmla="*/ 71755 h 1029335"/>
              <a:gd name="connisteX2" fmla="*/ 240665 w 2665095"/>
              <a:gd name="connsiteY2" fmla="*/ 211455 h 1029335"/>
              <a:gd name="connisteX3" fmla="*/ 625475 w 2665095"/>
              <a:gd name="connsiteY3" fmla="*/ 297815 h 1029335"/>
              <a:gd name="connisteX4" fmla="*/ 731520 w 2665095"/>
              <a:gd name="connsiteY4" fmla="*/ 235585 h 1029335"/>
              <a:gd name="connisteX5" fmla="*/ 1837690 w 2665095"/>
              <a:gd name="connsiteY5" fmla="*/ 254635 h 1029335"/>
              <a:gd name="connisteX6" fmla="*/ 1823720 w 2665095"/>
              <a:gd name="connsiteY6" fmla="*/ 312420 h 1029335"/>
              <a:gd name="connisteX7" fmla="*/ 2112010 w 2665095"/>
              <a:gd name="connsiteY7" fmla="*/ 639445 h 1029335"/>
              <a:gd name="connisteX8" fmla="*/ 2665095 w 2665095"/>
              <a:gd name="connsiteY8" fmla="*/ 827405 h 1029335"/>
              <a:gd name="connisteX9" fmla="*/ 2410460 w 2665095"/>
              <a:gd name="connsiteY9" fmla="*/ 1029335 h 1029335"/>
              <a:gd name="connisteX10" fmla="*/ 1678940 w 2665095"/>
              <a:gd name="connsiteY10" fmla="*/ 629920 h 1029335"/>
              <a:gd name="connisteX11" fmla="*/ 1448435 w 2665095"/>
              <a:gd name="connsiteY11" fmla="*/ 504825 h 1029335"/>
              <a:gd name="connisteX12" fmla="*/ 587375 w 2665095"/>
              <a:gd name="connsiteY12" fmla="*/ 519430 h 1029335"/>
              <a:gd name="connisteX13" fmla="*/ 24130 w 2665095"/>
              <a:gd name="connsiteY13" fmla="*/ 220980 h 1029335"/>
              <a:gd name="connisteX14" fmla="*/ 0 w 2665095"/>
              <a:gd name="connsiteY14" fmla="*/ 33655 h 1029335"/>
              <a:gd name="connisteX15" fmla="*/ 144780 w 2665095"/>
              <a:gd name="connsiteY15" fmla="*/ 0 h 10293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2665095" h="1029335">
                <a:moveTo>
                  <a:pt x="144780" y="0"/>
                </a:moveTo>
                <a:lnTo>
                  <a:pt x="168275" y="71755"/>
                </a:lnTo>
                <a:lnTo>
                  <a:pt x="240665" y="211455"/>
                </a:lnTo>
                <a:lnTo>
                  <a:pt x="625475" y="297815"/>
                </a:lnTo>
                <a:lnTo>
                  <a:pt x="731520" y="235585"/>
                </a:lnTo>
                <a:lnTo>
                  <a:pt x="1837690" y="254635"/>
                </a:lnTo>
                <a:lnTo>
                  <a:pt x="1823720" y="312420"/>
                </a:lnTo>
                <a:lnTo>
                  <a:pt x="2112010" y="639445"/>
                </a:lnTo>
                <a:lnTo>
                  <a:pt x="2665095" y="827405"/>
                </a:lnTo>
                <a:lnTo>
                  <a:pt x="2410460" y="1029335"/>
                </a:lnTo>
                <a:lnTo>
                  <a:pt x="1678940" y="629920"/>
                </a:lnTo>
                <a:lnTo>
                  <a:pt x="1448435" y="504825"/>
                </a:lnTo>
                <a:lnTo>
                  <a:pt x="587375" y="519430"/>
                </a:lnTo>
                <a:lnTo>
                  <a:pt x="24130" y="220980"/>
                </a:lnTo>
                <a:lnTo>
                  <a:pt x="0" y="33655"/>
                </a:lnTo>
                <a:lnTo>
                  <a:pt x="144780" y="0"/>
                </a:lnTo>
                <a:close/>
              </a:path>
            </a:pathLst>
          </a:custGeom>
          <a:noFill/>
          <a:ln w="254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240530" y="570865"/>
            <a:ext cx="424815" cy="203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>
                <a:solidFill>
                  <a:schemeClr val="bg1"/>
                </a:solidFill>
                <a:highlight>
                  <a:srgbClr val="000000"/>
                </a:highlight>
              </a:rPr>
              <a:t>城市</a:t>
            </a:r>
            <a:endParaRPr lang="zh-CN" altLang="en-US" sz="8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2964180" y="1380490"/>
            <a:ext cx="543560" cy="274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>
                <a:solidFill>
                  <a:schemeClr val="bg1"/>
                </a:solidFill>
                <a:highlight>
                  <a:srgbClr val="000000"/>
                </a:highlight>
              </a:rPr>
              <a:t>居住</a:t>
            </a:r>
            <a:endParaRPr lang="zh-CN" altLang="en-US" sz="8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4121150" y="2072005"/>
            <a:ext cx="478155" cy="217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>
                <a:solidFill>
                  <a:schemeClr val="bg1"/>
                </a:solidFill>
                <a:highlight>
                  <a:srgbClr val="000000"/>
                </a:highlight>
              </a:rPr>
              <a:t>海洋</a:t>
            </a:r>
            <a:endParaRPr lang="zh-CN" altLang="en-US" sz="8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7" name="上下箭头 26"/>
          <p:cNvSpPr/>
          <p:nvPr>
            <p:custDataLst>
              <p:tags r:id="rId8"/>
            </p:custDataLst>
          </p:nvPr>
        </p:nvSpPr>
        <p:spPr>
          <a:xfrm>
            <a:off x="3945890" y="648335"/>
            <a:ext cx="174625" cy="1527175"/>
          </a:xfrm>
          <a:prstGeom prst="upDownArrow">
            <a:avLst/>
          </a:prstGeom>
          <a:gradFill>
            <a:gsLst>
              <a:gs pos="98000">
                <a:schemeClr val="accent4">
                  <a:lumMod val="40000"/>
                  <a:lumOff val="60000"/>
                </a:schemeClr>
              </a:gs>
              <a:gs pos="8000">
                <a:schemeClr val="accent4">
                  <a:lumMod val="25000"/>
                  <a:lumOff val="75000"/>
                </a:schemeClr>
              </a:gs>
              <a:gs pos="35000">
                <a:schemeClr val="accent4">
                  <a:lumMod val="85000"/>
                </a:schemeClr>
              </a:gs>
            </a:gsLst>
            <a:lin ang="5400000" scaled="1"/>
          </a:gra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 rot="0">
            <a:off x="7222490" y="434340"/>
            <a:ext cx="4184015" cy="2382520"/>
            <a:chOff x="6118" y="1293"/>
            <a:chExt cx="6124" cy="3440"/>
          </a:xfrm>
        </p:grpSpPr>
        <p:sp>
          <p:nvSpPr>
            <p:cNvPr id="30" name="矩形 29"/>
            <p:cNvSpPr/>
            <p:nvPr>
              <p:custDataLst>
                <p:tags r:id="rId9"/>
              </p:custDataLst>
            </p:nvPr>
          </p:nvSpPr>
          <p:spPr>
            <a:xfrm>
              <a:off x="6118" y="1293"/>
              <a:ext cx="6125" cy="3440"/>
            </a:xfrm>
            <a:prstGeom prst="rect">
              <a:avLst/>
            </a:prstGeom>
            <a:solidFill>
              <a:schemeClr val="tx2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7541" y="2557"/>
              <a:ext cx="103" cy="140"/>
            </a:xfrm>
            <a:custGeom>
              <a:avLst/>
              <a:gdLst>
                <a:gd name="connisteX0" fmla="*/ 23495 w 65405"/>
                <a:gd name="connsiteY0" fmla="*/ 0 h 88900"/>
                <a:gd name="connisteX1" fmla="*/ 0 w 65405"/>
                <a:gd name="connsiteY1" fmla="*/ 79375 h 88900"/>
                <a:gd name="connisteX2" fmla="*/ 51435 w 65405"/>
                <a:gd name="connsiteY2" fmla="*/ 88900 h 88900"/>
                <a:gd name="connisteX3" fmla="*/ 65405 w 65405"/>
                <a:gd name="connsiteY3" fmla="*/ 19050 h 88900"/>
                <a:gd name="connisteX4" fmla="*/ 23495 w 65405"/>
                <a:gd name="connsiteY4" fmla="*/ 0 h 889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65405" h="88900">
                  <a:moveTo>
                    <a:pt x="23495" y="0"/>
                  </a:moveTo>
                  <a:lnTo>
                    <a:pt x="0" y="79375"/>
                  </a:lnTo>
                  <a:lnTo>
                    <a:pt x="51435" y="88900"/>
                  </a:lnTo>
                  <a:lnTo>
                    <a:pt x="65405" y="19050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8096" y="2863"/>
              <a:ext cx="125" cy="118"/>
            </a:xfrm>
            <a:custGeom>
              <a:avLst/>
              <a:gdLst>
                <a:gd name="connisteX0" fmla="*/ 13970 w 79375"/>
                <a:gd name="connsiteY0" fmla="*/ 0 h 74930"/>
                <a:gd name="connisteX1" fmla="*/ 79375 w 79375"/>
                <a:gd name="connsiteY1" fmla="*/ 9525 h 74930"/>
                <a:gd name="connisteX2" fmla="*/ 55880 w 79375"/>
                <a:gd name="connsiteY2" fmla="*/ 74930 h 74930"/>
                <a:gd name="connisteX3" fmla="*/ 0 w 79375"/>
                <a:gd name="connsiteY3" fmla="*/ 55880 h 74930"/>
                <a:gd name="connisteX4" fmla="*/ 13970 w 79375"/>
                <a:gd name="connsiteY4" fmla="*/ 0 h 749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79375" h="74930">
                  <a:moveTo>
                    <a:pt x="13970" y="0"/>
                  </a:moveTo>
                  <a:lnTo>
                    <a:pt x="79375" y="9525"/>
                  </a:lnTo>
                  <a:lnTo>
                    <a:pt x="55880" y="74930"/>
                  </a:lnTo>
                  <a:lnTo>
                    <a:pt x="0" y="55880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8902" y="2412"/>
              <a:ext cx="138" cy="111"/>
            </a:xfrm>
            <a:custGeom>
              <a:avLst/>
              <a:gdLst>
                <a:gd name="connisteX0" fmla="*/ 0 w 87630"/>
                <a:gd name="connsiteY0" fmla="*/ 59055 h 70485"/>
                <a:gd name="connisteX1" fmla="*/ 0 w 87630"/>
                <a:gd name="connsiteY1" fmla="*/ 25400 h 70485"/>
                <a:gd name="connisteX2" fmla="*/ 33655 w 87630"/>
                <a:gd name="connsiteY2" fmla="*/ 31115 h 70485"/>
                <a:gd name="connisteX3" fmla="*/ 48260 w 87630"/>
                <a:gd name="connsiteY3" fmla="*/ 0 h 70485"/>
                <a:gd name="connisteX4" fmla="*/ 87630 w 87630"/>
                <a:gd name="connsiteY4" fmla="*/ 2540 h 70485"/>
                <a:gd name="connisteX5" fmla="*/ 85090 w 87630"/>
                <a:gd name="connsiteY5" fmla="*/ 70485 h 70485"/>
                <a:gd name="connisteX6" fmla="*/ 0 w 87630"/>
                <a:gd name="connsiteY6" fmla="*/ 59055 h 704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87630" h="70485">
                  <a:moveTo>
                    <a:pt x="0" y="59055"/>
                  </a:moveTo>
                  <a:lnTo>
                    <a:pt x="0" y="25400"/>
                  </a:lnTo>
                  <a:lnTo>
                    <a:pt x="33655" y="31115"/>
                  </a:lnTo>
                  <a:lnTo>
                    <a:pt x="48260" y="0"/>
                  </a:lnTo>
                  <a:lnTo>
                    <a:pt x="87630" y="2540"/>
                  </a:lnTo>
                  <a:lnTo>
                    <a:pt x="85090" y="70485"/>
                  </a:lnTo>
                  <a:lnTo>
                    <a:pt x="0" y="590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9623" y="2342"/>
              <a:ext cx="119" cy="1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7803" y="2230"/>
              <a:ext cx="202" cy="129"/>
            </a:xfrm>
            <a:custGeom>
              <a:avLst/>
              <a:gdLst>
                <a:gd name="connisteX0" fmla="*/ 514 w 128040"/>
                <a:gd name="connsiteY0" fmla="*/ 58212 h 81914"/>
                <a:gd name="connisteX1" fmla="*/ 79889 w 128040"/>
                <a:gd name="connsiteY1" fmla="*/ 13127 h 81914"/>
                <a:gd name="connisteX2" fmla="*/ 102114 w 128040"/>
                <a:gd name="connsiteY2" fmla="*/ 1697 h 81914"/>
                <a:gd name="connisteX3" fmla="*/ 122434 w 128040"/>
                <a:gd name="connsiteY3" fmla="*/ 35987 h 81914"/>
                <a:gd name="connisteX4" fmla="*/ 113544 w 128040"/>
                <a:gd name="connsiteY4" fmla="*/ 81072 h 81914"/>
                <a:gd name="connisteX5" fmla="*/ 514 w 128040"/>
                <a:gd name="connsiteY5" fmla="*/ 58212 h 819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28040" h="81915">
                  <a:moveTo>
                    <a:pt x="515" y="58213"/>
                  </a:moveTo>
                  <a:cubicBezTo>
                    <a:pt x="-6470" y="44878"/>
                    <a:pt x="59570" y="24558"/>
                    <a:pt x="79890" y="13128"/>
                  </a:cubicBezTo>
                  <a:cubicBezTo>
                    <a:pt x="100210" y="1698"/>
                    <a:pt x="93860" y="-2747"/>
                    <a:pt x="102115" y="1698"/>
                  </a:cubicBezTo>
                  <a:cubicBezTo>
                    <a:pt x="110370" y="6143"/>
                    <a:pt x="119895" y="20113"/>
                    <a:pt x="122435" y="35988"/>
                  </a:cubicBezTo>
                  <a:cubicBezTo>
                    <a:pt x="124975" y="51863"/>
                    <a:pt x="137675" y="76628"/>
                    <a:pt x="113545" y="81073"/>
                  </a:cubicBezTo>
                  <a:cubicBezTo>
                    <a:pt x="89415" y="85518"/>
                    <a:pt x="7500" y="71548"/>
                    <a:pt x="515" y="58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7099" y="1943"/>
              <a:ext cx="138" cy="232"/>
            </a:xfrm>
            <a:custGeom>
              <a:avLst/>
              <a:gdLst>
                <a:gd name="connisteX0" fmla="*/ 0 w 87630"/>
                <a:gd name="connsiteY0" fmla="*/ 11430 h 147320"/>
                <a:gd name="connisteX1" fmla="*/ 41910 w 87630"/>
                <a:gd name="connsiteY1" fmla="*/ 147320 h 147320"/>
                <a:gd name="connisteX2" fmla="*/ 87630 w 87630"/>
                <a:gd name="connsiteY2" fmla="*/ 135890 h 147320"/>
                <a:gd name="connisteX3" fmla="*/ 41910 w 87630"/>
                <a:gd name="connsiteY3" fmla="*/ 0 h 147320"/>
                <a:gd name="connisteX4" fmla="*/ 0 w 87630"/>
                <a:gd name="connsiteY4" fmla="*/ 11430 h 1473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87630" h="147320">
                  <a:moveTo>
                    <a:pt x="0" y="11430"/>
                  </a:moveTo>
                  <a:lnTo>
                    <a:pt x="41910" y="147320"/>
                  </a:lnTo>
                  <a:lnTo>
                    <a:pt x="87630" y="135890"/>
                  </a:lnTo>
                  <a:lnTo>
                    <a:pt x="4191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714" y="2108"/>
              <a:ext cx="116" cy="121"/>
            </a:xfrm>
            <a:custGeom>
              <a:avLst/>
              <a:gdLst>
                <a:gd name="connisteX0" fmla="*/ 0 w 73660"/>
                <a:gd name="connsiteY0" fmla="*/ 5715 h 76835"/>
                <a:gd name="connisteX1" fmla="*/ 8890 w 73660"/>
                <a:gd name="connsiteY1" fmla="*/ 76835 h 76835"/>
                <a:gd name="connisteX2" fmla="*/ 73660 w 73660"/>
                <a:gd name="connsiteY2" fmla="*/ 73660 h 76835"/>
                <a:gd name="connisteX3" fmla="*/ 48260 w 73660"/>
                <a:gd name="connsiteY3" fmla="*/ 0 h 76835"/>
                <a:gd name="connisteX4" fmla="*/ 0 w 73660"/>
                <a:gd name="connsiteY4" fmla="*/ 5715 h 768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73660" h="76835">
                  <a:moveTo>
                    <a:pt x="0" y="5715"/>
                  </a:moveTo>
                  <a:lnTo>
                    <a:pt x="8890" y="76835"/>
                  </a:lnTo>
                  <a:lnTo>
                    <a:pt x="73660" y="73660"/>
                  </a:lnTo>
                  <a:lnTo>
                    <a:pt x="48260" y="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弦形 46"/>
            <p:cNvSpPr/>
            <p:nvPr/>
          </p:nvSpPr>
          <p:spPr>
            <a:xfrm rot="19860000">
              <a:off x="9928" y="2962"/>
              <a:ext cx="119" cy="119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9179" y="3019"/>
              <a:ext cx="146" cy="145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9359" y="3040"/>
              <a:ext cx="98" cy="87"/>
            </a:xfrm>
            <a:custGeom>
              <a:avLst/>
              <a:gdLst>
                <a:gd name="connisteX0" fmla="*/ 19050 w 62230"/>
                <a:gd name="connsiteY0" fmla="*/ 0 h 55245"/>
                <a:gd name="connisteX1" fmla="*/ 0 w 62230"/>
                <a:gd name="connsiteY1" fmla="*/ 33655 h 55245"/>
                <a:gd name="connisteX2" fmla="*/ 45085 w 62230"/>
                <a:gd name="connsiteY2" fmla="*/ 55245 h 55245"/>
                <a:gd name="connisteX3" fmla="*/ 62230 w 62230"/>
                <a:gd name="connsiteY3" fmla="*/ 17145 h 55245"/>
                <a:gd name="connisteX4" fmla="*/ 19050 w 62230"/>
                <a:gd name="connsiteY4" fmla="*/ 0 h 552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62230" h="55245">
                  <a:moveTo>
                    <a:pt x="19050" y="0"/>
                  </a:moveTo>
                  <a:lnTo>
                    <a:pt x="0" y="33655"/>
                  </a:lnTo>
                  <a:lnTo>
                    <a:pt x="45085" y="55245"/>
                  </a:lnTo>
                  <a:lnTo>
                    <a:pt x="62230" y="17145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9820" y="2504"/>
              <a:ext cx="180" cy="21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6" name="任意多边形 55"/>
            <p:cNvSpPr/>
            <p:nvPr/>
          </p:nvSpPr>
          <p:spPr>
            <a:xfrm>
              <a:off x="8707" y="2904"/>
              <a:ext cx="228" cy="100"/>
            </a:xfrm>
            <a:custGeom>
              <a:avLst/>
              <a:gdLst>
                <a:gd name="connisteX0" fmla="*/ 54 w 144515"/>
                <a:gd name="connsiteY0" fmla="*/ 10189 h 63335"/>
                <a:gd name="connisteX1" fmla="*/ 73714 w 144515"/>
                <a:gd name="connsiteY1" fmla="*/ 664 h 63335"/>
                <a:gd name="connisteX2" fmla="*/ 137849 w 144515"/>
                <a:gd name="connsiteY2" fmla="*/ 22254 h 63335"/>
                <a:gd name="connisteX3" fmla="*/ 140389 w 144515"/>
                <a:gd name="connsiteY3" fmla="*/ 48289 h 63335"/>
                <a:gd name="connisteX4" fmla="*/ 137849 w 144515"/>
                <a:gd name="connsiteY4" fmla="*/ 62894 h 63335"/>
                <a:gd name="connisteX5" fmla="*/ 83239 w 144515"/>
                <a:gd name="connsiteY5" fmla="*/ 34319 h 63335"/>
                <a:gd name="connisteX6" fmla="*/ 54 w 144515"/>
                <a:gd name="connsiteY6" fmla="*/ 10189 h 633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144515" h="63336">
                  <a:moveTo>
                    <a:pt x="55" y="10189"/>
                  </a:moveTo>
                  <a:cubicBezTo>
                    <a:pt x="-1850" y="3204"/>
                    <a:pt x="46410" y="-1876"/>
                    <a:pt x="73715" y="664"/>
                  </a:cubicBezTo>
                  <a:cubicBezTo>
                    <a:pt x="101020" y="3204"/>
                    <a:pt x="124515" y="12729"/>
                    <a:pt x="137850" y="22254"/>
                  </a:cubicBezTo>
                  <a:cubicBezTo>
                    <a:pt x="151185" y="31779"/>
                    <a:pt x="140390" y="40034"/>
                    <a:pt x="140390" y="48289"/>
                  </a:cubicBezTo>
                  <a:cubicBezTo>
                    <a:pt x="140390" y="56544"/>
                    <a:pt x="149280" y="65434"/>
                    <a:pt x="137850" y="62894"/>
                  </a:cubicBezTo>
                  <a:cubicBezTo>
                    <a:pt x="126420" y="60354"/>
                    <a:pt x="110545" y="45114"/>
                    <a:pt x="83240" y="34319"/>
                  </a:cubicBezTo>
                  <a:cubicBezTo>
                    <a:pt x="55935" y="23524"/>
                    <a:pt x="1960" y="17174"/>
                    <a:pt x="55" y="1018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10442" y="2940"/>
              <a:ext cx="57" cy="45"/>
            </a:xfrm>
            <a:custGeom>
              <a:avLst/>
              <a:gdLst>
                <a:gd name="connisteX0" fmla="*/ 5080 w 36195"/>
                <a:gd name="connsiteY0" fmla="*/ 0 h 28575"/>
                <a:gd name="connisteX1" fmla="*/ 36195 w 36195"/>
                <a:gd name="connsiteY1" fmla="*/ 28575 h 28575"/>
                <a:gd name="connisteX2" fmla="*/ 0 w 36195"/>
                <a:gd name="connsiteY2" fmla="*/ 28575 h 28575"/>
                <a:gd name="connisteX3" fmla="*/ 5080 w 36195"/>
                <a:gd name="connsiteY3" fmla="*/ 0 h 285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36195" h="28575">
                  <a:moveTo>
                    <a:pt x="5080" y="0"/>
                  </a:moveTo>
                  <a:lnTo>
                    <a:pt x="36195" y="28575"/>
                  </a:lnTo>
                  <a:lnTo>
                    <a:pt x="0" y="28575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8" name="矩形 57"/>
          <p:cNvSpPr/>
          <p:nvPr>
            <p:custDataLst>
              <p:tags r:id="rId10"/>
            </p:custDataLst>
          </p:nvPr>
        </p:nvSpPr>
        <p:spPr>
          <a:xfrm>
            <a:off x="7222490" y="3490595"/>
            <a:ext cx="4184650" cy="2382520"/>
          </a:xfrm>
          <a:prstGeom prst="rect">
            <a:avLst/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 rot="0">
            <a:off x="1999615" y="3490595"/>
            <a:ext cx="4184015" cy="2382520"/>
            <a:chOff x="6118" y="1293"/>
            <a:chExt cx="6124" cy="3440"/>
          </a:xfrm>
        </p:grpSpPr>
        <p:sp>
          <p:nvSpPr>
            <p:cNvPr id="90" name="矩形 89"/>
            <p:cNvSpPr/>
            <p:nvPr>
              <p:custDataLst>
                <p:tags r:id="rId11"/>
              </p:custDataLst>
            </p:nvPr>
          </p:nvSpPr>
          <p:spPr>
            <a:xfrm>
              <a:off x="6118" y="1293"/>
              <a:ext cx="6125" cy="3440"/>
            </a:xfrm>
            <a:prstGeom prst="rect">
              <a:avLst/>
            </a:prstGeom>
            <a:solidFill>
              <a:schemeClr val="tx2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>
              <p:custDataLst>
                <p:tags r:id="rId12"/>
              </p:custDataLst>
            </p:nvPr>
          </p:nvSpPr>
          <p:spPr>
            <a:xfrm>
              <a:off x="7541" y="2557"/>
              <a:ext cx="103" cy="140"/>
            </a:xfrm>
            <a:custGeom>
              <a:avLst/>
              <a:gdLst>
                <a:gd name="connisteX0" fmla="*/ 23495 w 65405"/>
                <a:gd name="connsiteY0" fmla="*/ 0 h 88900"/>
                <a:gd name="connisteX1" fmla="*/ 0 w 65405"/>
                <a:gd name="connsiteY1" fmla="*/ 79375 h 88900"/>
                <a:gd name="connisteX2" fmla="*/ 51435 w 65405"/>
                <a:gd name="connsiteY2" fmla="*/ 88900 h 88900"/>
                <a:gd name="connisteX3" fmla="*/ 65405 w 65405"/>
                <a:gd name="connsiteY3" fmla="*/ 19050 h 88900"/>
                <a:gd name="connisteX4" fmla="*/ 23495 w 65405"/>
                <a:gd name="connsiteY4" fmla="*/ 0 h 889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65405" h="88900">
                  <a:moveTo>
                    <a:pt x="23495" y="0"/>
                  </a:moveTo>
                  <a:lnTo>
                    <a:pt x="0" y="79375"/>
                  </a:lnTo>
                  <a:lnTo>
                    <a:pt x="51435" y="88900"/>
                  </a:lnTo>
                  <a:lnTo>
                    <a:pt x="65405" y="19050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2" name="任意多边形 91"/>
            <p:cNvSpPr/>
            <p:nvPr>
              <p:custDataLst>
                <p:tags r:id="rId13"/>
              </p:custDataLst>
            </p:nvPr>
          </p:nvSpPr>
          <p:spPr>
            <a:xfrm>
              <a:off x="8096" y="2863"/>
              <a:ext cx="125" cy="118"/>
            </a:xfrm>
            <a:custGeom>
              <a:avLst/>
              <a:gdLst>
                <a:gd name="connisteX0" fmla="*/ 13970 w 79375"/>
                <a:gd name="connsiteY0" fmla="*/ 0 h 74930"/>
                <a:gd name="connisteX1" fmla="*/ 79375 w 79375"/>
                <a:gd name="connsiteY1" fmla="*/ 9525 h 74930"/>
                <a:gd name="connisteX2" fmla="*/ 55880 w 79375"/>
                <a:gd name="connsiteY2" fmla="*/ 74930 h 74930"/>
                <a:gd name="connisteX3" fmla="*/ 0 w 79375"/>
                <a:gd name="connsiteY3" fmla="*/ 55880 h 74930"/>
                <a:gd name="connisteX4" fmla="*/ 13970 w 79375"/>
                <a:gd name="connsiteY4" fmla="*/ 0 h 749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79375" h="74930">
                  <a:moveTo>
                    <a:pt x="13970" y="0"/>
                  </a:moveTo>
                  <a:lnTo>
                    <a:pt x="79375" y="9525"/>
                  </a:lnTo>
                  <a:lnTo>
                    <a:pt x="55880" y="74930"/>
                  </a:lnTo>
                  <a:lnTo>
                    <a:pt x="0" y="55880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任意多边形 92"/>
            <p:cNvSpPr/>
            <p:nvPr>
              <p:custDataLst>
                <p:tags r:id="rId14"/>
              </p:custDataLst>
            </p:nvPr>
          </p:nvSpPr>
          <p:spPr>
            <a:xfrm>
              <a:off x="8902" y="2412"/>
              <a:ext cx="138" cy="111"/>
            </a:xfrm>
            <a:custGeom>
              <a:avLst/>
              <a:gdLst>
                <a:gd name="connisteX0" fmla="*/ 0 w 87630"/>
                <a:gd name="connsiteY0" fmla="*/ 59055 h 70485"/>
                <a:gd name="connisteX1" fmla="*/ 0 w 87630"/>
                <a:gd name="connsiteY1" fmla="*/ 25400 h 70485"/>
                <a:gd name="connisteX2" fmla="*/ 33655 w 87630"/>
                <a:gd name="connsiteY2" fmla="*/ 31115 h 70485"/>
                <a:gd name="connisteX3" fmla="*/ 48260 w 87630"/>
                <a:gd name="connsiteY3" fmla="*/ 0 h 70485"/>
                <a:gd name="connisteX4" fmla="*/ 87630 w 87630"/>
                <a:gd name="connsiteY4" fmla="*/ 2540 h 70485"/>
                <a:gd name="connisteX5" fmla="*/ 85090 w 87630"/>
                <a:gd name="connsiteY5" fmla="*/ 70485 h 70485"/>
                <a:gd name="connisteX6" fmla="*/ 0 w 87630"/>
                <a:gd name="connsiteY6" fmla="*/ 59055 h 704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87630" h="70485">
                  <a:moveTo>
                    <a:pt x="0" y="59055"/>
                  </a:moveTo>
                  <a:lnTo>
                    <a:pt x="0" y="25400"/>
                  </a:lnTo>
                  <a:lnTo>
                    <a:pt x="33655" y="31115"/>
                  </a:lnTo>
                  <a:lnTo>
                    <a:pt x="48260" y="0"/>
                  </a:lnTo>
                  <a:lnTo>
                    <a:pt x="87630" y="2540"/>
                  </a:lnTo>
                  <a:lnTo>
                    <a:pt x="85090" y="70485"/>
                  </a:lnTo>
                  <a:lnTo>
                    <a:pt x="0" y="590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15"/>
              </p:custDataLst>
            </p:nvPr>
          </p:nvSpPr>
          <p:spPr>
            <a:xfrm>
              <a:off x="9623" y="2342"/>
              <a:ext cx="119" cy="1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>
              <p:custDataLst>
                <p:tags r:id="rId16"/>
              </p:custDataLst>
            </p:nvPr>
          </p:nvSpPr>
          <p:spPr>
            <a:xfrm>
              <a:off x="7803" y="2230"/>
              <a:ext cx="202" cy="129"/>
            </a:xfrm>
            <a:custGeom>
              <a:avLst/>
              <a:gdLst>
                <a:gd name="connisteX0" fmla="*/ 514 w 128040"/>
                <a:gd name="connsiteY0" fmla="*/ 58212 h 81914"/>
                <a:gd name="connisteX1" fmla="*/ 79889 w 128040"/>
                <a:gd name="connsiteY1" fmla="*/ 13127 h 81914"/>
                <a:gd name="connisteX2" fmla="*/ 102114 w 128040"/>
                <a:gd name="connsiteY2" fmla="*/ 1697 h 81914"/>
                <a:gd name="connisteX3" fmla="*/ 122434 w 128040"/>
                <a:gd name="connsiteY3" fmla="*/ 35987 h 81914"/>
                <a:gd name="connisteX4" fmla="*/ 113544 w 128040"/>
                <a:gd name="connsiteY4" fmla="*/ 81072 h 81914"/>
                <a:gd name="connisteX5" fmla="*/ 514 w 128040"/>
                <a:gd name="connsiteY5" fmla="*/ 58212 h 819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28040" h="81915">
                  <a:moveTo>
                    <a:pt x="515" y="58213"/>
                  </a:moveTo>
                  <a:cubicBezTo>
                    <a:pt x="-6470" y="44878"/>
                    <a:pt x="59570" y="24558"/>
                    <a:pt x="79890" y="13128"/>
                  </a:cubicBezTo>
                  <a:cubicBezTo>
                    <a:pt x="100210" y="1698"/>
                    <a:pt x="93860" y="-2747"/>
                    <a:pt x="102115" y="1698"/>
                  </a:cubicBezTo>
                  <a:cubicBezTo>
                    <a:pt x="110370" y="6143"/>
                    <a:pt x="119895" y="20113"/>
                    <a:pt x="122435" y="35988"/>
                  </a:cubicBezTo>
                  <a:cubicBezTo>
                    <a:pt x="124975" y="51863"/>
                    <a:pt x="137675" y="76628"/>
                    <a:pt x="113545" y="81073"/>
                  </a:cubicBezTo>
                  <a:cubicBezTo>
                    <a:pt x="89415" y="85518"/>
                    <a:pt x="7500" y="71548"/>
                    <a:pt x="515" y="58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>
              <p:custDataLst>
                <p:tags r:id="rId17"/>
              </p:custDataLst>
            </p:nvPr>
          </p:nvSpPr>
          <p:spPr>
            <a:xfrm>
              <a:off x="7099" y="1943"/>
              <a:ext cx="138" cy="232"/>
            </a:xfrm>
            <a:custGeom>
              <a:avLst/>
              <a:gdLst>
                <a:gd name="connisteX0" fmla="*/ 0 w 87630"/>
                <a:gd name="connsiteY0" fmla="*/ 11430 h 147320"/>
                <a:gd name="connisteX1" fmla="*/ 41910 w 87630"/>
                <a:gd name="connsiteY1" fmla="*/ 147320 h 147320"/>
                <a:gd name="connisteX2" fmla="*/ 87630 w 87630"/>
                <a:gd name="connsiteY2" fmla="*/ 135890 h 147320"/>
                <a:gd name="connisteX3" fmla="*/ 41910 w 87630"/>
                <a:gd name="connsiteY3" fmla="*/ 0 h 147320"/>
                <a:gd name="connisteX4" fmla="*/ 0 w 87630"/>
                <a:gd name="connsiteY4" fmla="*/ 11430 h 1473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87630" h="147320">
                  <a:moveTo>
                    <a:pt x="0" y="11430"/>
                  </a:moveTo>
                  <a:lnTo>
                    <a:pt x="41910" y="147320"/>
                  </a:lnTo>
                  <a:lnTo>
                    <a:pt x="87630" y="135890"/>
                  </a:lnTo>
                  <a:lnTo>
                    <a:pt x="4191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>
              <p:custDataLst>
                <p:tags r:id="rId18"/>
              </p:custDataLst>
            </p:nvPr>
          </p:nvSpPr>
          <p:spPr>
            <a:xfrm>
              <a:off x="8714" y="2108"/>
              <a:ext cx="116" cy="121"/>
            </a:xfrm>
            <a:custGeom>
              <a:avLst/>
              <a:gdLst>
                <a:gd name="connisteX0" fmla="*/ 0 w 73660"/>
                <a:gd name="connsiteY0" fmla="*/ 5715 h 76835"/>
                <a:gd name="connisteX1" fmla="*/ 8890 w 73660"/>
                <a:gd name="connsiteY1" fmla="*/ 76835 h 76835"/>
                <a:gd name="connisteX2" fmla="*/ 73660 w 73660"/>
                <a:gd name="connsiteY2" fmla="*/ 73660 h 76835"/>
                <a:gd name="connisteX3" fmla="*/ 48260 w 73660"/>
                <a:gd name="connsiteY3" fmla="*/ 0 h 76835"/>
                <a:gd name="connisteX4" fmla="*/ 0 w 73660"/>
                <a:gd name="connsiteY4" fmla="*/ 5715 h 768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73660" h="76835">
                  <a:moveTo>
                    <a:pt x="0" y="5715"/>
                  </a:moveTo>
                  <a:lnTo>
                    <a:pt x="8890" y="76835"/>
                  </a:lnTo>
                  <a:lnTo>
                    <a:pt x="73660" y="73660"/>
                  </a:lnTo>
                  <a:lnTo>
                    <a:pt x="48260" y="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8" name="弦形 97"/>
            <p:cNvSpPr/>
            <p:nvPr>
              <p:custDataLst>
                <p:tags r:id="rId19"/>
              </p:custDataLst>
            </p:nvPr>
          </p:nvSpPr>
          <p:spPr>
            <a:xfrm rot="19860000">
              <a:off x="9928" y="2962"/>
              <a:ext cx="119" cy="119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>
              <p:custDataLst>
                <p:tags r:id="rId20"/>
              </p:custDataLst>
            </p:nvPr>
          </p:nvSpPr>
          <p:spPr>
            <a:xfrm>
              <a:off x="9179" y="3019"/>
              <a:ext cx="146" cy="145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任意多边形 99"/>
            <p:cNvSpPr/>
            <p:nvPr>
              <p:custDataLst>
                <p:tags r:id="rId21"/>
              </p:custDataLst>
            </p:nvPr>
          </p:nvSpPr>
          <p:spPr>
            <a:xfrm>
              <a:off x="9359" y="3040"/>
              <a:ext cx="98" cy="87"/>
            </a:xfrm>
            <a:custGeom>
              <a:avLst/>
              <a:gdLst>
                <a:gd name="connisteX0" fmla="*/ 19050 w 62230"/>
                <a:gd name="connsiteY0" fmla="*/ 0 h 55245"/>
                <a:gd name="connisteX1" fmla="*/ 0 w 62230"/>
                <a:gd name="connsiteY1" fmla="*/ 33655 h 55245"/>
                <a:gd name="connisteX2" fmla="*/ 45085 w 62230"/>
                <a:gd name="connsiteY2" fmla="*/ 55245 h 55245"/>
                <a:gd name="connisteX3" fmla="*/ 62230 w 62230"/>
                <a:gd name="connsiteY3" fmla="*/ 17145 h 55245"/>
                <a:gd name="connisteX4" fmla="*/ 19050 w 62230"/>
                <a:gd name="connsiteY4" fmla="*/ 0 h 552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62230" h="55245">
                  <a:moveTo>
                    <a:pt x="19050" y="0"/>
                  </a:moveTo>
                  <a:lnTo>
                    <a:pt x="0" y="33655"/>
                  </a:lnTo>
                  <a:lnTo>
                    <a:pt x="45085" y="55245"/>
                  </a:lnTo>
                  <a:lnTo>
                    <a:pt x="62230" y="17145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01" name="直接连接符 100"/>
            <p:cNvCxnSpPr/>
            <p:nvPr>
              <p:custDataLst>
                <p:tags r:id="rId22"/>
              </p:custDataLst>
            </p:nvPr>
          </p:nvCxnSpPr>
          <p:spPr>
            <a:xfrm>
              <a:off x="9820" y="2504"/>
              <a:ext cx="180" cy="21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2" name="任意多边形 101"/>
            <p:cNvSpPr/>
            <p:nvPr>
              <p:custDataLst>
                <p:tags r:id="rId23"/>
              </p:custDataLst>
            </p:nvPr>
          </p:nvSpPr>
          <p:spPr>
            <a:xfrm>
              <a:off x="8707" y="2904"/>
              <a:ext cx="228" cy="100"/>
            </a:xfrm>
            <a:custGeom>
              <a:avLst/>
              <a:gdLst>
                <a:gd name="connisteX0" fmla="*/ 54 w 144515"/>
                <a:gd name="connsiteY0" fmla="*/ 10189 h 63335"/>
                <a:gd name="connisteX1" fmla="*/ 73714 w 144515"/>
                <a:gd name="connsiteY1" fmla="*/ 664 h 63335"/>
                <a:gd name="connisteX2" fmla="*/ 137849 w 144515"/>
                <a:gd name="connsiteY2" fmla="*/ 22254 h 63335"/>
                <a:gd name="connisteX3" fmla="*/ 140389 w 144515"/>
                <a:gd name="connsiteY3" fmla="*/ 48289 h 63335"/>
                <a:gd name="connisteX4" fmla="*/ 137849 w 144515"/>
                <a:gd name="connsiteY4" fmla="*/ 62894 h 63335"/>
                <a:gd name="connisteX5" fmla="*/ 83239 w 144515"/>
                <a:gd name="connsiteY5" fmla="*/ 34319 h 63335"/>
                <a:gd name="connisteX6" fmla="*/ 54 w 144515"/>
                <a:gd name="connsiteY6" fmla="*/ 10189 h 633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144515" h="63336">
                  <a:moveTo>
                    <a:pt x="55" y="10189"/>
                  </a:moveTo>
                  <a:cubicBezTo>
                    <a:pt x="-1850" y="3204"/>
                    <a:pt x="46410" y="-1876"/>
                    <a:pt x="73715" y="664"/>
                  </a:cubicBezTo>
                  <a:cubicBezTo>
                    <a:pt x="101020" y="3204"/>
                    <a:pt x="124515" y="12729"/>
                    <a:pt x="137850" y="22254"/>
                  </a:cubicBezTo>
                  <a:cubicBezTo>
                    <a:pt x="151185" y="31779"/>
                    <a:pt x="140390" y="40034"/>
                    <a:pt x="140390" y="48289"/>
                  </a:cubicBezTo>
                  <a:cubicBezTo>
                    <a:pt x="140390" y="56544"/>
                    <a:pt x="149280" y="65434"/>
                    <a:pt x="137850" y="62894"/>
                  </a:cubicBezTo>
                  <a:cubicBezTo>
                    <a:pt x="126420" y="60354"/>
                    <a:pt x="110545" y="45114"/>
                    <a:pt x="83240" y="34319"/>
                  </a:cubicBezTo>
                  <a:cubicBezTo>
                    <a:pt x="55935" y="23524"/>
                    <a:pt x="1960" y="17174"/>
                    <a:pt x="55" y="1018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任意多边形 102"/>
            <p:cNvSpPr/>
            <p:nvPr>
              <p:custDataLst>
                <p:tags r:id="rId24"/>
              </p:custDataLst>
            </p:nvPr>
          </p:nvSpPr>
          <p:spPr>
            <a:xfrm>
              <a:off x="10442" y="2940"/>
              <a:ext cx="57" cy="45"/>
            </a:xfrm>
            <a:custGeom>
              <a:avLst/>
              <a:gdLst>
                <a:gd name="connisteX0" fmla="*/ 5080 w 36195"/>
                <a:gd name="connsiteY0" fmla="*/ 0 h 28575"/>
                <a:gd name="connisteX1" fmla="*/ 36195 w 36195"/>
                <a:gd name="connsiteY1" fmla="*/ 28575 h 28575"/>
                <a:gd name="connisteX2" fmla="*/ 0 w 36195"/>
                <a:gd name="connsiteY2" fmla="*/ 28575 h 28575"/>
                <a:gd name="connisteX3" fmla="*/ 5080 w 36195"/>
                <a:gd name="connsiteY3" fmla="*/ 0 h 285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36195" h="28575">
                  <a:moveTo>
                    <a:pt x="5080" y="0"/>
                  </a:moveTo>
                  <a:lnTo>
                    <a:pt x="36195" y="28575"/>
                  </a:lnTo>
                  <a:lnTo>
                    <a:pt x="0" y="28575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" name="任意多边形 103"/>
          <p:cNvSpPr/>
          <p:nvPr/>
        </p:nvSpPr>
        <p:spPr>
          <a:xfrm>
            <a:off x="2525395" y="3493770"/>
            <a:ext cx="2842260" cy="1278890"/>
          </a:xfrm>
          <a:custGeom>
            <a:avLst/>
            <a:gdLst>
              <a:gd name="connisteX0" fmla="*/ 0 w 2641600"/>
              <a:gd name="connsiteY0" fmla="*/ 0 h 1172845"/>
              <a:gd name="connisteX1" fmla="*/ 194310 w 2641600"/>
              <a:gd name="connsiteY1" fmla="*/ 564515 h 1172845"/>
              <a:gd name="connisteX2" fmla="*/ 454660 w 2641600"/>
              <a:gd name="connsiteY2" fmla="*/ 603885 h 1172845"/>
              <a:gd name="connisteX3" fmla="*/ 573405 w 2641600"/>
              <a:gd name="connsiteY3" fmla="*/ 648335 h 1172845"/>
              <a:gd name="connisteX4" fmla="*/ 692785 w 2641600"/>
              <a:gd name="connsiteY4" fmla="*/ 586740 h 1172845"/>
              <a:gd name="connisteX5" fmla="*/ 1565910 w 2641600"/>
              <a:gd name="connsiteY5" fmla="*/ 577850 h 1172845"/>
              <a:gd name="connisteX6" fmla="*/ 1614170 w 2641600"/>
              <a:gd name="connsiteY6" fmla="*/ 635000 h 1172845"/>
              <a:gd name="connisteX7" fmla="*/ 1799590 w 2641600"/>
              <a:gd name="connsiteY7" fmla="*/ 648335 h 1172845"/>
              <a:gd name="connisteX8" fmla="*/ 2081530 w 2641600"/>
              <a:gd name="connsiteY8" fmla="*/ 979170 h 1172845"/>
              <a:gd name="connisteX9" fmla="*/ 2641600 w 2641600"/>
              <a:gd name="connsiteY9" fmla="*/ 1172845 h 117284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641600" h="1172845">
                <a:moveTo>
                  <a:pt x="0" y="0"/>
                </a:moveTo>
                <a:lnTo>
                  <a:pt x="194310" y="564515"/>
                </a:lnTo>
                <a:lnTo>
                  <a:pt x="454660" y="603885"/>
                </a:lnTo>
                <a:lnTo>
                  <a:pt x="573405" y="648335"/>
                </a:lnTo>
                <a:lnTo>
                  <a:pt x="692785" y="586740"/>
                </a:lnTo>
                <a:lnTo>
                  <a:pt x="1565910" y="577850"/>
                </a:lnTo>
                <a:lnTo>
                  <a:pt x="1614170" y="635000"/>
                </a:lnTo>
                <a:lnTo>
                  <a:pt x="1799590" y="648335"/>
                </a:lnTo>
                <a:lnTo>
                  <a:pt x="2081530" y="979170"/>
                </a:lnTo>
                <a:lnTo>
                  <a:pt x="2641600" y="1172845"/>
                </a:lnTo>
              </a:path>
            </a:pathLst>
          </a:cu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5" name="任意多边形 104"/>
          <p:cNvSpPr/>
          <p:nvPr/>
        </p:nvSpPr>
        <p:spPr>
          <a:xfrm>
            <a:off x="2512060" y="4152900"/>
            <a:ext cx="2964815" cy="934085"/>
          </a:xfrm>
          <a:custGeom>
            <a:avLst/>
            <a:gdLst>
              <a:gd name="connisteX0" fmla="*/ 0 w 2755900"/>
              <a:gd name="connsiteY0" fmla="*/ 0 h 856323"/>
              <a:gd name="connisteX1" fmla="*/ 560070 w 2755900"/>
              <a:gd name="connsiteY1" fmla="*/ 630555 h 856323"/>
              <a:gd name="connisteX2" fmla="*/ 603885 w 2755900"/>
              <a:gd name="connsiteY2" fmla="*/ 661670 h 856323"/>
              <a:gd name="connisteX3" fmla="*/ 709930 w 2755900"/>
              <a:gd name="connsiteY3" fmla="*/ 688340 h 856323"/>
              <a:gd name="connisteX4" fmla="*/ 793750 w 2755900"/>
              <a:gd name="connsiteY4" fmla="*/ 582295 h 856323"/>
              <a:gd name="connisteX5" fmla="*/ 991870 w 2755900"/>
              <a:gd name="connsiteY5" fmla="*/ 564515 h 856323"/>
              <a:gd name="connisteX6" fmla="*/ 1159510 w 2755900"/>
              <a:gd name="connsiteY6" fmla="*/ 419100 h 856323"/>
              <a:gd name="connisteX7" fmla="*/ 1282700 w 2755900"/>
              <a:gd name="connsiteY7" fmla="*/ 419100 h 856323"/>
              <a:gd name="connisteX8" fmla="*/ 1503680 w 2755900"/>
              <a:gd name="connsiteY8" fmla="*/ 591185 h 856323"/>
              <a:gd name="connisteX9" fmla="*/ 1697355 w 2755900"/>
              <a:gd name="connsiteY9" fmla="*/ 564515 h 856323"/>
              <a:gd name="connisteX10" fmla="*/ 1931035 w 2755900"/>
              <a:gd name="connsiteY10" fmla="*/ 802640 h 856323"/>
              <a:gd name="connisteX11" fmla="*/ 2032635 w 2755900"/>
              <a:gd name="connsiteY11" fmla="*/ 851535 h 856323"/>
              <a:gd name="connisteX12" fmla="*/ 2169160 w 2755900"/>
              <a:gd name="connsiteY12" fmla="*/ 829310 h 856323"/>
              <a:gd name="connisteX13" fmla="*/ 2288540 w 2755900"/>
              <a:gd name="connsiteY13" fmla="*/ 851535 h 856323"/>
              <a:gd name="connisteX14" fmla="*/ 2420620 w 2755900"/>
              <a:gd name="connsiteY14" fmla="*/ 736600 h 856323"/>
              <a:gd name="connisteX15" fmla="*/ 2755900 w 2755900"/>
              <a:gd name="connsiteY15" fmla="*/ 498475 h 856323"/>
              <a:gd name="connisteX16" fmla="*/ 3152775 w 2755900"/>
              <a:gd name="connsiteY16" fmla="*/ 233680 h 8563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2755900" h="856323">
                <a:moveTo>
                  <a:pt x="0" y="0"/>
                </a:moveTo>
                <a:cubicBezTo>
                  <a:pt x="111125" y="125730"/>
                  <a:pt x="439420" y="498475"/>
                  <a:pt x="560070" y="630555"/>
                </a:cubicBezTo>
                <a:cubicBezTo>
                  <a:pt x="680720" y="762635"/>
                  <a:pt x="574040" y="650240"/>
                  <a:pt x="603885" y="661670"/>
                </a:cubicBezTo>
                <a:cubicBezTo>
                  <a:pt x="633730" y="673100"/>
                  <a:pt x="671830" y="704215"/>
                  <a:pt x="709930" y="688340"/>
                </a:cubicBezTo>
                <a:cubicBezTo>
                  <a:pt x="748030" y="672465"/>
                  <a:pt x="737235" y="607060"/>
                  <a:pt x="793750" y="582295"/>
                </a:cubicBezTo>
                <a:cubicBezTo>
                  <a:pt x="850265" y="557530"/>
                  <a:pt x="918845" y="596900"/>
                  <a:pt x="991870" y="564515"/>
                </a:cubicBezTo>
                <a:cubicBezTo>
                  <a:pt x="1064895" y="532130"/>
                  <a:pt x="1101090" y="448310"/>
                  <a:pt x="1159510" y="419100"/>
                </a:cubicBezTo>
                <a:cubicBezTo>
                  <a:pt x="1217930" y="389890"/>
                  <a:pt x="1214120" y="384810"/>
                  <a:pt x="1282700" y="419100"/>
                </a:cubicBezTo>
                <a:cubicBezTo>
                  <a:pt x="1351280" y="453390"/>
                  <a:pt x="1420495" y="561975"/>
                  <a:pt x="1503680" y="591185"/>
                </a:cubicBezTo>
                <a:cubicBezTo>
                  <a:pt x="1586865" y="620395"/>
                  <a:pt x="1611630" y="521970"/>
                  <a:pt x="1697355" y="564515"/>
                </a:cubicBezTo>
                <a:cubicBezTo>
                  <a:pt x="1783080" y="607060"/>
                  <a:pt x="1863725" y="745490"/>
                  <a:pt x="1931035" y="802640"/>
                </a:cubicBezTo>
                <a:cubicBezTo>
                  <a:pt x="1998345" y="859790"/>
                  <a:pt x="1985010" y="846455"/>
                  <a:pt x="2032635" y="851535"/>
                </a:cubicBezTo>
                <a:cubicBezTo>
                  <a:pt x="2080260" y="856615"/>
                  <a:pt x="2117725" y="829310"/>
                  <a:pt x="2169160" y="829310"/>
                </a:cubicBezTo>
                <a:cubicBezTo>
                  <a:pt x="2220595" y="829310"/>
                  <a:pt x="2238375" y="869950"/>
                  <a:pt x="2288540" y="851535"/>
                </a:cubicBezTo>
                <a:cubicBezTo>
                  <a:pt x="2338705" y="833120"/>
                  <a:pt x="2327275" y="807085"/>
                  <a:pt x="2420620" y="736600"/>
                </a:cubicBezTo>
                <a:cubicBezTo>
                  <a:pt x="2513965" y="666115"/>
                  <a:pt x="2609215" y="598805"/>
                  <a:pt x="2755900" y="498475"/>
                </a:cubicBezTo>
              </a:path>
            </a:pathLst>
          </a:cu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6" name="任意多边形 105"/>
          <p:cNvSpPr/>
          <p:nvPr/>
        </p:nvSpPr>
        <p:spPr>
          <a:xfrm>
            <a:off x="2544445" y="4085590"/>
            <a:ext cx="2609850" cy="846455"/>
          </a:xfrm>
          <a:custGeom>
            <a:avLst/>
            <a:gdLst>
              <a:gd name="connisteX0" fmla="*/ 0 w 2425700"/>
              <a:gd name="connsiteY0" fmla="*/ 0 h 775970"/>
              <a:gd name="connisteX1" fmla="*/ 308610 w 2425700"/>
              <a:gd name="connsiteY1" fmla="*/ 172085 h 775970"/>
              <a:gd name="connisteX2" fmla="*/ 555625 w 2425700"/>
              <a:gd name="connsiteY2" fmla="*/ 264795 h 775970"/>
              <a:gd name="connisteX3" fmla="*/ 1001395 w 2425700"/>
              <a:gd name="connsiteY3" fmla="*/ 207645 h 775970"/>
              <a:gd name="connisteX4" fmla="*/ 1442085 w 2425700"/>
              <a:gd name="connsiteY4" fmla="*/ 247015 h 775970"/>
              <a:gd name="connisteX5" fmla="*/ 1671320 w 2425700"/>
              <a:gd name="connsiteY5" fmla="*/ 387985 h 775970"/>
              <a:gd name="connisteX6" fmla="*/ 1737360 w 2425700"/>
              <a:gd name="connsiteY6" fmla="*/ 392430 h 775970"/>
              <a:gd name="connisteX7" fmla="*/ 2280285 w 2425700"/>
              <a:gd name="connsiteY7" fmla="*/ 727710 h 775970"/>
              <a:gd name="connisteX8" fmla="*/ 2425700 w 2425700"/>
              <a:gd name="connsiteY8" fmla="*/ 775970 h 7759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425700" h="775970">
                <a:moveTo>
                  <a:pt x="0" y="0"/>
                </a:moveTo>
                <a:lnTo>
                  <a:pt x="308610" y="172085"/>
                </a:lnTo>
                <a:lnTo>
                  <a:pt x="555625" y="264795"/>
                </a:lnTo>
                <a:lnTo>
                  <a:pt x="1001395" y="207645"/>
                </a:lnTo>
                <a:lnTo>
                  <a:pt x="1442085" y="247015"/>
                </a:lnTo>
                <a:lnTo>
                  <a:pt x="1671320" y="387985"/>
                </a:lnTo>
                <a:lnTo>
                  <a:pt x="1737360" y="392430"/>
                </a:lnTo>
                <a:lnTo>
                  <a:pt x="2280285" y="727710"/>
                </a:lnTo>
                <a:lnTo>
                  <a:pt x="2425700" y="775970"/>
                </a:lnTo>
              </a:path>
            </a:pathLst>
          </a:cu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7" name="直接连接符 106"/>
          <p:cNvCxnSpPr>
            <a:stCxn id="105" idx="0"/>
          </p:cNvCxnSpPr>
          <p:nvPr/>
        </p:nvCxnSpPr>
        <p:spPr>
          <a:xfrm flipV="1">
            <a:off x="2512060" y="3950970"/>
            <a:ext cx="180340" cy="201295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8" name="任意多边形 107"/>
          <p:cNvSpPr/>
          <p:nvPr/>
        </p:nvSpPr>
        <p:spPr>
          <a:xfrm>
            <a:off x="8385810" y="4311015"/>
            <a:ext cx="1935480" cy="666750"/>
          </a:xfrm>
          <a:custGeom>
            <a:avLst/>
            <a:gdLst>
              <a:gd name="connisteX0" fmla="*/ 0 w 1798955"/>
              <a:gd name="connsiteY0" fmla="*/ 38100 h 611505"/>
              <a:gd name="connisteX1" fmla="*/ 3175 w 1798955"/>
              <a:gd name="connsiteY1" fmla="*/ 79375 h 611505"/>
              <a:gd name="connisteX2" fmla="*/ 442595 w 1798955"/>
              <a:gd name="connsiteY2" fmla="*/ 38100 h 611505"/>
              <a:gd name="connisteX3" fmla="*/ 865505 w 1798955"/>
              <a:gd name="connsiteY3" fmla="*/ 79375 h 611505"/>
              <a:gd name="connisteX4" fmla="*/ 1067435 w 1798955"/>
              <a:gd name="connsiteY4" fmla="*/ 201930 h 611505"/>
              <a:gd name="connisteX5" fmla="*/ 1083945 w 1798955"/>
              <a:gd name="connsiteY5" fmla="*/ 180340 h 611505"/>
              <a:gd name="connisteX6" fmla="*/ 1793240 w 1798955"/>
              <a:gd name="connsiteY6" fmla="*/ 611505 h 611505"/>
              <a:gd name="connisteX7" fmla="*/ 1798955 w 1798955"/>
              <a:gd name="connsiteY7" fmla="*/ 570230 h 611505"/>
              <a:gd name="connisteX8" fmla="*/ 1187450 w 1798955"/>
              <a:gd name="connsiteY8" fmla="*/ 191135 h 611505"/>
              <a:gd name="connisteX9" fmla="*/ 1069975 w 1798955"/>
              <a:gd name="connsiteY9" fmla="*/ 160655 h 611505"/>
              <a:gd name="connisteX10" fmla="*/ 887095 w 1798955"/>
              <a:gd name="connsiteY10" fmla="*/ 35560 h 611505"/>
              <a:gd name="connisteX11" fmla="*/ 445135 w 1798955"/>
              <a:gd name="connsiteY11" fmla="*/ 0 h 611505"/>
              <a:gd name="connisteX12" fmla="*/ 0 w 1798955"/>
              <a:gd name="connsiteY12" fmla="*/ 38100 h 611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1798955" h="611505">
                <a:moveTo>
                  <a:pt x="0" y="38100"/>
                </a:moveTo>
                <a:lnTo>
                  <a:pt x="3175" y="79375"/>
                </a:lnTo>
                <a:lnTo>
                  <a:pt x="442595" y="38100"/>
                </a:lnTo>
                <a:lnTo>
                  <a:pt x="865505" y="79375"/>
                </a:lnTo>
                <a:lnTo>
                  <a:pt x="1067435" y="201930"/>
                </a:lnTo>
                <a:lnTo>
                  <a:pt x="1083945" y="180340"/>
                </a:lnTo>
                <a:lnTo>
                  <a:pt x="1793240" y="611505"/>
                </a:lnTo>
                <a:lnTo>
                  <a:pt x="1798955" y="570230"/>
                </a:lnTo>
                <a:lnTo>
                  <a:pt x="1187450" y="191135"/>
                </a:lnTo>
                <a:lnTo>
                  <a:pt x="1069975" y="160655"/>
                </a:lnTo>
                <a:lnTo>
                  <a:pt x="887095" y="35560"/>
                </a:lnTo>
                <a:lnTo>
                  <a:pt x="445135" y="0"/>
                </a:lnTo>
                <a:lnTo>
                  <a:pt x="0" y="38100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任意多边形 108"/>
          <p:cNvSpPr/>
          <p:nvPr/>
        </p:nvSpPr>
        <p:spPr>
          <a:xfrm>
            <a:off x="8538845" y="4138930"/>
            <a:ext cx="892175" cy="38100"/>
          </a:xfrm>
          <a:custGeom>
            <a:avLst/>
            <a:gdLst>
              <a:gd name="connisteX0" fmla="*/ 2540 w 829310"/>
              <a:gd name="connsiteY0" fmla="*/ 2540 h 34925"/>
              <a:gd name="connisteX1" fmla="*/ 0 w 829310"/>
              <a:gd name="connsiteY1" fmla="*/ 32385 h 34925"/>
              <a:gd name="connisteX2" fmla="*/ 829310 w 829310"/>
              <a:gd name="connsiteY2" fmla="*/ 34925 h 34925"/>
              <a:gd name="connisteX3" fmla="*/ 826770 w 829310"/>
              <a:gd name="connsiteY3" fmla="*/ 0 h 34925"/>
              <a:gd name="connisteX4" fmla="*/ 2540 w 829310"/>
              <a:gd name="connsiteY4" fmla="*/ 2540 h 349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829310" h="34925">
                <a:moveTo>
                  <a:pt x="2540" y="2540"/>
                </a:moveTo>
                <a:lnTo>
                  <a:pt x="0" y="32385"/>
                </a:lnTo>
                <a:lnTo>
                  <a:pt x="829310" y="34925"/>
                </a:lnTo>
                <a:lnTo>
                  <a:pt x="826770" y="0"/>
                </a:lnTo>
                <a:lnTo>
                  <a:pt x="2540" y="2540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任意多边形 109"/>
          <p:cNvSpPr/>
          <p:nvPr/>
        </p:nvSpPr>
        <p:spPr>
          <a:xfrm>
            <a:off x="9986645" y="4554855"/>
            <a:ext cx="599440" cy="247015"/>
          </a:xfrm>
          <a:custGeom>
            <a:avLst/>
            <a:gdLst>
              <a:gd name="connisteX0" fmla="*/ 0 w 556895"/>
              <a:gd name="connsiteY0" fmla="*/ 0 h 226695"/>
              <a:gd name="connisteX1" fmla="*/ 43815 w 556895"/>
              <a:gd name="connsiteY1" fmla="*/ 60325 h 226695"/>
              <a:gd name="connisteX2" fmla="*/ 526415 w 556895"/>
              <a:gd name="connsiteY2" fmla="*/ 226695 h 226695"/>
              <a:gd name="connisteX3" fmla="*/ 556895 w 556895"/>
              <a:gd name="connsiteY3" fmla="*/ 191135 h 226695"/>
              <a:gd name="connisteX4" fmla="*/ 0 w 556895"/>
              <a:gd name="connsiteY4" fmla="*/ 0 h 2266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56895" h="226695">
                <a:moveTo>
                  <a:pt x="0" y="0"/>
                </a:moveTo>
                <a:lnTo>
                  <a:pt x="43815" y="60325"/>
                </a:lnTo>
                <a:lnTo>
                  <a:pt x="526415" y="226695"/>
                </a:lnTo>
                <a:lnTo>
                  <a:pt x="556895" y="19113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文本框 110"/>
          <p:cNvSpPr txBox="1"/>
          <p:nvPr/>
        </p:nvSpPr>
        <p:spPr>
          <a:xfrm>
            <a:off x="1972945" y="2844165"/>
            <a:ext cx="4201795" cy="570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">
              <a:solidFill>
                <a:schemeClr val="bg1"/>
              </a:solidFill>
            </a:endParaRPr>
          </a:p>
          <a:p>
            <a:r>
              <a:rPr lang="zh-CN" altLang="en-US" sz="1200">
                <a:solidFill>
                  <a:schemeClr val="tx2"/>
                </a:solidFill>
              </a:rPr>
              <a:t>商业为中心向城市，海洋双向生长。相互渗透</a:t>
            </a:r>
            <a:endParaRPr lang="zh-CN" altLang="en-US" sz="1200">
              <a:solidFill>
                <a:schemeClr val="tx2"/>
              </a:solidFill>
            </a:endParaRPr>
          </a:p>
        </p:txBody>
      </p:sp>
      <p:sp>
        <p:nvSpPr>
          <p:cNvPr id="112" name="文本框 111"/>
          <p:cNvSpPr txBox="1"/>
          <p:nvPr>
            <p:custDataLst>
              <p:tags r:id="rId25"/>
            </p:custDataLst>
          </p:nvPr>
        </p:nvSpPr>
        <p:spPr>
          <a:xfrm>
            <a:off x="7226935" y="2844165"/>
            <a:ext cx="420179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"/>
          </a:p>
          <a:p>
            <a:r>
              <a:rPr lang="zh-CN" altLang="en-US" sz="1200"/>
              <a:t>设置节点空间，实现功能复合，产生商业活跃性。打造网红地标</a:t>
            </a:r>
            <a:r>
              <a:rPr lang="zh-CN" altLang="en-US" sz="1200"/>
              <a:t>建筑。</a:t>
            </a:r>
            <a:endParaRPr lang="zh-CN" altLang="en-US" sz="1200"/>
          </a:p>
        </p:txBody>
      </p:sp>
      <p:sp>
        <p:nvSpPr>
          <p:cNvPr id="127" name="文本框 126"/>
          <p:cNvSpPr txBox="1"/>
          <p:nvPr>
            <p:custDataLst>
              <p:tags r:id="rId26"/>
            </p:custDataLst>
          </p:nvPr>
        </p:nvSpPr>
        <p:spPr>
          <a:xfrm>
            <a:off x="1977390" y="5873115"/>
            <a:ext cx="420179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"/>
          </a:p>
          <a:p>
            <a:r>
              <a:rPr lang="zh-CN" altLang="en-US" sz="1200"/>
              <a:t>立体亲水平台连接功能不能的节点，解决游客和居民的需求，交通变得</a:t>
            </a:r>
            <a:r>
              <a:rPr lang="zh-CN" altLang="en-US" sz="1200"/>
              <a:t>便利。</a:t>
            </a:r>
            <a:endParaRPr lang="zh-CN" altLang="en-US" sz="1200"/>
          </a:p>
        </p:txBody>
      </p:sp>
      <p:sp>
        <p:nvSpPr>
          <p:cNvPr id="128" name="文本框 127"/>
          <p:cNvSpPr txBox="1"/>
          <p:nvPr>
            <p:custDataLst>
              <p:tags r:id="rId27"/>
            </p:custDataLst>
          </p:nvPr>
        </p:nvSpPr>
        <p:spPr>
          <a:xfrm>
            <a:off x="7204710" y="5873115"/>
            <a:ext cx="420179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"/>
          </a:p>
          <a:p>
            <a:r>
              <a:rPr lang="zh-CN" altLang="en-US" sz="1200"/>
              <a:t>商业群体对望，活跃商业，带动商业购买力，商业集中吸引</a:t>
            </a:r>
            <a:r>
              <a:rPr lang="zh-CN" altLang="en-US" sz="1200"/>
              <a:t>人流。</a:t>
            </a:r>
            <a:endParaRPr lang="zh-CN" altLang="en-US" sz="1200"/>
          </a:p>
        </p:txBody>
      </p:sp>
    </p:spTree>
    <p:custDataLst>
      <p:tags r:id="rId2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 descr="微信图片_202311052306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4000"/>
          </a:blip>
          <a:srcRect t="16331"/>
          <a:stretch>
            <a:fillRect/>
          </a:stretch>
        </p:blipFill>
        <p:spPr>
          <a:xfrm>
            <a:off x="4177665" y="1025525"/>
            <a:ext cx="1878965" cy="1057910"/>
          </a:xfrm>
          <a:prstGeom prst="rect">
            <a:avLst/>
          </a:prstGeom>
        </p:spPr>
      </p:pic>
      <p:pic>
        <p:nvPicPr>
          <p:cNvPr id="17" name="图片 16" descr="微信图片_202311052306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alphaModFix amt="32000"/>
          </a:blip>
          <a:srcRect t="16331"/>
          <a:stretch>
            <a:fillRect/>
          </a:stretch>
        </p:blipFill>
        <p:spPr>
          <a:xfrm>
            <a:off x="9792335" y="927735"/>
            <a:ext cx="1892935" cy="1065530"/>
          </a:xfrm>
          <a:prstGeom prst="rect">
            <a:avLst/>
          </a:prstGeom>
        </p:spPr>
      </p:pic>
      <p:sp>
        <p:nvSpPr>
          <p:cNvPr id="29" name="任意多边形 28"/>
          <p:cNvSpPr/>
          <p:nvPr/>
        </p:nvSpPr>
        <p:spPr>
          <a:xfrm>
            <a:off x="10012680" y="1184910"/>
            <a:ext cx="175260" cy="225425"/>
          </a:xfrm>
          <a:custGeom>
            <a:avLst/>
            <a:gdLst>
              <a:gd name="connisteX0" fmla="*/ 37465 w 175260"/>
              <a:gd name="connsiteY0" fmla="*/ 0 h 225425"/>
              <a:gd name="connisteX1" fmla="*/ 175260 w 175260"/>
              <a:gd name="connsiteY1" fmla="*/ 84455 h 225425"/>
              <a:gd name="connisteX2" fmla="*/ 156845 w 175260"/>
              <a:gd name="connsiteY2" fmla="*/ 225425 h 225425"/>
              <a:gd name="connisteX3" fmla="*/ 0 w 175260"/>
              <a:gd name="connsiteY3" fmla="*/ 43815 h 225425"/>
              <a:gd name="connisteX4" fmla="*/ 37465 w 175260"/>
              <a:gd name="connsiteY4" fmla="*/ 0 h 2254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75260" h="225425">
                <a:moveTo>
                  <a:pt x="37465" y="0"/>
                </a:moveTo>
                <a:lnTo>
                  <a:pt x="175260" y="84455"/>
                </a:lnTo>
                <a:lnTo>
                  <a:pt x="156845" y="225425"/>
                </a:lnTo>
                <a:lnTo>
                  <a:pt x="0" y="43815"/>
                </a:lnTo>
                <a:lnTo>
                  <a:pt x="37465" y="0"/>
                </a:lnTo>
                <a:close/>
              </a:path>
            </a:pathLst>
          </a:custGeom>
          <a:solidFill>
            <a:schemeClr val="bg2">
              <a:alpha val="44000"/>
            </a:schemeClr>
          </a:solidFill>
          <a:ln w="12700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4689475" y="1402080"/>
            <a:ext cx="889000" cy="305435"/>
          </a:xfrm>
          <a:custGeom>
            <a:avLst/>
            <a:gdLst>
              <a:gd name="connisteX0" fmla="*/ 0 w 889000"/>
              <a:gd name="connsiteY0" fmla="*/ 27305 h 305435"/>
              <a:gd name="connisteX1" fmla="*/ 6985 w 889000"/>
              <a:gd name="connsiteY1" fmla="*/ 56515 h 305435"/>
              <a:gd name="connisteX2" fmla="*/ 224790 w 889000"/>
              <a:gd name="connsiteY2" fmla="*/ 29845 h 305435"/>
              <a:gd name="connisteX3" fmla="*/ 436880 w 889000"/>
              <a:gd name="connsiteY3" fmla="*/ 48895 h 305435"/>
              <a:gd name="connisteX4" fmla="*/ 525145 w 889000"/>
              <a:gd name="connsiteY4" fmla="*/ 120015 h 305435"/>
              <a:gd name="connisteX5" fmla="*/ 539750 w 889000"/>
              <a:gd name="connsiteY5" fmla="*/ 102870 h 305435"/>
              <a:gd name="connisteX6" fmla="*/ 871855 w 889000"/>
              <a:gd name="connsiteY6" fmla="*/ 305435 h 305435"/>
              <a:gd name="connisteX7" fmla="*/ 889000 w 889000"/>
              <a:gd name="connsiteY7" fmla="*/ 285750 h 305435"/>
              <a:gd name="connisteX8" fmla="*/ 544195 w 889000"/>
              <a:gd name="connsiteY8" fmla="*/ 76200 h 305435"/>
              <a:gd name="connisteX9" fmla="*/ 525145 w 889000"/>
              <a:gd name="connsiteY9" fmla="*/ 88265 h 305435"/>
              <a:gd name="connisteX10" fmla="*/ 444500 w 889000"/>
              <a:gd name="connsiteY10" fmla="*/ 22225 h 305435"/>
              <a:gd name="connisteX11" fmla="*/ 219710 w 889000"/>
              <a:gd name="connsiteY11" fmla="*/ 0 h 305435"/>
              <a:gd name="connisteX12" fmla="*/ 0 w 889000"/>
              <a:gd name="connsiteY12" fmla="*/ 27305 h 3054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889000" h="305435">
                <a:moveTo>
                  <a:pt x="0" y="27305"/>
                </a:moveTo>
                <a:lnTo>
                  <a:pt x="6985" y="56515"/>
                </a:lnTo>
                <a:lnTo>
                  <a:pt x="224790" y="29845"/>
                </a:lnTo>
                <a:lnTo>
                  <a:pt x="436880" y="48895"/>
                </a:lnTo>
                <a:lnTo>
                  <a:pt x="525145" y="120015"/>
                </a:lnTo>
                <a:lnTo>
                  <a:pt x="539750" y="102870"/>
                </a:lnTo>
                <a:lnTo>
                  <a:pt x="871855" y="305435"/>
                </a:lnTo>
                <a:lnTo>
                  <a:pt x="889000" y="285750"/>
                </a:lnTo>
                <a:lnTo>
                  <a:pt x="544195" y="76200"/>
                </a:lnTo>
                <a:lnTo>
                  <a:pt x="525145" y="88265"/>
                </a:lnTo>
                <a:lnTo>
                  <a:pt x="444500" y="22225"/>
                </a:lnTo>
                <a:lnTo>
                  <a:pt x="219710" y="0"/>
                </a:lnTo>
                <a:lnTo>
                  <a:pt x="0" y="2730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12700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 descr="微信图片_202311052306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>
            <a:alphaModFix amt="34000"/>
          </a:blip>
          <a:srcRect t="16331"/>
          <a:stretch>
            <a:fillRect/>
          </a:stretch>
        </p:blipFill>
        <p:spPr>
          <a:xfrm>
            <a:off x="469900" y="4276725"/>
            <a:ext cx="1878965" cy="105791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177030" y="2087245"/>
            <a:ext cx="18942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商业群</a:t>
            </a:r>
            <a:endParaRPr lang="zh-CN" altLang="en-US" b="1"/>
          </a:p>
          <a:p>
            <a:r>
              <a:rPr lang="zh-CN" altLang="en-US" sz="1200" b="1"/>
              <a:t>与城市商业街相对，形成包围活跃的商业氛围</a:t>
            </a:r>
            <a:endParaRPr lang="zh-CN" altLang="en-US" sz="1200" b="1"/>
          </a:p>
          <a:p>
            <a:endParaRPr lang="zh-CN" altLang="en-US" b="1"/>
          </a:p>
          <a:p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212" t="4698" r="42892" b="5588"/>
          <a:stretch>
            <a:fillRect/>
          </a:stretch>
        </p:blipFill>
        <p:spPr>
          <a:xfrm>
            <a:off x="665480" y="871220"/>
            <a:ext cx="1683385" cy="2271395"/>
          </a:xfrm>
          <a:prstGeom prst="rect">
            <a:avLst/>
          </a:prstGeom>
        </p:spPr>
      </p:pic>
      <p:pic>
        <p:nvPicPr>
          <p:cNvPr id="35" name="图片 34" descr="SG_2507565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865" y="871220"/>
            <a:ext cx="1828165" cy="1219835"/>
          </a:xfrm>
          <a:prstGeom prst="rect">
            <a:avLst/>
          </a:prstGeom>
        </p:spPr>
      </p:pic>
      <p:pic>
        <p:nvPicPr>
          <p:cNvPr id="36" name="图片 35" descr="33e7fa4a8603a06e60e3c0a55c4de8a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865" y="2091055"/>
            <a:ext cx="1828800" cy="1739265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发展策略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8" name="图片 37" descr="181012_dersyn_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297815"/>
            <a:ext cx="1593215" cy="1043940"/>
          </a:xfrm>
          <a:prstGeom prst="rect">
            <a:avLst/>
          </a:prstGeom>
        </p:spPr>
      </p:pic>
      <p:pic>
        <p:nvPicPr>
          <p:cNvPr id="40" name="图片 39" descr="2da2596f057fbf2f02c3dab0a63eb5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4825" y="1341755"/>
            <a:ext cx="1667510" cy="1146810"/>
          </a:xfrm>
          <a:prstGeom prst="rect">
            <a:avLst/>
          </a:prstGeom>
        </p:spPr>
      </p:pic>
      <p:pic>
        <p:nvPicPr>
          <p:cNvPr id="41" name="图片 40" descr="c2a9af221a6d77c95b6cfbd3c5540b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5405" y="1341755"/>
            <a:ext cx="1709420" cy="1480820"/>
          </a:xfrm>
          <a:prstGeom prst="rect">
            <a:avLst/>
          </a:prstGeom>
        </p:spPr>
      </p:pic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9777095" y="1993265"/>
            <a:ext cx="18942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酒店</a:t>
            </a:r>
            <a:endParaRPr lang="zh-CN" altLang="en-US" b="1"/>
          </a:p>
          <a:p>
            <a:r>
              <a:rPr lang="zh-CN" altLang="en-US" sz="1200" b="1"/>
              <a:t>风景独特海上住宿，美丽的海岸线在酒店窗户上</a:t>
            </a:r>
            <a:r>
              <a:rPr lang="zh-CN" altLang="en-US" sz="1200" b="1"/>
              <a:t>展开。</a:t>
            </a:r>
            <a:endParaRPr lang="zh-CN" altLang="en-US" sz="1200" b="1"/>
          </a:p>
          <a:p>
            <a:endParaRPr lang="zh-CN" altLang="en-US" b="1"/>
          </a:p>
          <a:p>
            <a:endParaRPr lang="zh-CN" altLang="en-US" b="1"/>
          </a:p>
        </p:txBody>
      </p:sp>
      <p:sp>
        <p:nvSpPr>
          <p:cNvPr id="43" name="文本框 42"/>
          <p:cNvSpPr txBox="1"/>
          <p:nvPr>
            <p:custDataLst>
              <p:tags r:id="rId13"/>
            </p:custDataLst>
          </p:nvPr>
        </p:nvSpPr>
        <p:spPr>
          <a:xfrm>
            <a:off x="454660" y="5334635"/>
            <a:ext cx="1894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疍</a:t>
            </a:r>
            <a:r>
              <a:rPr lang="zh-CN" altLang="en-US" b="1"/>
              <a:t>家婚礼</a:t>
            </a:r>
            <a:endParaRPr lang="zh-CN" altLang="en-US" b="1"/>
          </a:p>
          <a:p>
            <a:r>
              <a:rPr lang="zh-CN" altLang="en-US" sz="1200" b="1"/>
              <a:t>与当地的文化结合，解决了当地结婚场地，也让游客体验了解这种文化</a:t>
            </a:r>
            <a:endParaRPr lang="zh-CN" altLang="en-US" sz="1200" b="1"/>
          </a:p>
        </p:txBody>
      </p:sp>
      <p:pic>
        <p:nvPicPr>
          <p:cNvPr id="44" name="图片 43" descr="微信图片_202311052306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">
            <a:alphaModFix amt="34000"/>
          </a:blip>
          <a:srcRect t="16331"/>
          <a:stretch>
            <a:fillRect/>
          </a:stretch>
        </p:blipFill>
        <p:spPr>
          <a:xfrm>
            <a:off x="6644005" y="2822575"/>
            <a:ext cx="1878965" cy="1057910"/>
          </a:xfrm>
          <a:prstGeom prst="rect">
            <a:avLst/>
          </a:prstGeom>
        </p:spPr>
      </p:pic>
      <p:sp>
        <p:nvSpPr>
          <p:cNvPr id="45" name="文本框 44"/>
          <p:cNvSpPr txBox="1"/>
          <p:nvPr>
            <p:custDataLst>
              <p:tags r:id="rId15"/>
            </p:custDataLst>
          </p:nvPr>
        </p:nvSpPr>
        <p:spPr>
          <a:xfrm>
            <a:off x="6644005" y="3880485"/>
            <a:ext cx="1894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剧场平台</a:t>
            </a:r>
            <a:endParaRPr lang="zh-CN" altLang="en-US" b="1"/>
          </a:p>
          <a:p>
            <a:r>
              <a:rPr lang="zh-CN" altLang="en-US" sz="1200" b="1"/>
              <a:t>剧场平台在文化和艺术领域中扮演着重要的角色，让游客沉浸。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504950" y="4566285"/>
            <a:ext cx="121285" cy="111760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>
            <a:off x="7467600" y="3145790"/>
            <a:ext cx="102235" cy="78740"/>
          </a:xfrm>
          <a:custGeom>
            <a:avLst/>
            <a:gdLst>
              <a:gd name="connisteX0" fmla="*/ 0 w 102235"/>
              <a:gd name="connsiteY0" fmla="*/ 0 h 78740"/>
              <a:gd name="connisteX1" fmla="*/ 2540 w 102235"/>
              <a:gd name="connsiteY1" fmla="*/ 62230 h 78740"/>
              <a:gd name="connisteX2" fmla="*/ 102235 w 102235"/>
              <a:gd name="connsiteY2" fmla="*/ 78740 h 78740"/>
              <a:gd name="connisteX3" fmla="*/ 102235 w 102235"/>
              <a:gd name="connsiteY3" fmla="*/ 6985 h 78740"/>
              <a:gd name="connisteX4" fmla="*/ 0 w 102235"/>
              <a:gd name="connsiteY4" fmla="*/ 0 h 787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02235" h="78740">
                <a:moveTo>
                  <a:pt x="0" y="0"/>
                </a:moveTo>
                <a:lnTo>
                  <a:pt x="2540" y="62230"/>
                </a:lnTo>
                <a:lnTo>
                  <a:pt x="102235" y="78740"/>
                </a:lnTo>
                <a:lnTo>
                  <a:pt x="102235" y="698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9" name="图片 48" descr="0f6f0148668bb261449ced2901980c8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2970" y="2965450"/>
            <a:ext cx="2814955" cy="3493770"/>
          </a:xfrm>
          <a:prstGeom prst="rect">
            <a:avLst/>
          </a:prstGeom>
        </p:spPr>
      </p:pic>
      <p:pic>
        <p:nvPicPr>
          <p:cNvPr id="50" name="图片 49" descr="37a7c048f6920b1a427fb73620625514 (1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6240" y="4892040"/>
            <a:ext cx="1776730" cy="1443355"/>
          </a:xfrm>
          <a:prstGeom prst="rect">
            <a:avLst/>
          </a:prstGeom>
        </p:spPr>
      </p:pic>
      <p:pic>
        <p:nvPicPr>
          <p:cNvPr id="51" name="图片 50" descr="260074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6485" y="5102225"/>
            <a:ext cx="2544445" cy="1699260"/>
          </a:xfrm>
          <a:prstGeom prst="rect">
            <a:avLst/>
          </a:prstGeom>
        </p:spPr>
      </p:pic>
      <p:pic>
        <p:nvPicPr>
          <p:cNvPr id="52" name="图片 51" descr="d0332fe3-ed1f-4be6-a066-88656e97c4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48865" y="3843020"/>
            <a:ext cx="2178050" cy="1235710"/>
          </a:xfrm>
          <a:prstGeom prst="rect">
            <a:avLst/>
          </a:prstGeom>
        </p:spPr>
      </p:pic>
      <p:pic>
        <p:nvPicPr>
          <p:cNvPr id="53" name="图片 52" descr="84f4058f50f490665337da5659c869a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0930" y="3307715"/>
            <a:ext cx="1756410" cy="2808605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04495" y="3204845"/>
            <a:ext cx="1035685" cy="45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商业</a:t>
            </a:r>
            <a:endParaRPr lang="zh-CN" altLang="en-US" sz="1400" b="1"/>
          </a:p>
        </p:txBody>
      </p: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404495" y="3900170"/>
            <a:ext cx="1035685" cy="4533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文化</a:t>
            </a:r>
            <a:endParaRPr lang="zh-CN" altLang="en-US" sz="1400" b="1"/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404495" y="4621530"/>
            <a:ext cx="1035685" cy="4533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体验</a:t>
            </a:r>
            <a:endParaRPr lang="zh-CN" altLang="en-US" sz="1400" b="1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04495" y="5342890"/>
            <a:ext cx="1035685" cy="453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公共</a:t>
            </a:r>
            <a:endParaRPr lang="zh-CN" altLang="en-US" sz="1400" b="1"/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404495" y="2509520"/>
            <a:ext cx="1035685" cy="4533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居住</a:t>
            </a:r>
            <a:endParaRPr lang="zh-CN" altLang="en-US" sz="1400" b="1"/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4090035" y="1551305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200" b="1">
                <a:ln/>
                <a:solidFill>
                  <a:srgbClr val="00B0F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酒店</a:t>
            </a:r>
            <a:endParaRPr lang="zh-CN" altLang="en-US" sz="1200" b="1">
              <a:ln/>
              <a:solidFill>
                <a:srgbClr val="00B0F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4092575" y="187833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</a:rPr>
              <a:t>特色餐饮</a:t>
            </a:r>
            <a:endParaRPr lang="zh-CN" altLang="en-US" sz="1200" b="1">
              <a:solidFill>
                <a:srgbClr val="7030A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4090035" y="220980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书吧</a:t>
            </a:r>
            <a:endParaRPr lang="zh-CN" altLang="en-US" sz="12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4092575" y="254127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咖啡厅</a:t>
            </a:r>
            <a:endParaRPr lang="zh-CN" altLang="en-US" sz="12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4092575" y="2910205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露天剧场</a:t>
            </a:r>
            <a:endParaRPr lang="zh-CN" altLang="en-US" sz="1200" b="1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4092575" y="324104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5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创意文化</a:t>
            </a:r>
            <a:endParaRPr lang="zh-CN" altLang="en-US" sz="1200" b="1">
              <a:solidFill>
                <a:schemeClr val="accent5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4090035" y="394208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</a:rPr>
              <a:t>滨水广场</a:t>
            </a:r>
            <a:endParaRPr lang="zh-CN" altLang="en-US" sz="1200" b="1">
              <a:solidFill>
                <a:schemeClr val="accent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4090035" y="3580765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艺术长廊</a:t>
            </a:r>
            <a:endParaRPr lang="zh-CN" altLang="en-US" sz="1200" b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4090035" y="429387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码头市场</a:t>
            </a:r>
            <a:endParaRPr lang="zh-CN" altLang="en-US" sz="1200" b="1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矩形 27"/>
          <p:cNvSpPr/>
          <p:nvPr>
            <p:custDataLst>
              <p:tags r:id="rId15"/>
            </p:custDataLst>
          </p:nvPr>
        </p:nvSpPr>
        <p:spPr>
          <a:xfrm>
            <a:off x="4090035" y="5029835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祭祀空间</a:t>
            </a:r>
            <a:endParaRPr lang="zh-CN" altLang="en-US" sz="1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16"/>
            </p:custDataLst>
          </p:nvPr>
        </p:nvSpPr>
        <p:spPr>
          <a:xfrm>
            <a:off x="4090035" y="543814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传统婚礼</a:t>
            </a:r>
            <a:endParaRPr lang="zh-CN" altLang="en-US" sz="1200" b="1">
              <a:solidFill>
                <a:schemeClr val="accent5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矩形 29"/>
          <p:cNvSpPr/>
          <p:nvPr>
            <p:custDataLst>
              <p:tags r:id="rId17"/>
            </p:custDataLst>
          </p:nvPr>
        </p:nvSpPr>
        <p:spPr>
          <a:xfrm>
            <a:off x="4092575" y="464312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捕鱼体验</a:t>
            </a:r>
            <a:endParaRPr lang="zh-CN" altLang="en-US" sz="1200" b="1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矩形 30"/>
          <p:cNvSpPr/>
          <p:nvPr>
            <p:custDataLst>
              <p:tags r:id="rId18"/>
            </p:custDataLst>
          </p:nvPr>
        </p:nvSpPr>
        <p:spPr>
          <a:xfrm>
            <a:off x="4092575" y="5777865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休闲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平台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矩形 31"/>
          <p:cNvSpPr/>
          <p:nvPr>
            <p:custDataLst>
              <p:tags r:id="rId19"/>
            </p:custDataLst>
          </p:nvPr>
        </p:nvSpPr>
        <p:spPr>
          <a:xfrm>
            <a:off x="4090035" y="6117590"/>
            <a:ext cx="949960" cy="26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亲水廊道</a:t>
            </a:r>
            <a:endParaRPr lang="zh-CN" altLang="en-US" sz="1200" b="1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4090035" y="1384935"/>
            <a:ext cx="952500" cy="5191125"/>
          </a:xfrm>
          <a:prstGeom prst="roundRect">
            <a:avLst/>
          </a:prstGeom>
          <a:noFill/>
          <a:ln w="25400" cmpd="sng">
            <a:solidFill>
              <a:schemeClr val="tx1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cxnSp>
        <p:nvCxnSpPr>
          <p:cNvPr id="38" name="直接连接符 37"/>
          <p:cNvCxnSpPr>
            <a:stCxn id="25" idx="3"/>
          </p:cNvCxnSpPr>
          <p:nvPr/>
        </p:nvCxnSpPr>
        <p:spPr>
          <a:xfrm flipV="1">
            <a:off x="1440180" y="1689735"/>
            <a:ext cx="2847340" cy="104648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5" idx="3"/>
          </p:cNvCxnSpPr>
          <p:nvPr/>
        </p:nvCxnSpPr>
        <p:spPr>
          <a:xfrm>
            <a:off x="1440180" y="2736215"/>
            <a:ext cx="2771140" cy="173482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439545" y="2727960"/>
            <a:ext cx="2790825" cy="244792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1430020" y="2699385"/>
            <a:ext cx="2790825" cy="288607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439545" y="2699385"/>
            <a:ext cx="2781300" cy="324802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21" idx="3"/>
          </p:cNvCxnSpPr>
          <p:nvPr/>
        </p:nvCxnSpPr>
        <p:spPr>
          <a:xfrm flipV="1">
            <a:off x="1440180" y="1985010"/>
            <a:ext cx="2809240" cy="144653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21" idx="3"/>
          </p:cNvCxnSpPr>
          <p:nvPr/>
        </p:nvCxnSpPr>
        <p:spPr>
          <a:xfrm flipV="1">
            <a:off x="1440180" y="1699260"/>
            <a:ext cx="2809240" cy="173228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21" idx="3"/>
          </p:cNvCxnSpPr>
          <p:nvPr/>
        </p:nvCxnSpPr>
        <p:spPr>
          <a:xfrm flipV="1">
            <a:off x="1440180" y="2680335"/>
            <a:ext cx="2799715" cy="75120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477645" y="3432810"/>
            <a:ext cx="2724150" cy="103822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1496695" y="2346960"/>
            <a:ext cx="2819400" cy="107632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496695" y="3413760"/>
            <a:ext cx="2724150" cy="132397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1468120" y="3385185"/>
            <a:ext cx="2771140" cy="342265"/>
            <a:chOff x="3673" y="4642"/>
            <a:chExt cx="4364" cy="539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3673" y="4642"/>
              <a:ext cx="4365" cy="75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3673" y="4687"/>
              <a:ext cx="4320" cy="495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51" name="直接连接符 50"/>
          <p:cNvCxnSpPr>
            <a:stCxn id="21" idx="3"/>
          </p:cNvCxnSpPr>
          <p:nvPr/>
        </p:nvCxnSpPr>
        <p:spPr>
          <a:xfrm>
            <a:off x="1440180" y="3431540"/>
            <a:ext cx="2780665" cy="214439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连接符 52"/>
          <p:cNvCxnSpPr>
            <a:stCxn id="22" idx="3"/>
          </p:cNvCxnSpPr>
          <p:nvPr/>
        </p:nvCxnSpPr>
        <p:spPr>
          <a:xfrm flipV="1">
            <a:off x="1440180" y="2346960"/>
            <a:ext cx="2875915" cy="177990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22" idx="3"/>
          </p:cNvCxnSpPr>
          <p:nvPr/>
        </p:nvCxnSpPr>
        <p:spPr>
          <a:xfrm flipV="1">
            <a:off x="1440180" y="3070860"/>
            <a:ext cx="2771140" cy="105600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V="1">
            <a:off x="1468120" y="3385185"/>
            <a:ext cx="2743200" cy="78105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22" idx="3"/>
          </p:cNvCxnSpPr>
          <p:nvPr/>
        </p:nvCxnSpPr>
        <p:spPr>
          <a:xfrm>
            <a:off x="1440180" y="4126865"/>
            <a:ext cx="2771140" cy="32512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22" idx="3"/>
          </p:cNvCxnSpPr>
          <p:nvPr/>
        </p:nvCxnSpPr>
        <p:spPr>
          <a:xfrm>
            <a:off x="1440180" y="4126865"/>
            <a:ext cx="2809240" cy="105854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1430020" y="4156710"/>
            <a:ext cx="2838450" cy="1438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23" idx="3"/>
          </p:cNvCxnSpPr>
          <p:nvPr/>
        </p:nvCxnSpPr>
        <p:spPr>
          <a:xfrm flipV="1">
            <a:off x="1440180" y="3061335"/>
            <a:ext cx="2761615" cy="178689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23" idx="3"/>
          </p:cNvCxnSpPr>
          <p:nvPr/>
        </p:nvCxnSpPr>
        <p:spPr>
          <a:xfrm flipV="1">
            <a:off x="1440180" y="4118610"/>
            <a:ext cx="2761615" cy="72961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1458595" y="4728210"/>
            <a:ext cx="2752725" cy="123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1487170" y="4432935"/>
            <a:ext cx="2724150" cy="466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23" idx="3"/>
          </p:cNvCxnSpPr>
          <p:nvPr/>
        </p:nvCxnSpPr>
        <p:spPr>
          <a:xfrm>
            <a:off x="1440180" y="4848225"/>
            <a:ext cx="2790190" cy="32766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1439545" y="4861560"/>
            <a:ext cx="2809875" cy="71437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V="1">
            <a:off x="1439545" y="1985010"/>
            <a:ext cx="2800350" cy="287655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1449070" y="4909185"/>
            <a:ext cx="2762250" cy="135255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24" idx="3"/>
          </p:cNvCxnSpPr>
          <p:nvPr/>
        </p:nvCxnSpPr>
        <p:spPr>
          <a:xfrm>
            <a:off x="1440180" y="5569585"/>
            <a:ext cx="2771140" cy="6826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stCxn id="24" idx="3"/>
          </p:cNvCxnSpPr>
          <p:nvPr/>
        </p:nvCxnSpPr>
        <p:spPr>
          <a:xfrm>
            <a:off x="1440180" y="5569585"/>
            <a:ext cx="2790190" cy="3492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1439545" y="4432935"/>
            <a:ext cx="2733675" cy="1143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24" idx="3"/>
          </p:cNvCxnSpPr>
          <p:nvPr/>
        </p:nvCxnSpPr>
        <p:spPr>
          <a:xfrm flipV="1">
            <a:off x="1440180" y="4118610"/>
            <a:ext cx="2761615" cy="145097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V="1">
            <a:off x="1477645" y="3728085"/>
            <a:ext cx="2695575" cy="18383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1458595" y="3089910"/>
            <a:ext cx="2733675" cy="25241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24" idx="3"/>
          </p:cNvCxnSpPr>
          <p:nvPr/>
        </p:nvCxnSpPr>
        <p:spPr>
          <a:xfrm flipV="1">
            <a:off x="1440180" y="2327910"/>
            <a:ext cx="2875915" cy="324167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256540" y="1814195"/>
            <a:ext cx="1331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五大功能区</a:t>
            </a:r>
            <a:endParaRPr lang="zh-CN" altLang="en-US" b="1"/>
          </a:p>
        </p:txBody>
      </p:sp>
      <p:sp>
        <p:nvSpPr>
          <p:cNvPr id="75" name="文本框 74"/>
          <p:cNvSpPr txBox="1"/>
          <p:nvPr>
            <p:custDataLst>
              <p:tags r:id="rId20"/>
            </p:custDataLst>
          </p:nvPr>
        </p:nvSpPr>
        <p:spPr>
          <a:xfrm>
            <a:off x="3775710" y="895350"/>
            <a:ext cx="1584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多元项目引入</a:t>
            </a:r>
            <a:endParaRPr lang="zh-CN" altLang="en-US" b="1"/>
          </a:p>
        </p:txBody>
      </p:sp>
      <p:sp>
        <p:nvSpPr>
          <p:cNvPr id="81" name="文本框 80"/>
          <p:cNvSpPr txBox="1"/>
          <p:nvPr>
            <p:custDataLst>
              <p:tags r:id="rId21"/>
            </p:custDataLst>
          </p:nvPr>
        </p:nvSpPr>
        <p:spPr>
          <a:xfrm>
            <a:off x="3418205" y="562610"/>
            <a:ext cx="998156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tx1"/>
                </a:solidFill>
                <a:sym typeface="+mn-ea"/>
              </a:rPr>
              <a:t>民宿、餐饮、酒吧、咖啡厅、书吧、小剧场、艺术展馆、休闲中心、文创小店、集合空间，海鲜市场</a:t>
            </a:r>
            <a:r>
              <a:rPr lang="en-US" altLang="zh-CN" sz="1000">
                <a:solidFill>
                  <a:schemeClr val="tx1"/>
                </a:solidFill>
                <a:sym typeface="+mn-ea"/>
              </a:rPr>
              <a:t>,  </a:t>
            </a:r>
            <a:r>
              <a:rPr lang="zh-CN" altLang="en-US" sz="1000">
                <a:solidFill>
                  <a:schemeClr val="tx1"/>
                </a:solidFill>
                <a:sym typeface="+mn-ea"/>
              </a:rPr>
              <a:t>码头市场</a:t>
            </a:r>
            <a:r>
              <a:rPr lang="en-US" altLang="zh-CN" sz="100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000">
                <a:solidFill>
                  <a:schemeClr val="tx1"/>
                </a:solidFill>
                <a:sym typeface="+mn-ea"/>
              </a:rPr>
              <a:t>，</a:t>
            </a:r>
            <a:r>
              <a:rPr lang="en-US" altLang="zh-CN" sz="100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000">
                <a:solidFill>
                  <a:schemeClr val="tx1"/>
                </a:solidFill>
                <a:sym typeface="+mn-ea"/>
              </a:rPr>
              <a:t>祭祀，</a:t>
            </a:r>
            <a:r>
              <a:rPr lang="en-US" altLang="zh-CN" sz="100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000">
                <a:solidFill>
                  <a:schemeClr val="tx1"/>
                </a:solidFill>
                <a:sym typeface="+mn-ea"/>
              </a:rPr>
              <a:t>疍家婚礼，休闲</a:t>
            </a:r>
            <a:r>
              <a:rPr lang="zh-CN" altLang="en-US" sz="1000">
                <a:solidFill>
                  <a:schemeClr val="tx1"/>
                </a:solidFill>
                <a:sym typeface="+mn-ea"/>
              </a:rPr>
              <a:t>公园</a:t>
            </a:r>
            <a:endParaRPr lang="zh-CN" altLang="en-US" sz="1000">
              <a:solidFill>
                <a:schemeClr val="tx1"/>
              </a:solidFill>
              <a:sym typeface="+mn-ea"/>
            </a:endParaRPr>
          </a:p>
        </p:txBody>
      </p:sp>
      <p:sp>
        <p:nvSpPr>
          <p:cNvPr id="82" name="文本框 81"/>
          <p:cNvSpPr txBox="1"/>
          <p:nvPr>
            <p:custDataLst>
              <p:tags r:id="rId22"/>
            </p:custDataLst>
          </p:nvPr>
        </p:nvSpPr>
        <p:spPr>
          <a:xfrm>
            <a:off x="144780" y="297815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项目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运营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83" name="文本框 82"/>
          <p:cNvSpPr txBox="1"/>
          <p:nvPr>
            <p:custDataLst>
              <p:tags r:id="rId23"/>
            </p:custDataLst>
          </p:nvPr>
        </p:nvSpPr>
        <p:spPr>
          <a:xfrm>
            <a:off x="1672590" y="501015"/>
            <a:ext cx="3831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chemeClr val="accent6">
                    <a:lumMod val="50000"/>
                  </a:schemeClr>
                </a:solidFill>
              </a:rPr>
              <a:t>功能复合，项目多元</a:t>
            </a:r>
            <a:endParaRPr lang="zh-CN" altLang="en-US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4" name="图片 83" descr="2da2596f057fbf2f02c3dab0a63eb5ce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412740" y="1035685"/>
            <a:ext cx="2141855" cy="1473200"/>
          </a:xfrm>
          <a:prstGeom prst="rect">
            <a:avLst/>
          </a:prstGeom>
        </p:spPr>
      </p:pic>
      <p:pic>
        <p:nvPicPr>
          <p:cNvPr id="85" name="图片 84" descr="fdfa6b3c3ef412612d12908b60b71d6b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52055" y="1035685"/>
            <a:ext cx="2626360" cy="1474470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5421630" y="2513965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海上特色酒店</a:t>
            </a:r>
            <a:endParaRPr lang="zh-CN" altLang="en-US" sz="1200"/>
          </a:p>
        </p:txBody>
      </p:sp>
      <p:sp>
        <p:nvSpPr>
          <p:cNvPr id="87" name="文本框 86"/>
          <p:cNvSpPr txBox="1"/>
          <p:nvPr>
            <p:custDataLst>
              <p:tags r:id="rId27"/>
            </p:custDataLst>
          </p:nvPr>
        </p:nvSpPr>
        <p:spPr>
          <a:xfrm>
            <a:off x="7554595" y="2541270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水下</a:t>
            </a:r>
            <a:r>
              <a:rPr lang="zh-CN" altLang="en-US" sz="1200"/>
              <a:t>餐厅</a:t>
            </a:r>
            <a:endParaRPr lang="zh-CN" altLang="en-US" sz="1200"/>
          </a:p>
        </p:txBody>
      </p:sp>
      <p:pic>
        <p:nvPicPr>
          <p:cNvPr id="88" name="图片 87" descr="abf3efbaba30a849a770247336e7a4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03850" y="2816860"/>
            <a:ext cx="2141855" cy="1591310"/>
          </a:xfrm>
          <a:prstGeom prst="rect">
            <a:avLst/>
          </a:prstGeom>
        </p:spPr>
      </p:pic>
      <p:sp>
        <p:nvSpPr>
          <p:cNvPr id="89" name="文本框 88"/>
          <p:cNvSpPr txBox="1"/>
          <p:nvPr>
            <p:custDataLst>
              <p:tags r:id="rId29"/>
            </p:custDataLst>
          </p:nvPr>
        </p:nvSpPr>
        <p:spPr>
          <a:xfrm>
            <a:off x="5403850" y="4408170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书吧</a:t>
            </a:r>
            <a:r>
              <a:rPr lang="en-US" altLang="zh-CN" sz="1200"/>
              <a:t>/</a:t>
            </a:r>
            <a:r>
              <a:rPr lang="zh-CN" altLang="en-US" sz="1200"/>
              <a:t>海上</a:t>
            </a:r>
            <a:r>
              <a:rPr lang="zh-CN" altLang="en-US" sz="1200"/>
              <a:t>咖啡厅</a:t>
            </a:r>
            <a:endParaRPr lang="zh-CN" altLang="en-US" sz="1200"/>
          </a:p>
        </p:txBody>
      </p:sp>
      <p:pic>
        <p:nvPicPr>
          <p:cNvPr id="90" name="图片 89" descr="edc278d0fdda536add2f6ce05e67cc9b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527925" y="2910205"/>
            <a:ext cx="2234565" cy="1497330"/>
          </a:xfrm>
          <a:prstGeom prst="rect">
            <a:avLst/>
          </a:prstGeom>
        </p:spPr>
      </p:pic>
      <p:sp>
        <p:nvSpPr>
          <p:cNvPr id="91" name="文本框 90"/>
          <p:cNvSpPr txBox="1"/>
          <p:nvPr>
            <p:custDataLst>
              <p:tags r:id="rId31"/>
            </p:custDataLst>
          </p:nvPr>
        </p:nvSpPr>
        <p:spPr>
          <a:xfrm>
            <a:off x="7554595" y="4407535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码头市场</a:t>
            </a:r>
            <a:r>
              <a:rPr lang="en-US" altLang="zh-CN" sz="1200"/>
              <a:t>/</a:t>
            </a:r>
            <a:r>
              <a:rPr lang="zh-CN" altLang="en-US" sz="1200"/>
              <a:t>捕鱼</a:t>
            </a:r>
            <a:r>
              <a:rPr lang="zh-CN" altLang="en-US" sz="1200"/>
              <a:t>体验</a:t>
            </a:r>
            <a:endParaRPr lang="zh-CN" altLang="en-US" sz="1200"/>
          </a:p>
        </p:txBody>
      </p:sp>
      <p:pic>
        <p:nvPicPr>
          <p:cNvPr id="92" name="图片 91" descr="da0b8ca05554003ea911e88aae7795ec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12740" y="4683125"/>
            <a:ext cx="2132965" cy="1421130"/>
          </a:xfrm>
          <a:prstGeom prst="rect">
            <a:avLst/>
          </a:prstGeom>
        </p:spPr>
      </p:pic>
      <p:sp>
        <p:nvSpPr>
          <p:cNvPr id="93" name="文本框 92"/>
          <p:cNvSpPr txBox="1"/>
          <p:nvPr>
            <p:custDataLst>
              <p:tags r:id="rId33"/>
            </p:custDataLst>
          </p:nvPr>
        </p:nvSpPr>
        <p:spPr>
          <a:xfrm>
            <a:off x="5430520" y="6104255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亲水廊道</a:t>
            </a:r>
            <a:endParaRPr lang="en-US" altLang="zh-CN" sz="1200"/>
          </a:p>
        </p:txBody>
      </p:sp>
      <p:pic>
        <p:nvPicPr>
          <p:cNvPr id="94" name="图片 93" descr="clarke-quay_standard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527925" y="4693285"/>
            <a:ext cx="1880870" cy="1410970"/>
          </a:xfrm>
          <a:prstGeom prst="rect">
            <a:avLst/>
          </a:prstGeom>
        </p:spPr>
      </p:pic>
      <p:sp>
        <p:nvSpPr>
          <p:cNvPr id="95" name="文本框 94"/>
          <p:cNvSpPr txBox="1"/>
          <p:nvPr>
            <p:custDataLst>
              <p:tags r:id="rId35"/>
            </p:custDataLst>
          </p:nvPr>
        </p:nvSpPr>
        <p:spPr>
          <a:xfrm>
            <a:off x="7527925" y="6104255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特色滨水</a:t>
            </a:r>
            <a:r>
              <a:rPr lang="zh-CN" altLang="en-US" sz="1200"/>
              <a:t>商业</a:t>
            </a:r>
            <a:endParaRPr lang="zh-CN" altLang="en-US" sz="1200"/>
          </a:p>
        </p:txBody>
      </p:sp>
      <p:pic>
        <p:nvPicPr>
          <p:cNvPr id="96" name="图片 95" descr="7cbb2f058399e4a56566097941fa920f"/>
          <p:cNvPicPr>
            <a:picLocks noChangeAspect="1"/>
          </p:cNvPicPr>
          <p:nvPr/>
        </p:nvPicPr>
        <p:blipFill>
          <a:blip r:embed="rId36"/>
          <a:srcRect r="2454"/>
          <a:stretch>
            <a:fillRect/>
          </a:stretch>
        </p:blipFill>
        <p:spPr>
          <a:xfrm>
            <a:off x="9408795" y="4692650"/>
            <a:ext cx="2296795" cy="1412240"/>
          </a:xfrm>
          <a:prstGeom prst="rect">
            <a:avLst/>
          </a:prstGeom>
        </p:spPr>
      </p:pic>
      <p:sp>
        <p:nvSpPr>
          <p:cNvPr id="97" name="文本框 96"/>
          <p:cNvSpPr txBox="1"/>
          <p:nvPr>
            <p:custDataLst>
              <p:tags r:id="rId37"/>
            </p:custDataLst>
          </p:nvPr>
        </p:nvSpPr>
        <p:spPr>
          <a:xfrm>
            <a:off x="9408795" y="6104255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公共休闲</a:t>
            </a:r>
            <a:r>
              <a:rPr lang="zh-CN" altLang="en-US" sz="1200"/>
              <a:t>平台</a:t>
            </a:r>
            <a:endParaRPr lang="zh-CN" altLang="en-US" sz="1200"/>
          </a:p>
        </p:txBody>
      </p:sp>
      <p:pic>
        <p:nvPicPr>
          <p:cNvPr id="98" name="图片 97" descr="rdn_562984df53ea5"/>
          <p:cNvPicPr>
            <a:picLocks noChangeAspect="1"/>
          </p:cNvPicPr>
          <p:nvPr/>
        </p:nvPicPr>
        <p:blipFill>
          <a:blip r:embed="rId38"/>
          <a:srcRect r="13535"/>
          <a:stretch>
            <a:fillRect/>
          </a:stretch>
        </p:blipFill>
        <p:spPr>
          <a:xfrm>
            <a:off x="9762490" y="2910205"/>
            <a:ext cx="1943100" cy="1496695"/>
          </a:xfrm>
          <a:prstGeom prst="rect">
            <a:avLst/>
          </a:prstGeom>
        </p:spPr>
      </p:pic>
      <p:sp>
        <p:nvSpPr>
          <p:cNvPr id="99" name="文本框 98"/>
          <p:cNvSpPr txBox="1"/>
          <p:nvPr>
            <p:custDataLst>
              <p:tags r:id="rId39"/>
            </p:custDataLst>
          </p:nvPr>
        </p:nvSpPr>
        <p:spPr>
          <a:xfrm>
            <a:off x="9762490" y="4406900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海上婚礼</a:t>
            </a:r>
            <a:endParaRPr lang="zh-CN" altLang="en-US" sz="1200"/>
          </a:p>
        </p:txBody>
      </p:sp>
      <p:pic>
        <p:nvPicPr>
          <p:cNvPr id="100" name="图片 99" descr="996b2d8fba20033ecf85a46b06bb7dc9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78415" y="1013460"/>
            <a:ext cx="1527175" cy="1496060"/>
          </a:xfrm>
          <a:prstGeom prst="rect">
            <a:avLst/>
          </a:prstGeom>
        </p:spPr>
      </p:pic>
      <p:sp>
        <p:nvSpPr>
          <p:cNvPr id="101" name="文本框 100"/>
          <p:cNvSpPr txBox="1"/>
          <p:nvPr>
            <p:custDataLst>
              <p:tags r:id="rId41"/>
            </p:custDataLst>
          </p:nvPr>
        </p:nvSpPr>
        <p:spPr>
          <a:xfrm>
            <a:off x="10178415" y="2541270"/>
            <a:ext cx="2124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商业区艺术</a:t>
            </a:r>
            <a:r>
              <a:rPr lang="zh-CN" altLang="en-US" sz="1200"/>
              <a:t>装置</a:t>
            </a:r>
            <a:endParaRPr lang="zh-CN" altLang="en-US" sz="1200"/>
          </a:p>
        </p:txBody>
      </p:sp>
    </p:spTree>
    <p:custDataLst>
      <p:tags r:id="rId4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4.xml><?xml version="1.0" encoding="utf-8"?>
<p:tagLst xmlns:p="http://schemas.openxmlformats.org/presentationml/2006/main">
  <p:tag name="commondata" val="eyJoZGlkIjoiYTAxOWJhNGNhNjMwMjM4ZTQ5Zjc1MGU2ODUwOTNmYm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3650,&quot;width&quot;:3650}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2">
      <extobjdata type="ECB019B1-382A-4266-B25C-5B523AA43C14" data="ewoJIkZpbGVJZCIgOiAiMjYxMjc1NjA0NDk3IiwKCSJHcm91cElkIiA6ICIxMjI4MjM1MDM4IiwKCSJJbWFnZSIgOiAiaVZCT1J3MEtHZ29BQUFBTlNVaEVVZ0FBQThZQUFBRnlDQVlBQUFBM1ZjT0xBQUFBQ1hCSVdYTUFBQXNUQUFBTEV3RUFtcHdZQUFBZ0FFbEVRVlI0bk96ZGVWaFU1UjRIOE8vTXNMampHcmxucGw2enJsY0l6WlJRbEhKQkl6UjMwY2NzRVhORnpZM2NSUU16VWR6QnBSUkZ4QTNGM01JVjBaUnJTbDFjdzRVVUJWa0htTzNjUDdoekxvY1pFRkFaY0w2ZjUrbHB6anRuZVlkK25YTis1MTBPUU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dTVXpOUVZlSm5zN094T0FIQTJkVDNNbVNBSUYyTmpZenVZdWg2dkV1UE05TXdoemdwaTNKa2U0NDVNZ1hGSHBzQzRJMU13ZGR6SlRYWGdWNFRCYkdJeW1heTlxZXRRQmhobkptWW1jVllRNDg3RUdIZGtDb3c3TWdYR0habUNxZVBPd3BRSGYxVXVYNzVzNmlxWUpYdDdlMU5Yb1V3eHprekQzT0tzSU1hZGFURHVHSGVtd0xoajNKa0M0NDV4WndybEllNWV0eFpqSWlJaUlpSWlvaEpoWWt4RVJFUkVSRVJtallreEVSRVJFUkVSbVRVbXhrUkVSRVJFUkdUV21CZ1RFUkVSRVJHUldXTmlURVJFUkVSRVJHYU5pVEVSRVJFUkVSR1pOU2JHUkVSRVJFUkVaTmFZR0JNUkVSRVJFWkZaWTJKTVJFUkVSRVJFWm8ySk1SRVJ2UlkwR2cyMFdxMnBxMEZFUkVRVkVCTmpJNjVkdTFhaTlaVktKWFE2bmJpc1Vxa2dDQUlBWU4rK2ZZVnVsMzhiblU2SGI3NzVCaHFOeHVqM2VuUG56alc2cjNIanhoVlp4OTI3ZHhzdER3c0xLM0k3ZW5VQ0FnSU15c0xDd3BDWW1HaDBmWjFPWnhBVGFXbHBCdXVscEtTSW41ODhlWUtIRHg5S3ZuLzY5Q2t1WDc1czlCaGFyUlluVHB3UWx5TWlJaEFURXlNdVIwWkdZc1dLRlVhMzFjdk56Y1dtVFpzQTVQMi9vUDlNNVVOWm5kL3l5OG5Kd2UrLy8xN3NZNVkyaG1iUG5vMXQyN1lWK3pqMCt0bTFhOWNMYlYvU1dDMk12YjA5TWpJeVhuZy85UEo5L2ZYWHhWNzM4ZVBIT0hmdVhKSHJsUFE2cTVlVmxRVXZMeS9FeDhjWHV6NVUvcFZsUEFRSEI1ZW9ianFkRHFkUG40WWdDTWpLeWlwMHZhaW9LUEh6N2R1M2NlYk1HY24zMGRIUnVINzllb21PWFZGWW1Mb0M1ZEhJa1NOeDhlSkZLQlFLZE96WXNkRDFsaXhaZ3E1ZHUyTFZxbFZRcTlXWU0yY09BR0QrL1Bsd2RuWkd0Mjdkc0hEaFFyaTV1UmxzKy9mZmY4UGIyeHVCZ1lHb1Zhc1dCRUZBZEhTMDVBYlUxOWNYTldyVXdQang0OFd5L01HNmJ0MDZlSHA2QWdBdVhyeG9jSXgxNjliaDVNbVRBSUM3ZCs4YVRZN3YzcjJMME5CUUFCRC9UV1VqTkRRVUV5Wk1rSlRKWkRKRVJrYml5eSsvTkZqL3pKa3oyTDU5T3hZdlhveDY5ZW9CQUhyMzdvMnpaOCtpWThlT2lJNk9Gc3YwbjVPVGs3RjE2MWI0K3ZxSyt3a0lDSUMxdFRYczdlME5qcEdibTR0RGh3NGhKaVlHTTJiTVFOdTJiVEYzN2x4MDZOQUJBSER5NUVtODk5NTdSZjZ1N094c3JGMjdGcU5IajBadWJxNzRtY3FIc2ppL0ZmVGt5Uk5NbWpRSmUvZnVoWTJOelhQWEwyME1lWGg0d01mSEI4T0hENGVGQlM5djVWWFBuajBCNUxYd3A2YW1vbTdkdXVKM3pzN09tRFp0R2xKVFU5R3RXemRVcTFhdDBQMWtabWJpeElrVHFGbXpwbGkyWnMwYURCdzRFR0ZoWVZpL2ZqMVNVbEpRdTNadHlYYXBxYW00ZE9tUzBYMCtMMVpQblRxRjc3Nzd6bWhkb3FPallXVmxWZlNQcHpLeGVQRmkvUG5ubitMeXp6Ly9qTm16WnlNaElRSHg4ZkVZTm15WTVMdkNQSDc4R0RObXpNRE9uVHZSc0dGRG8rdVU5RG9MQUlJZ1lNR0NCVWhOVFVXelpzM2c3KzlmNklQR3MyZlBpcC90N2UzeHhodHZGRnJmcEtTazV5Wmc5R3FWWlR3RUJ3ZGoxS2hSQUFBbkp5ZFVxVkxGWUgybFVvbFRwMDZKeTk3ZTNqaHk1QWg4Zkh4Z1oyY25YbHU5dkx5d1pzMGFjUjE5SE5XdFd4YytQajVvMTY0ZHFsV3JCcFZLQlY5Zlh5eFlzS0FrZjVZS2czY096NkZQTVBUczdlMFJGUldGNnRXcmkyWGp4NC9Ib0VHRHNIdjNidlRwMHdjWEwxN0UxYXRYeFpZMVYxZFhjZDB2di93U24zLytPZXJYcnc4bkp5ZU1HemNPbXpadGdyVzF0ZVE0QVFFQnVIejVNalp1M0ZobzNZS0Nnc1RFV0UrcjFlTENoUXV3dDdlSHA2ZW4rSDNuenAyTkpyNU9UazVNaUUwc0pDVEU0S0hGd1lNSElaZm5kZWdJRHc4SGtQZmZLaU1qQXdzWExqVGEybHlRL3VZekt5dEwvRHh5NUVoRVJrYkMxdFpXRXBkQVhqeloydHBpK2ZMbE9IMzZORnhkWFNHWHk2SFZhdUhxNmdwSFIwZnhLV0grK2taRVJKVCt4NU5Kdllyem0xYXJ4ZnIxNjhVeVFSQWdrOG1nVUNqUXYzOS9vL1U0ZHV4WWlldnU1T1JrdEZ5bjA2RmJ0MjRHNVVGQlFYam5uWGRLZkJ4Nk1jN096Z0R5ZXJmWTJOaGcxcXhaaUl5TUJBQWNQbndZaHc0ZFFtQmdZS0hiNTcraEs2aXdtMHdBNk4rL1A5emMzTkNwVXljY1BYb1VNcGxNL003UjBSRUF4T1JacjdpeGFxeE9SZFdGeXA2WGx4ZFVLaFYyN05pQmUvZnVBY2hMbG9HOGM0YytHWFp4Y1NseVAvLzg1ei9oN3U2T1c3ZHVHVTJNWCtRNmUrM2FOV3pac2dWV1ZsYVlPblVxcGs2ZFdxemZGaEVSQVlWQ1lWQ3UxV3JSdm4zN1l1MkRYbzJ5aW9mSGp4OER5RHRuUFg3OEdKVXJWd1lBOGR5YVgvNXJwVnd1aDRXRkJXeHNiTEJ5NVVyY3VYTUhDUWtKc0xXMVJXeHNyTUcyYytmT3hlWExsNkZTcVRCbzBDQUFlZWYwNU9SazhXRjVmb01HRFpJOGRLcUltQmpuMDdselozRjhXdWZPblFFWTNqZ2FVNlZLRlN4WnNnUjE2dFJCV0ZnWSt2YnRLN2J5MnR2YkY1bzRqQmt6QnJkdjM4YjY5ZXNsTFlmQndjRTRlL1lzMXE5Zmp6cDE2aFM3L241K2ZqaDY5Q2hTVWxKdyt2UnB5WGU1dWJrWVBIaHdzZmRGcjQ3K1FweVRrd01YRnhmNCsvdGoxS2hSaUl1THc3ZmZmZ3NBV0w5K1BYUTZIY2FPSFN2WjF0WFZGYjE2OVNyV2NTSWpJK0hpNG9Lb3FDakk1WExFeDhmanE2KytncWVucDlnaW5adWJpMnZYcnFGcTFhcXd0YlhGSDMvOGdhcFZxOExKeVFsT1RrNXdjWEVSazVaVnExYkJ3OFBEYURlMDZkT253ODNORFI5OTlGR1JkVnF6WmcwNmRPakFtMGdUS012em16NnB1SHIxS3BZdlg0NVZxMWJCeHNZR3ljbkptRGh4SW1iUG5vM1dyVnRMdGlscERPbVRrNkNnSUdSbFpSbjB2b2lNak1UaHc0ZXhhdFdxNS81R2VuWDB2WmJzN2UzRnovb2J4c3pNVE1reVlQekdyamdLM3BBdVdyUUlWYXRXUmFOR2pTUkpNUUN4eDAzLy92MUxGYXRVL3RXcVZRdFhyMTdGcVZPbnNHM2JOc245ajFLcEZKZlQwdEl3ZVBCZ2ZQNzU1eGd3WUVDaHZXaU1OU0M0dUxpVTZqcTdjT0ZDeE1URVlPUEdqVGg3OWl6cTFhc25QcXloaXEyczRzSGIyeHRBM2xBamIyOXZkT25TUmZLOWs1T1R3UU84bEpRVTNMeDVFeFlXRnBnN2R5NFNFaEtRa3BLQ2hnMGJHdTBGQStUMUVQdmtrMDl3NU1nUnlPVnlIRDkrSERObnpzU3laY3ZnN095TW5qMTdsdnFjWFY0eE1jNUgzejNCM3Q0ZVo4K2VOZnBFcmpENjdxVk5tellWbjVBWHg3eDU4d3pLK3ZmdmozNzkra202Y1JXODZPL1lzUU1Bc0hUcFVseTRjQUdDSUtCZXZYcll1SEVqaGcwYlp0QUNiVzF0alpDUUVJTmpGZGJxUXErT1B0SHMzTG16K0xsdDI3WTRjZUlFbmp4NUFwVktoZVBIaitPbm4zNFN0OW0wYVJOMjdOZ0JhMnZyRXAyRXRGcXQyUEljRnhlSDd0MjdJejA5SFRObXpNRGR1M2VSa0pDQVJvMGF3YzNORGExYnQ4YjE2OWV4ZHUxYStQdjd3OTdlWGh4THF0UHBjT1BHRGR5OWV4ZUhEaDBTOXo5djNqeTBhOWNPTFZ1MnhNOC8vMXhrVXBPVGs0T1FrQkQwNmRPbitIOHNlbW5LOHZ6MnhSZGZJRHM3RzBEZU9Xdm8wS0VBZ0l5TURPaDBPa3liTmcwQVlHVmxKZmFJS0cwTWZmamhoMWkwYUpGQllueng0a1U0T0RnVSt6ZFMyY25mM2ZQMjdkdG8zcnc1QU9PdHJ2bVQ1cUxvejR0T1RrNklqSXlFVHFmRDVNbVQwYjE3ZDJSbFpjSGEyaG9LaFFJSkNRbVNydHVsaWRWSmt5Ymg4dVhMNHJtVnlwOW56NTdCeDhkSEhKS1cvLzdIeWNsSlhIWnhjWkY4RngwZGplenNiRHg0OEFBdFdyUXcySzlhcmNieDQ4ZlJyVnMzc2R0OFNhK3pyVnExZ3BlWEY5TFQwK0h2N3c4L1A3OFMvYmFDclk1VXZwUkZQT2g3UERnNk9vcWY4OTh6R2pzM0xWeTRFRFZxMUlCYXJVYmZ2bjN4emp2dm9IYnQydERwZEVYZUQrVC9QVjI3ZGtWUVVCQzh2YjBsOXdJUEhqekExYXRYMGJ0MzcyTDhoY28zSnNaRmVQYnNHU3BYcm94S2xTb1Z1czYyYmRzUUVoSUNLeXNyN04rL0gvNysvcEx2R3pWcWhNOCsrMHhjcmx1M0xvS0NnakIxNmxSY3ZYcFZzbTd0MnJVTmdpb2xKUVdYTDErV1hQUkRRa0l3YytaTUFIbi9VNHdmUHg1ZHVuVEJ5SkVqQWVRbE1RWEgxN0hGdVB4eWQzY1hQNDhaTXdicDZlblFhclVZTW1RSWdMeWJzTkdqUjJQMDZORUdUN01MdG9RVXBGYXIwYk5uVDZTa3BHRFBuajF3ZDNkSHAwNmRzSGp4WWdRR0JtTEhqaDE0KysyM3hmVUhEQmlBaGcwYjRzYU5HN0MzdDBkNmVycFl2N1ZyMThMVzFoWUFjUFBtVFN4ZHVoUXRXN1lVZjBOUVVCQnUzNzVkYUM4SC9mamt4bzBibC9BdlJLL0NxenkvL2YzMzMySWl2bXZYTGxTclZnMjllL2RHVUZBUWF0V3FCVGMzTjhqbGNySGxHaWg5RExWcDB3WkFYb3RmMjdadEFlUWxPTC8rK3F0Qmp3c3Fmd1lOR2xUb2VGK2c2QmJrb25xZStQajRJQ1VsQmFOR2pZS0hod2Z1M2JzSGhVS0JCZzBhaUQxekFKUXFWbS9jdUlFOWUvWkl4bnB1MnJTSjQ5ckxrVDE3OWlBakl3TXJWNjRFQUd6WXNFRWNZNnhVS3NYdW5zWW1zUHo5OTk4eGYvNThIRHg0MENCaE9IUG1EUHo4L0NURE5VcHpuYzNPenNiWXNXUGg2ZWtKQndjSFNYd0JlZk1zNkx2SEF0SnhwZXhLWGI2VlpUd1l1d2RVcVZTb1VhT0dRYmwrK0ZOVVZCVGF0V3NIS3lzci9QVFRUN2h6NTA2aEUvc0NlZm1EcTZzcmREb2RObS9lak9iTm0wT3RWbVBidG0zSXlNaEF6NTQ5VWJseVpUeCsvSmlKOGV2b3dZTUhBSUN2dnZvS3FhbXBXTDkrZlpFM2pvTUhEMGIvL3YzRmsrVCsvZnZoN3U1dTlKVWhDb1VDUVVGQkFHQndnMmxNUmthR1FmY0lBS2hac3liV3JsMExCd2NIZE9yVVNTelg2WFI0OU9nUnFsYXRhckFOVzR6TEwzMHJSRWxwTkpybnR2cFpXVmtoTWpJU2d3WU5FdVBZd3NJQ1hicDBRVlJVRk83Y3VZT3FWYXRpNDhhTjhQYjJSdVhLbGRHcFV5ZDA2dFFKMmRuWnFGdTNMc0xEd3pGczJEREpzU1pObW9UMTY5ZUxzVmE3ZG0xOC9QSEgyTDE3dDhHNGQ3M1EwRkI0ZUhpVTZyZlN5MUZXNXpjZ0wvRmV1blFwTWpJeXNHVEpFZ0JBMzc1OXNYanhZb1NIaHh1TVQzcVJHQm85ZWpSV3JGaUI0T0JneU9WeWJOcTBDVTVPVGtWT1VrUGx3L01lN2hWWFNrb0svdnp6VCtUazVHRElrQ0dZTW1VS1dyZHVEV3RyNitmT1ZGMlNXRTFQVDBkV1ZwWkJiSEdDd2ZMbHM4OCtROWV1WGFGUUtNVEppWXlOTVM0NDJ5NEFkT2pRQVpVclY4Yng0OGZ4NmFlZlNyNDdkT2dRWEYxZEpaT3NsZlE2YTJGaGdXblRwdUgyN2R2bzM3OC9yS3lzSklrdjhQOWhLdmtubGdQeVdyUUx1KzRyRklwaURZK2hWNnNzNHNIZDNSMDVPVG5JenM0MjZFR1FrcElDT3p1N1F1dlhzR0ZEUEhyMENKbVptZGl5WlFzMmI5NWM1Tyt4dExSRVJFUUVCZ3dZZ0wvLy9odkJ3Y0hRYXJXb1U2Y09LbFdxaEFNSERzRFMwaEtmZlBKSmFmNWM1UTRUNC8vSnlNakExMTkvRGFWU0NRQ1lPblVxM24zMzNlZHVaMmxwQ1V0TFMwblovZnYzalQ0QmY5WGQrcVpQbjQ0elo4NWd4SWdSQVBLZVF1bFZxVklGam82T3FGKy92dGgxN2Y3OSs2aGJ0NjY0bnBlWGw5RkVuRjY5d3JwR0ZUV3hsVktwTERLcFVTcVZZdUthbTV0cjBMMitmZnYyMkxCaEF5d3RMVEZxMUNqeGFlUWZmL3lCZi8vNzMramF0YXY0MUZHbFVpRTZPbHA4YlU1U1VwTDRpckN0VzdlaVpzMmE2Tk9uRDJiTm1tVTBjZm5qanovdzlPbFR4cGVKbU9MOHRtN2RPalJ2M2h3WEwxNDBHSmZldjM5Ly9QWFhYd2I3S0cwTWRldldEUWNQSGtSQVFBQWNIQnh3Nk5BaDdOeTU4N20vajB3ci96bXFNTVhwU3AyWm1RazNOemUwYmRzV0ZoWVdXTFpzR1JvM2JvejI3ZHNiblZrNk96dGJjdU5aa2xpOWUvY3V0RnF0MFJhZEF3Y09GRHB6TVpXdDRPQmdPRGc0b0duVHBuanJyYmNBUUd3bHp0OWlEQUNiTjI4MmVPMU4vLzc5RVJJU0lrbU1ueng1Z3JObnowcGVjMW1hNit6WXNXTU5aa292am9JelVxZW1waUk2T2hvZE8zYVVKTkNjbWRwMHlpb2V3c1BEa1pDUWdLKy8vaHA3OSs2RnBhV2wyTkFWRnhkbjBDTTF2OWF0VytQRWlSTUlDUW5CZDk5OWh5Wk5taFQ1ZS9RUGdYSnpjOUc4ZVhNRUJBVEF4Y1VGdlh2M3h1clZxMkZwYVltVWxCU2pNMkpYUkV5TS82ZDY5ZXFZTTJjTzJyUnBBM3Q3ZTdScTFlcVZIaThxS2twOGVsbFNTcVhTYUl1TnZoWDZ6ei8vaEorZkgwSkRReUVJQWc0Y09JQmZmdmtGczJiTlFxTkdqY1FacXVQajQ3Rmh3d1lNR1RLRWt5R1p5SC8rOHg5WVcxc2pPVG5aNEVsdllaT0FQSHo0RVBIeDhXamN1SEdSSjlOSGp4NkpGOUdDM1hBQW9FdVhMdkR6ODhQMjdkdlJvRUVEc2Z6aXhZdElTa3JDL2Z2M3hadThuSndjZlBycHArTFlUaGNYRit6ZnY5K2d2c09IRHpjYW0ycTFHaE1tVE9DWVBCTXA2L01iQUhHNHgrN2R1eVd6VHJ1NHVJZ1A0eFl0V2lUWjVrVmlhT0hDaFJnd1lBQjI3ZHFGd01EQVV0MTQwcXVoVXFrQTVFMlVscFNVSkpiZnZIbFRURm9LVTV5dTFOV3FWUk1udTNGeWNoSzcyaXNVQ3FNem5oYzh0NVlrVnR1MmJXdlFtcE9abVlrdVhib3c1c3FSN3QyN1kvdjI3YkN6c3hNZjJ1bGJpZk8zR0JlbVY2OWVXTGx5SmVMajQ4WHo1ZTdkdTlHeFkwZkpVSTdTWEdjSERCZ0FKeWNuSERseXBFUy9TZDhTcVpjL2pnc3JwN0pWbHZGdzdkbzFDSUlBYjI5ditQdjdpOE9LenA0OWkyZlBub25yNVIvdUJPUTl4UGJ4OGNHY09YUGc1T1FFcFZKWmFGTDc5T2xUY1dpVFNxVXkyaGpqN2UyTjJOaFllSGg0UUtWU1ZmaFgxakV4emtjZlZDV2xWcXNOeXA0M09VS1hMbDJlMjNwV3NDdDFjbkl5Y25KeU1IYnMyRUpua0FQeVduVHUzTG1Edlh2M0lqUTBGQjk5OUJHZVBuMHFUaUtTZjd5eFZxdkZ5Wk1uRVJnWWlHblRwcG5WN0p2dDJyWHJCa0FUR3h0N0RvQ21MSTZwMVdvUkd4dUxtSmdZWkdkbjQ1dHZ2cEc4Nis1NTIybzBHbmg2ZXVMYmI3OUZYRndjbWpWclZ1ajZmL3p4aHpoNVNHNXVyc0g0dHlwVnFtRG8wS0ZZdEdnUlZxMWFKWGJQdW5MbENqNzc3RE5jdW5RSjc3Ly9QZ0FVNjJTblVDakVMcm9GNmNkK2ttbmlEaWpiODF0cGxUYUc3dCsvanpWcjFrQ3IxYUpaczJiNDhjY2Y0ZVhsaFE4Ly9QQ1YxTE1pTWtYY1pXVmw0ZXV2djhhOWUvZlF0bTFiS0pWS09Eczc0OTY5ZStKNHRYdjM3bUhYcmwzbzE2L2ZDNDJQTk9WRHQ2dFhyNkp5NWNvR044Rmt1dk9kdmIwOUFnTURzVzNiTm16Y3VCR2pSbzBTSDlBVWJERUdETjlsYkdOakEwZEhSeHcrZkJpdFdyVkNkblkyd3NMQ0RJYkJsZVk2MjdWcjE1ZjljNmtBVThWZFdjYkRuajE3TUd2V0xOeS9meDlUcDA3RjZ0V3JFUm9haXFaTm0wcUdxSXdiTnc3ejVzM0R2SG56OFBqeFk2eGR1eGFWS2xVU2ovdnp6ejlEcTlVYTdZWi81ODRkOFQ0ek56ZlhvQWNaQUN4ZnZoeEFYbSthUllzV1ZmajNHek14TGdhZFRnZTVYSTZVbEJRQWtBUjZTa29LcGsrZmpuYnQyaUV3TUJERGh3L0g1czJieFZsYzg3dCsvWHFwanArVGt3TlBUMDgwYmRvVWdZR0JzTGUzaDB3bWc1V1ZGZTdkdTRjbVRacUlYUnMxR2cxT25Ub2xkcFAwOWZYRlcyKzlKYjVlQmNpYkRibmdlT09yVjYraWFkT21wYXBmQmRaVEpwTjV0MnZYTGdYQUxnRGhHUmtaWjI3ZHVwWDdxZzZvMVdyaDQrT0RqaDA3WXMyYU5YQndjQ2oyRGQyLy8vMXZLQlFLVEowNkZSOTk5QkU4UER3azNlVUxpb3lNeE1DQkE1R2NuQ3llekZRcUZiUmFMWDcrK1djY09IQUE4K2JOdytYTGx6RisvSGpNblRzWE5Xdld4T1hMbHpGanhnejQrZmxoNWNxVmVQandvZVFrcTFLcDJQTDdZc284N29wU0Z1ZTMvSEZhcTFhdGwxSnZqVWFEQ3hjdVlOKytmYmh3NFFMYzNOd1FGaGFHS2xXcVlPZk9uWmcxYXhacTFxeUpIajE2d01uSkNTMWJ0bnhwNDFrcnFES1B1NnBWcTRyZDl2TjNLV3pWcWhWbXpKaUJ6TXhNYk5pd0FTdFhyc1N1WGJ2RVY1Q1lVbkZpVmFWU0lTY25CMVdyVm9WR28wRkVSTVJ6Vzc3Tm1Nbk9keTFhdEVCOGZEd2lJaUl3ZmZwMHZQMzIyN0N5c2lwV2l6R1ExNU5BMzBWNTE2NWRlUHZ0dHczR2JwYm1PcXVmeExJZy9mQ29SNDhlQVlEUnNjVDY1SjZleXlSeFYxYnhzSC8vZm1nMEdqZzVPVUVtazZGdDI3YjQrZWVmY2Z6NGNRUUZCV0g3OXUxSVQwOUhqUm8xY09mT0hmenh4eCtJaTR2RHRHblQwSzlmUDF5K2ZCbUxGeStHcjY4dmJ0KytYV2l2MFV1WExxRjkrL1pJUzB1VEhGK2owU0FqSXdQTGxpMFR5MkpqWTErTFBJS0pjVDd4OGZHb1Y2OGU1SEs1NUFacTlPalJpSStQaDFhcnhRY2ZmQ0I1S256MDZGRTRPVGxoNk5DaDJMcDFLMGFPSEFtbFVnbEJFQ0NYeTZGUUtLRFZhcUZTcWFCV3EvSG1tMjlpelpvMUpab2h1bEtsU3RpNGNhUEJrNXFSSTBkaTZOQ2gwR2orL3pCTUVBUzBiTmtTRXlkT3hCdHZ2R0UwY2NyTnpUVW9yMU9uRHRhdVhWdnNPcjFPWkRKWmJRQmpBWXl0VWFOR2VydDI3Y0lFUWRpVGxKUVVsWmlZcUh5Wng3S3lzc0toUTRjTUVrdTFXbTNRM2FWZ1M5MC8vdkVQckZ5NUVnNE9EdkQzOTBkNmVqcDY5T2dCQUtoZnY3NWszZFRVVkNRbUp1S1hYMzdCekprenhSbXV6NTgvRDJ0cmEzRzJ6dnIxNjJQRmloWHc5ZldGVXFuRXc0Y1AwYkJoUTV3NWN3WWRPblRBMmJObmNlREFBUXdaTWdRUEh6N0VpQkVqSUFpQytDNW1JRysyNm9Mak9hdFZxeWFPZDhuL1dhL2crL1hNVVZuR0hWQjI1N2VDNy92MDlmWEZCeDk4SUM1SFIwZmo2ZE9ueU1yS0VzOXBwWW1oSmsyYUlDa3BDVzV1YnBnNWM2WmtKdXRodzRhaGYvLytpSWlJUUhoNE9INzU1UmRzM2JvVjFhcFZlOEcvWXNWWDFuSFhybDA3OFhOT1RnNVdyVnFGeU1oSTlPblRCNHNXTFlLVmxSVUNBZ0p3NHNRSnpKczNEME9IRGhYZnNBQVVmNExJQnc4ZUlEYzNWOUt6UmFWU2xhaDNRM0ZpRmNqcnZaVi92MVdyVnEzd3JTU3ZXbG5IM2ZmZmY0KzdkKy9pd0lFRE9IRGdBTDcvL252Y3YzOGZXcTBXVmxaVytPU1RUeUFJQWpRYURUUWFEY2FORzRkMzNubEgwb2hnVE1GdXltKysrV2FKcjdPRldieDRzZGlkdGtPSERxaGV2YnJrZTdWYWpVR0RCaG5kTnY4OW5iRmVQdWFxTE9PdXRQZGRoU2tzSGdSQndQYnQyK0huNXlkZXkzLzU1UmRFUjBlTDQ1ZGRYVjNoNXVZR2EydHJhTFZhakIwN0ZqTm16TUNRSVVNd2JOZ3dkT3JVQ1I0ZUh1amZ2ejhTRXhNeFpNZ1EzTGx6QjliVzFuajA2Skg0SVBQNjlldkl6czVHUUVDQUpNYmMzTnpRcTFjdnliMXMvZnIxRVJBUThETC9wQ2J4V2owK3Q3T3pFd0NVZXRLQkNSTW1JQ1ltQnQyNmRSTm5wZ1R5Z2wxL1lheFhyNTdrcGxLajBSVDZpZ2ExV2kwbXJUS1pEREtaREhLNTNHaFhCR09VU2lVbVRacUVEUnMybE9yM2xEWDlFNmNyVjY1VWlMaHExNjZkdjB3bUs2cUpJZ3ZBUHAxT0Y1YWRuWDBpUGo0K0EzanhPRFBtM0xsemtobkdBU0FtSmdZZE9uUXdXUGZ5NWN1WU9YTW0xcXhaZzNmZWVjZmcrNDRkT3lJNk9ob3BLU21vWGJzMkJFR1F4R3hSNDBtQXZKdFhDd3NMcU5WcWc2NkJPcDFPakdWVHFXaHhWcENwNHE0c3oyK2RPM2MyR0llcHQzanhZdXpidHcvVzF0Ync4UEF3bU95b3VGSlRVMUdqUm8xaTlWNTRHZU9lR0hjdjUzeTNmLzkrZE96WTBlaU00YW1wcWREcGRLaGR1ell5TXpNeFpjcVVJcTkvWDMvOU5YNzQ0UWRVcTFZTm5wNmVlUExrQ2R6YzNEQjgrSEFBL3o4WEZwUy92TFN4cWxRcW9WS3BJQWdDYkd4c0RPSnd4NDRkNGd5ekw0SnhWN3E0Ky9QUFA5R2lSWXZudmtKTHA5TUJLSDFYL05KZVo0RzgzOWF1WFR2eDJCcU5CbXExR2dxRndtamN1THU3Uzk1aW9WOHVyUHhGTU81S0YzZGxGUThGOTVlV2xnWkJFQXhtTWM4dk16TlQ4bkQ0K1BIaldMWnNHZXJYcjQvTm16Zmp1KysrUTJ4c0xLeXRyZUhtNW9ZUkkwWVVxOTR2VTNtSXV3b1o4SVY1RlFrTEZWKytyaGhhQURwQkVIUXltVXo3djJXdGZsa1FCQjBBN2Y4K2EyVXltYTdBdnd1VzU5OVdMTmNmSi84eC9uZGNMWURDanBGL1g0NHltYXk0czQ3bENJSVFJUWhDcUZ3dUR3Vk1HMmM1T1RsRnprajlPaXNRWjBJUk1hUXpVbTd3YnhTSW0vd3hXdFJ5YWY4TjRHT1pUUGFCa1o5bVRMbUt1K0o2OU9nUjNuenpUVk5YNDZWaTNKWC91Q3VOOGg2cmpMdlhNKzdLTzhZZDQ4NFV5a05peks3VTlOSUpnaUNYeVdTS2dxMksrdVg4NVFYTFN2cHZZNTUzM09Mc281RGZWQnRBdWJpRE10ZWtPTC8vL1RlUnlXUXlDK0RGWThoWVhENXYrV1hHYlJHL3NkekVYWEdWNTBUalJUSHVYaThWSlZZWmQyUUtqRHN5TjB5TTZhV0xqWTJWSTY4M2dxSk5temJ5dExRMGhZMk5qU0kzTjFkZXVYSmxSVzV1cnFKU3BVcHlTMHRMaFZxdFZsaGFXc3JWYXJYQ3dzSkNvZFZxNVFxRlFxSFJhQlFLaFVLaDArbmtjcmxjb2RWcUZRcUZRcTdUNlJSeXVWd3NsOGxrQ2tFUTVEcWRUdjlaSVpmTDVmcHltVXlteVBlZC9IL2JLdVI1ZlZYY0FSUTFIV0EyZ0ZNNm5lNVBuVTRYOGZ2dnY1OEVBRHM3dTNJN2lFTGY3YWEwM2NLTXZYZXZ2TW9YWi9JMmJkb29zckt5NURWcTFCRGpUSzFXeTYyc3JCUnF0VnB1YVdrcHhwWldxNVhyZERxNVFxRlFXRmhZeUF2R21rNm4wOGVaWEM2WDYrTkxFbS82MkNyNDczemZLMlF5bVZ3ZmovblhBL0M1VENiclVzUlBxM0J4WjA0WWR4WEg2L0RxRUQzR25la0pCYnJIbWdQR0haa2JKc2F2Mk15Wk00Mitqa2VuMHlFbko2ZEVmZmR2Mzc2TnhNUkVPRG82aW1YUjBkR29YcjI2MFZsaVRVd0FvSW1MaXdPUU56RktlZE91WGJ1M1pES1pKREVXQkNGTEpwT2QxT2wwZTlScTlaNjR1TGpNc3E1WFZsYVdaTnlUL21YeHhiRjY5V3JvZExwU3orNDZhOVlzakI0OXV0RFhkbVZtWnVMMzMzL0hSeDk5VktyOXZ3SUNBRzFjWEp6aGkyL0xxWGJ0MmpVQjBDVi9XWG1JdTZJSWdvQVJJMGJBMjlzYmJkdTJSWHA2T3NhUEg0K3RXN2NXdXMzOSsvY1JGQlNFZWZQbWxWMUZ5dzdqcnB4SlRFekVpaFVyNE8zdExiWUNmLy85OTNqdnZmZmc1dVptNHRxOU5JeTdWMnpGaWtJVEN3NEFBQ0FBU1VSQlZCV1lQSGt5K3ZidGl3TUhEb2psV1ZsWkdERmlCRUpEUXcwZVBDY25KeU1oSWNGZ3h1cm5XYmR1SFR3OVBRM0sxNjlmajYrKytxbzh2ZjJCY1VkbWc0bnhDOXE1YzZmQkpBZjVaMlU5Zi82ODBlMGlJaUt3ZmZ0MnJGcTFTcHlFeE43ZVhqSXdQak16VXpMT29XN2R1dkR4OFVHN2R1MVFyVm8xcUZRcStQcjZjamJNRjVjTzRMZ2dDTHVmUEhteS84R0RCOW1tckV6ZnZuM0ZLZS92MzcrUFk4ZU93ZDdlM21EbTZlVGtaTW5FTXVmT25jT09IVHRnYTJ1TG1KZ1lvL3NPQ2dvU1p6YWNQWHMyRWhJU0pOK25wS1JneXBRcGtobCtnZisvNHpFdExRMkxGaTNDbENsVDBMMTdkN2k0dUJpZDNFU2xVdUhFaVJNbC9PVm1wMXpGWFZGKysrMDNKQ1ltaWc5TTFHcTF3ZXVaYnQrK2plYk5tNHZMZS9mdXhhbFRwd3htV3k5bzZkS2xhTjI2TlQ3NDRBT0QxK09vMVdxRHlRcWZQWHVHMzM3NzdVVitqcm1yTUhGWEVnMGFORUQ3OXUweGZQaHdiTisrSFphV2xqaHk1QWd1WExpQWJkdTJHYXcvZS9ic1FsOVJRcTlFaFlpN2d3Y1BZdkxreVVoTFN4UExCZ3dZZ0p5Y0hEeDc5a3d5SzdUK1hpOHBLUW5mZnZzdFpzK2VqUzVkdXNEQndRRU5HalFBOFAvWDRlbGxaR1RnNU1tVEFQS3V4L3JFT0Q0K0hoY3VYTUNJRVNPd1ljTUdqQjQ5K3BYL1ZqTlJJZUt1TklwNy9tclpzcVhCSzFxcGNFeU1YOUNnUVlQUW9rVUx6SjgvWC9KMDBjbkp5ZUNWTk03T3p1SUpzVStmUHJoeTVRckdqaDJMa0pBUWFMVmFXRnRiUzdiSkgvUno1ODdGNWN1WG9WS3B4Qk96czdNemtwT1RNV2ZPSEtQMUt2Z0NleklRcmRQcFBsZXIxWWZqNHVMS3pjc0I1WEk1Z29PREFVQjhMWktWbFJVaUlpTEVkVlFxRlhyMzdpMHVYN2x5QllzV0xVTG56cDNScUZFalRKNDhXYndZUDN6NEVETm56c1Q3Nzc4dmVmQ3llUEZpQUhtdnlqbHg0Z1FDQWdMRWkvbnAwNmV4WWNNR2JObXlSWkw0Tm16WUVELysrQ1Btelp1SGp6LytHS21wcWVJN3RQTnpjSEI0V1grTzExRzVqTHVpL1BUVFR4ZzJiRmloM1ZLam9xSXdhOVlzaElhR29sR2pSa2hKU2NIMTY5Zng2NisvRnZzWWxTcFZ3ckZqeHlSbFRrNU9CbVdkTzNjdStROGdvQUxHWFVsOThjVVhjSFoyUm8wYU5UQnYzandNR1RJRVhsNWVPSGZ1SExaczJZS05HemZpNzcvL3hyQmh3NHpPNkUrdlJJV1B1NHlNREVSR1JzTGQzUjFidG14QmxTcFYwTE5uVC9INzFxMWJ3OC9QRHlFaEllalNwUXVxVjYrTy9mdjNBOGk3aHVjL2h6azdPMHYyZmVMRUNYVHIxZzJuVDUrV3ZIcVRYbGlGajd2bnVYanhvbVQ1NzcvL3htZWZmV1pRYm03ZC8xOFVFK09YNExmZmZzT25uMzc2M1BXMDJ2LzNRcEhKWkpnelp3NGVQWG9FS3lzcmhJZUg0OTEzMzVXc0w1UEprSkdSZ2VyVnEyUCsvUG40NUpOUGNPVElFY2psY2h3L2Zod3paODdFc21YTDRPenNqSjQ5ZXlJeU12S2wvN2JYV1d4czdCNVQxNkdrVWxKU1VLMWFOWnc3ZHc2TkdqVUNBRnk0Y0FFTEZ5NkV2NzgvV3JkdURYOS9mNHdlUFJwanhvekI1Y3VYRVJFUkFTOHZMOGw3TjZPaW9yQnAweVp4T1RrNUdSTW5UaFRIRno5NDhBQTJOamFTOTRucVc0MWJ0bXlKN2R1MzgyUmJTaFV0N3VMaTRuRHUzTGxDdTBSZnYzNGRQajQrbURWcmxoaVR5NVl0UTVzMmJZeStSejIvNWN1WG8zSGp4dUx5NzcvL0xqbU9VcW1FdTd1N3VMeHUzYnJTL3hBelY5SGlyclIrL2ZWWEhEbHlCTjI2ZFlPN3V6dlMwdEt3Y3VWS1pHVmw0ZFNwVTJqU3BBbW1UWnNHR3hzYlUxZlZMSmhMM1AzclgvL0N2LzcxTDNINThPSEQyTEpsQzlMUzBzVHpvTDZGK2RxMWE0aU5qUVdRMTJyODVwdHY0dWpSbzBoTlRSVWJXUEpmcjhlTUdmTTZEUWNvRStZUWR3cUZRcktzYnd3cFdFNGx3OFQ0SlRoMTZoUVdMbHdJcFZJSnVWeiszQm1EbHk5ZmprT0hEc0hhMmhxUmtaRUlDd3REWUdBZ1ZxOWVMVm12WjgrZTZOdTNMM1E2SFFJQ0FxRFZhc1hBNzlxMUs0S0NndUR0N1MxNUF2bmd3UU5jdlhwVjBwcElGWXRPcDhQZ3dZT05mcmRseXhZY08zWU1WYXBVd1l3Wk13RGtYWkNEZzROaGEyc0xwVktKRHo3NEFERXhNWmcrZlRxVVNpV0dEeCtPeG8wYkl6czdXM3d2Y1pjdVhkQ2xTNWNTMWV2Nzc3L0hrU05IeExpbDE1OGdDUER6OHdNQW8rOWZqNG1Kd2RTcFV6RnUzRGp4Umk0aElRRkpTVWxZdW5RcEprNmNXS0xqL2ZPZi81UU1UWEZ5Y25yaDkzR1NlVWhQVDhlU0pVdnc0TUVETEYyNkZMVnIxOGJodzRleGFkTW1EQnc0RUo5Kytpa21UcHlJZDk5OUYwT0hEalYxZGFrY0d6eDRNSlJLSlFZUEhvd2ZmL3dSeWNuSkdEQmdBQjQrZkNnK0xFNU9UZ1lBSERseUJDdFhya1NOR2pXd2E5Y3VjUis5ZXZWQ3IxNjk0T0xpSWhsZUIrUTliTlEvV0o0NGNTSU9IRGlBeXBVclkvZnUzUUR5ZWd0R1JFUXd3U0V5QVNiR0wraVBQLzVBZkh5ODJDMDFOVFVWNGVIaFVDZ1VjSFoyUmxaV2xwaTRabVZsQVFDOHZiM2g3ZTJOamgwN0FnRGVmLzk5Yk5teVJSeFhxcmR3NFVMSmNtNXVMbHhkWGFIVDZiQjU4MlkwYjk0Y2FyVWEyN1p0UTBaR0JucjI3SW5LbFN2ajhlUEhUSXdyTUxsY0xvNEgwWGVsVnF2VjRsTm4vUmhoUHo4Ly9QVFRUemh6NWd5dVhyMks2OWV2NDlHalIyamZ2ajArK3VnampCOC9IbmZ2M2tWa1pDUVdMMTZNdTNmdm9rNmRPdWpldlR1bVRwMEtJQy94eU45aVYxQjhmTHpZVlhyNjlPbVlQbjI2R0xmMCt0dStmWHVSM2Z1bVRwMktiNy85VnRLNjBiUnBVL2o0K0tCUG56NUY3anMxTlJWbno1NDFLTS9mUXB5L3hkakp5YW5FaVRhWmo4REFRTlNvVVFQQndjSEl6TXpFZ0FFRFlHZG5oNENBQUhIcys5YXRXeEVTRW9MeDQ4ZkQzZDJkNHpqSnFJTGpNZXZVcVlQUTBGQjgvUEhIWXBLcjcwcmRvMGNQOU9qUnc2Q0x0UDU2bmIvRldQK1E4ZHExYTJJTGNJY09IYkJyMTY1Q0g0WVRVZGxpWXZ5QzlMT3k2c2VFNm0vaTlHT0puWnljeE04REJ3NDB1bzlXclZyQjBkRVJDb1ZDTWdZMExTME4xdGJXT0g3OE9JQzhGcHVJaUFnTUdEQUFmLy85TjRLRGc2SFZhbEduVGgxVXFsUUpCdzRjZ0tXbEpUNzU1Sk5YODJQSlpDd3RMZUhoNFlGbno1NWgrUERoZVByMEtZWU9IUXByYTJ0WVdGaWdlZlBtY0hOelEvUG16WkdUa3dObloyZE1tVElGclZxMVFxdFdyVEJwMGlTa3A2ZmoxcTFiYU5pd29XVGZML3BVT3Y5WUt6MzlyTnBVc1IwK2ZCZ0xGaXlRbkx2dTM3OHYzdUN0VzdjT2JkcTBNZGp1N2JmZlJsQlFFTDcvL252TW1UTUhnaUJnMnJScG1ESmxpcmgrd1J0SlBiWVlVMmxNbno0ZENvVkNQQjhKZ29CTGx5NFp6SUdnVUNnUUVSRWhHZHBFVkpUazVHUzR1N3NqS3l0THZNZlR0eGdYcG1BcmNYNmRPbldTbkRmbnpKbURtalZydnB6S0V0RUxZV0w4Z2xxM2JvMzQrSGhKbWJHSnR3RGcwYU5IaGU3SHg4Y0hlL2Z1eGRxMWF3SGtKUllEQnc1RWh3NGRBT1Mxbk9nbnZzbk56VVh6NXMwUkVCQUFGeGNYOU83ZEc2dFhyNGFscFNWU1VsSks5QW9vS244SzYwcjl6My8rRTB1WExzWHc0Y054NnRRcGNSS2lybDI3WXV6WXNWaXpaZzJBdkJ0Q2pVWmo4SURFd3NMQ2FCZm9vbDY1NCtUa1ZHUmQ3ZTN0alk3N05QWUtDcXA0QWdNRHhabWlVMUpTc0hMbFNodzVjZ1RkdTNjSEFLTkpNUUFjUDM0Y0d6ZHV4S1JKazhUdHYvdnVPeXhjdUJCTm16YkZ5SkVqalQ2UTJicDFxemhwRFNCdE1iNS8vNzdSaWQ2SWdQOC80RXRLU2hMZjVxRFQ2YkJ4NDBhTUdUTkdYTS9Cd1FGeXVidzh2UXFIeWhsWFYxY2tKU1hoNk5HanFGbXpKaTVldklnWk0yWmcxS2hSWXUrWWI3LzkxdWkyT3AxT2pNVisvZnFKbjJ2V3JJa05HellBeU90bW5WOUdSb1pCOS83OHZYQUNBd1B4OXR0dnY1d2ZSMFJGWW1MOGdrYU9IQ21aamJxMHVuZnZqcUNnSUJ3L2ZoemR1M2ZIdG0zYm9GS3A0T1hsQlFCNCt2U3ArQW9kbFVwbGRCeXp0N2MzWW1OajRlSGhBWlZLVmVnTXNsUytXVmxaR1hTbEJvQW1UWm9nTlRVVjkrN2RRMmhvS0h4OGZNVHY5QTlVZ0x4M0lLYWxwV0g2OU9saW1WS3BMTFI3L1lnUkk4VHh4MXF0VnBLd0tKWEtRdXQ1L3Z4NXJGdTNEci8rK2lzYU5HaUFWcTFhNGN5Wk0yallzQ0VuU1hwTjVIOTlVdVhLbGNWeGRKVXFWY0xCZ3djbDY4YkZ4U0VtSmdhOWUvZEdlSGc0TkJxTjJMS2NYOU9tVGJGNzkyNVlXRmhBRUFRQS81ODFjOFNJRVJneFlvUzRycjdGT0NrcGliUHNVNGxsWjJjakpDUkVraGdURlVVUUJFUkVSRWlHZEt4Y3VSSzFhdFdDcTZ1citIYVJaY3VXaWQvcmREcm9kRG9FQndlamN1WEs0bkNuM054YzhXMFN4bnBXNlRWdDJsVHkwSnBqaklsTWg0OU1UZXpldlh2WXRHa1Q1SEk1RmkxYUJEOC9QNnhhdFFvN2QrNUVRRUNBMlBwNzU4NGROR3ZXREVEZXlkYllSRGpMbHkvSHlaTW40ZVRraEVXTEZwWHA3NkN5TVhqd1lIaDZlcUpodzRaNDc3MzNETDcvODg4L0VSb2FpaUZEaGtqS1UxSlNETHBxZmZ2dHQramR1emUyYnQyS3hNUkViTjI2RlI5ODhBRjY5dXlKclZ1M3d0blpHYjE2OVlLbnA2YzRQbDZuMDBFUUJDeGJ0Z3g3OXV4QlhGeWNKTlllUDM2TThlUEhJeWtwNlJYOGVqS2x5cFVyWThLRUNRWmQ4ZlgrK3Vzdm5EdDNEcmEydGxpelpnM0N3c0tRa1pHQjlldlhJenc4SE9IaDRhaGN1VEtHREJtQ0tWT213TnJhR2tsSlNjOGROL3pERHovZ2l5KytRSThlUFY3Rno2TFgyQjkvL0lGS2xTcmh6cDA3cHE0S1ZRRFoyZG1TbmdTUEh6OUd6NTQ5c1cvZlBrUkZSYUZuejU3aWZDNzZmd0FnTmpaV2ZEK3hwYVdsZUsvMjVNa1REQmd3NExtejh4TlIrY0VXNDVla3BDZStSNDhlUWExV1kvVG8wWmc4ZVRLQXZCdlBoZzBiWXV2V3JlalhyeC9xMWFzbnJuL3AwaVcwYjk4ZWFXbHBrcWVJR28wR0dSa1prcWVYc2JHeEJoTjVVY1h3Nk5FanlYLzNnaG8zYm96SGp4OUxXcEtCdkZlQjZidmkrL2o0b0ZHalJzak56UlZmdnhRZEhZMG1UWnBJanZQWFgzOWg2ZEtsWXBsYXJjYUVDUk53OCtaTnBLYW1Zdi8rL1FnUEQ4ZkNoUXZ4elRmZllOT21UYmh4NHdiVWFqV3NyS3d3ZnZ4NGVIbDVZZDY4ZVdqVnFoVUFvSC8vL3JoLy96NG1USmlBNE9CZ2R1dC9UZW5qNnRHalIzanp6VGNoQ0FJdVhyd29UbklFNVBVb3NMVzFsY1R6czJmUHhGWm9XMXRiM0wxNzk3bnY3cHd5WlFvbVQ1N00xNE5Sc1d6WXNBRWFqUVpuenB6Qjh1WEw0ZWpvaURsejVrQ2owY0RGeFFWejVzd3hkUldwbkxwejV3NGFOR2dnTHR2YTJob01QM0oyZGpZb2UrZWRkOUN2WHo5TW5Ub1Y4K2ZQeDBjZmZRUUFxRmV2WHBGampZbW8vR0ZpL0JLODk5NTdXTEJnQVFBZ0lpSUN3Y0hCWXVKaVpXVWxmdGEzdWdGNUxYaDJkbmI0OXR0dmNmZnVYVXlaTWdYLy92ZS80ZUhoQVY5Zlg2eGR1eGE5ZXZXQ282TWpQdnp3UTF5OWVoWFoyZGtJQ0FpUUpPRnVibTdvMWF1WDVDbG4vZnIxRVJBUVVCWS9uVjZ5czJmUG9tM2J0c2pLeW9KV3E1WDBERGg1OGlUOC9Qemc1K2VIVFpzMllkcTBhZkQyOXNaZmYvMkZCUXNXb0ZHalJsaTNiaDFhdEdnQkFKZzllelpPbno0TmEydHIxS3BWQzc2K3Z1Sytzckt5TUduU0pESFo2TjY5Ty9yMDZTTW1QTm5aMmVJNDRaa3paK0xtelp0UUtCUjQ2NjIzc0hEaFF2enJYLy9DVjE5OWhYSGp4c0hSMFZIeUd5Wk9uSWdKRXlaZzFxeForUEhISDEvcDM0dE1vMXExYW5CemM4UG5uMzhPSUs4blFmMzY5YkY4K1hJQWVTMHR2cjYrOFBIeFFVNU9EcXlzckhELy9uM2s1T1NJaVhIYnRtMnhmLzkrY1ZiMG5Kd2Nnd2MrRmhZV0JtVTVPVG12K3VkUkJYVDE2bFVjUG53WWYvMzFGK0xqNC9HUGYvd0RQajQrNGp3ZHQyL2Z4c0dEQjdGNjlXcnMzYnNYOCtmUDV3TmtrdmoxMTEveC92dnZsM2c3R3hzYnpKbzFDekV4TWZqdHQ5OHdlL1pzQUJDN1VXczBHbGhZV0NBMU5SVVdGb2EzM2NhNldlY2ZZOXk0Y1dOeGZESVJrTmZkdmlUZmJkaXdvY2h0NkRWbFoyY24yTm5aQ2VYVmd3Y1BETXBPbno0dERCOCtYQWdKQ1JFeU16TWwzejE4K0ZCWXUzYXRNSDM2ZENFMU5iV3NxbGxxK3IrL3FlUGdWWHVWY2JaaHd3Ymh4bzBid3J4NTg0UXZ2dmhDQ0E0T0ZnUkJFRHAxNmlUNCt2b0t0MjdkRWdSQkVMS3lzb1FsUzVZSS92NytnbEtwRlA3em4vOFkzWjlXcXhYVWF2VkxyNmRTcVJTaW9xSUsvVDR0TFUzNDdiZmZYdnB4QmNGODRxd2dVNTdmZHUvZUxhaFVxbUt0bTV1Yks3aTV1UW5oNGVHQ0lBakN0bTNiaEY2OWVnbXVycTVpbVNBSXd1UEhqd1ZYVjFjaEppWkdFQVJCR0Rod1lMSDJQMlRJa0JMVy91VmczSlZ2eWNuSnd2YnQyNFVMRnk0SUdSa1poYTZuVnF1RnFLZ29RYVBSbEdIdFNvOXhWM1lPSFRvay9QNzc3NElnQ0lLUGo0L1JPQm8xYWxTaDI0OGJOMDQ0Zi82OFFmblFvVU1GUjBkSDRlT1BQeFpXcmx3cGxuL3d3UWN2b2RhdkJ1T09US0U4eE4xcjFUZE4vOGZVejBoSlpVdi9OT3JLbFN1dlZWd1Z4RGd6TFhPSnM0SXFVdHdwbGNyWHJoczk0Njc4eDkzcmlIRlhjZUpPcDlPOU5yT2RNKzRxVHR5OVRzcEQzTDBlL3djVEVWRzU4Ym9seFVSRXovTzZKTVZFNW96L0Z4TVJFUkVSRVpGWlkySk1SRVJFUkVSRVpvMkpNUkVSRVJFUkVaazFKc1pFUkVSRVJFUmsxcGdZRXhFUkVSRVJrVmxqWWt4RVJFUkVSRVJtallreEVSRVJFUkVSbVRVbXhrUkVSRVJFUkdUV21CZ1RFUkVSRVJHUldiTXdkUVZlQlh0N2UxTlhnY3dBNDR4TWdYRkhwc0M0STFOZzNKRXBNTzdNMTJ2Vllpd0l3a1ZUMTRGdzNkUVZlTlVZWitYQ2F4OW5CVEh1eWdYR0haa0M0NDVNZ1hGSHBtQjJjVWRFUkVSRVJFUXZpWjJkbldCblp5ZVl1aDRWMld2VllreEVSRVJFUkVSVVVreU1pWWlJaUlpSXlLd3hNU1lpSWlJaUlpS3p4c1NZaUlpSWlJaUl6Qm9UWXlJaUlpSWlJakpyVEl5SmlJaUlpSWpJckRFeEppSWlJaUlpSXJQR3hKaUlpSWlJaUlqTUdoTmpJaUlpSWlJaU1tdE1qSW1JaUlpSWlNaXNNVEVtSWlJaUlpSWlzOGJFbUlpSWlJaUlpTXdhRTJNaUlpSWlJaUl5YTB5TWlZaUlpSWlJeUt3eE1TWWlJaUlpSWlLenhzU1lpSWlJaUlpSXpCb1RZeUlpSWlJaUlqSnJUSXlKaUlpSWlJaklyREV4SmlJaUlpSWlJclBHeEppSWlJaUlpSWpNR2hOaklpSWlJaUlpTW10TWpJbUlpSWlJaU1pc01URW1JaUlpSWlJaXM4YkVtSWlJaUlpSWlNd2FFMk1pSWlJaUlpSXlhMHlNaVlpSWlJaUl5S3d4TVNZaUlpSWlJaUt6eHNTWWlJaUlpSWlJekJvVFl5SWlJaUlpSWpKclRJeUppSWlJaUlqSXJERXhKaUlpSWlJaUlyUEd4SmlJaUlpSWlJak1HaE5qSWlJaUlpSWlNbXRNakltSWlJaUlpTWlzTVRFbUlpSWlJaUlpczhiRW1JaUlpSWlJaU13YUUyTWlJaUlpSWlJeWEweU1pWWlJaUlpSXlLd3hNU1lpSWlJaUlpS3p4c1NZaUlpSWlJaUl6Qm9UWXlJaUlpSWlJakpyVEl5SmlJaUlpSWpJckRFeEppSWlJaUlpSXJQR3hKaUlpSWlJaUlqTUdoTmpJaUlpSWlJaU1tdE1qSW1JaUlpSWlNaXNNVEVtSWlJaUlpSWlzeVl6ZFFXSWlJaUlpSWlvK05xMWE5Y05RRS85c2t3bTh3WUFRUkNXNTFzdE9qWTJkazlaMTYyaXNqQjFCWWlJaUlpSWlLaEVOUHBrT0wvOFpWcXQxcjFzcTFTeHNTczFFUkVSRVJGUkJSSWJHM3RPRUlTVUlsWkoxMmcwaDhxc1FxOEJKc1pFUkVSRVJFUVZpd2JBcmlLK1B4NFhGNmNxcThxOERwZ1lFeEVSRVJFUlZUemhoWDBoQ01MdXNxekk2NENKTVJFUkVSRVJVUVdUa1pGeEJrQjZ3WEpCRUxLZVBYdTJ6d1JWcXRDWUdCTVJFUkVSRVZVd3QyN2R5aFVFSWF4Z3VVd21PL25YWDMvbG1LSk9GUmtUWXlJaUlpSWlvZ3BJRUFTRDF6SHBkRHErb3FrVW1CZ1RFUkVSRVJGVlFFbEpTVkVBc3ZJVlphdlZhaWJHcGNERW1JaUlpSWlJcUFKS1RFeFVBc2cvbnZoVVhGeGNwcW5xVTVFeE1TWWlJaUlpSXFxZ2REcGQvbkhHbkhTcmxKZ1lFeEVSRVJFUlZWRFoyZGtuQU9RSWdxQlNxOVdocHE1UFJjWEVtSWlJaUlpSXFJS0tqNC9QRUFRaFFpYVRuYjEyN2RvelU5ZW5vckl3ZFFXSWlJaUlpSWlvOUFSQkNBWHdwcW5yVVpISlRGMkJGMkZuWjNjQ2dMT3A2MkhPQkVHNEdCc2IyOEhVOVNoTGpEdlRZOXlSS1REdXlCUVlkMlFLakRzeUJWUEhYVVh2U3MzZ05UR1pUTmJlMUhVd0FjYWRpVEh1eUJRWWQyUUtqRHN5QmNZZG1ZS3A0KzYxNkVwOStmSmxVMWZCTE5uYjI1dTZDaWJGdURNTnhoM2p6aFFZZDR3N1UyRGNNZTVNZ1hISHVET0Y4aEIzRmIzRm1JaUlpSWlJaU9pRk1ERW1JaUlpSWlJaXM4YkVtSWlJaUlpSWlNd2FFK044RWhJU0VCWVdWcXJ0VnF4WVVlUTYrL2J0dy9YcjE4WGw2ZE9uRzZ3emMrWk1nN0tzckN6MDZORUR5Y25Ka25Jbko2Y1MxNU9JaUlpSWlJZ012UmFUYjcwc2UvZnV4Y09IRDlHL2YvOFNiWGY0OEdHa3BhVVZ1YzZsUzVmUXRHbFRjVGttSnNaZ25mUG56eHVVUlVkSHc4YkdCblhxMUNsV1hSd2NIQXpLZERvZDVITERaeUNiTjIvR2UrKzlWNno5RWhFUkVSRVJ2YTdNT2pHK2R1MGF2dm5tRzNFNU16TVQxYXBWSzdJMTl0U3BVOUJxdFdqZnZqMXNiR3drM3prN1MyZDVUMHRMRTJlMmUvandJUm8xYWdRQWNIZDNoMUtwaEx1N3UyUjlmWm1ucHljKytlUVRBSGxKOTJlZmZWYnMzM1RwMGlWa1pXV2hhdFdxWXBtOXZUMU9uanlKNnRXckF3Q2VQWHVHV3JWcUZYdWZSRVJFUkVSRXJ6T3pUb3pmZi85OW5EcDFDZ0J3N3R3NTdOMjdGLzcrL2dEeVdsa3ZYYnFFRGgwS2Y4ZjB5Wk1uQy8xT256d0RlUWx6UmtZR0JnNGNpTFMwTkt4ZHV4YlRwazFEZUhpNFpCc25KeWRKV1ZKU0VtSmlZakIvL254SjBxMXZuZTdRb1lPWUFOZXBVd2U3ZCs5R1ltSWl2dnp5U3dRRkJhRkJnd1lHOVVwUFQ4ZlFvVU14YTlZc2RPN2N1Y2kvRHhFUkVSRVJrVGt3NjhSWVQ2UFJZUFBtelZpeVpJbFlscE9UQXk4dnI1ZnlMck85ZS9kaTh1VEpXTGx5SmJwMDZZS2FOV3NDQUFZTUdDQlpUNmxVU3BhM2Jkc0dDd3NMVks5ZVhVekNyMXk1Z3NEQVFOeTZkUXRObXpiRmxpMWJKTjJrR3pSb0FBOFBEMHlhTkFuYnRtMURwVXFWeE8rMFdpM216Sm1Eano3NmlFa3hFUkVSRVJIUi96QXhCckJ4NDBhTUdERUNiN3p4Um9tMmMzRnhLZFo2TjI3Y1FJc1dMZkQwNlZQSTVYS3hTM1ZvYUtoa3ZmeGR1Qjg4ZUlDalI0OGE3R3ZYcmwzbzJiTW5WcTFhaFhmZmZSZm56cDJEbzZPalpKM0Jnd2Zqd29VTCtQSEhIekZqeGd5eDNOZlhGMXF0VmxKR1JFUkVSRVJrN3N3K01ZNkppVUZ3Y0RBdVhicUU3Nzc3RG1mUG5wVjhuNzhMYzhHdTA4ZU9IU3Qwdi9tN1VzZkZ4ZUhkZDk5RlFrSUNtalZyaGlwVnFnRDRmNHZ4M2J0MzBheFpNMG1MOGI1OSt6Qm16QmdFQkFTSVpYRnhjYmh5NVFybXpwMkxWYXRXd2MzTkRVdVdMRUhuenAwaGs4a2t4NTg3ZDY1QkMvU0FBUVBRdUhGaldGaVkvWDkySWlJaUlpSWlrVmxuU0RkdTNNRGF0V3VoMCtrQUFBc1dMQkMvVXlxVmNIUjBMSEljY1hIRng4ZWpXN2R1dUhyMXF0aTZxeC9iRE9RbDN3VmJqd2NQSG93NmRlcUlpYkZLcGNMaXhZc3hjdVJJTWJIK3h6LytnWm8xYTJMbnpwMFlQSGd3amh3NWd2bno1eHV0ZzM0eXI0S2lvNk5mK1BjUkZTUUlBaElURTlHd1lVTlRWNFdJeW9IYzNGem9kRHBVcmx4WkxCTUVBV2xwYWVMd291SktUVTB0OFRaRVFGN01GV3hJSUNMU00rdjNHQ2NtSm1MY3VIR2wzdDdGeGFYUWYzcjA2Q0d1NStYbGhkV3JWK09YWDM2Qm01c2IzTjNkNGU3dWpoNDllc0RCd1FFWkdSbjQrT09QeGZKZHUzWVp2SjVwNmRLbHFGS2xDZ1lQSGl3cDkvYjJ4dnIxNjNINjlHbjA2TkVEMGRIUkJ2OEF3TkdqUnd2OWpzcmUzcjE3a1o2ZVhxSnRidDY4aVgzNzlwWHFlT3ZXclN2MnVvWE55dTdxNm9yRXhFUjRlM3NqTVRHeHlIMWN2MzRkSGg0ZVNFbEpLVkU5NmRVNmQrNmNKTzUwT2gwV0xseFk2TEplVmxZV3ZMeThFQjhmWDZ6amxPZjRKdE9ZUEhreXJseTVJaWs3ZXZRb3BreVpZblQ5TFZ1MjRPTEZpK0p5ZEhRMGJ0MjZCUURvMXExYnNZNlprWkdCNmRPbkYydmQyTmhZcEthbWlzc1JFUkhRNlhRR1BhK00wV2cwR0R0MmJMR09RMlhuMkxGalVLdlY0dkxUcDAreGJOa3ljZm5LbFN2WXNHR0RaSnU0dURpanI5OVVxVlRGbnBzbElTRUJLMWFzS0hLZGZmdjI0ZnIxNitLeXNUaWRPWE9tUVZsV1ZoWjY5T2lCNU9Sa1NYbFJiMU9oc2hjY0hGeWk5WFU2SFU2ZlBnMUJFSkNWbFZYb2VsRlJVZUxuSjArZTRPSERoNUx2bno1OSt0eTVrVXA2UFMvTWloVXJjUHYyN1JmYVIzbGsxaTNHWGJwMGVhSHRpOXVWdW5IanhoZzBhQkIrL1BGSC9QYmJid2dQRDBkdWJpN0dqQm1Edm4zN0lpd3NESjA2ZGNMSWtTUFJ2SGx6ZzMydFhyMGF2LzMyR3padDJvUlBQLzBVUUY1Z3U3aTQ0T09QUDhiY3VYTXhlL1pzaElXRndkYlc5b1YrRTVXTmZmdjJTVjdEMWJObnowTFhkWEZ4d1pRcFUxQ2xTaFdzV0xFQ2pvNk9xRk9uRGh3Y0hGQzNibDNKdWtsSlNaS1Q0dkhqeDlHOWUzZUVob2JDMDlNVEFNVGphalFhUEgzNkZHKysrU1lBNE8yMzN5N3lZcTVVS3RHZ1FRTjA2TkFCNTgrZkwvSjkzKysvL3o0NmR1eUkzMy8vL1lYL1A2T1g1K2JObXdnTURNVDY5ZXRSdlhwMUNJS0FmZnYyd2NmSEJ3QU1sdlZsQ3hZc1FHcHFLcG8xYXdaL2YvOUNFMWo5VUpTS0dOLzA2cHc4ZVJJWEwxN0VzMmZQc0hyMWFnQjV2YUkyYmRxRTNOeGN5UVBmN3QyNzQ4c3Z2OFE3Nzd5RG1UTm5Zc2VPSGJDMXRjV09IVHZFLzhhRlVhbFVzTEt5a2l5Zk9IR2l5SFgwWlJNblRvUy92Nzk0M1o0M2J4NDZkdXdJRHc4UDlPL2ZIeU5HakpCTWRBa0F1M2Z2aGtxbHdoZGZmQ0VtOFhGeGNkaStmVHUrK2VZYm8yK0dvTEx6NjYrLzR0NjllL2p5eXkveHpUZmY0TkdqUjhqSnljR0lFU093ZGV0V1JFZEhvMm5UcHBKdElpTWpjZlhxVmF4ZnZ4NWZmdm1sV0M0SUFyS3pzNDNHYWtHSER4ODJtbHpuZCtuU0pjbXhZMkppRE5ZNWYvNjhRVmwwZERSc2JHd01HaytvZkFrT0RzYW9VYU1BNUQyMDBQZjB6RStwVkVwNmozcDdlK1BJa1NQdzhmR0JuWjBkUm84ZURTQ3ZjVzNObWpYaU92cHJZSEp5TXJadTNRcGZYMTl4SHdFQkFiQzJ0b2E5dmIzUmVwWG1ldTdnNENDZXl4SVRFM0hwMGlYY3VYTUhPM2Jza0NUcWpSbzFRbUJnWUxIK1B1V1pXU2ZHWlNVOVBSMDdkKzdFb2tXTHNHYk5HclJ1M1JvLy9QQURhdFNvZ1RGanhpQXNMQXdUSmt5QWw1Y1h4bzBiWjVCSXVMbTU0WXN2dnNBYmI3d2hKdU5PVGs2U3hIemZ2bjA4VVZZUWp4NDl3bzBiTitEcTZpcmVhRVZHUmo1M3U0WU5HMkxXckZtU203cUMyems0T0VpV2x5OWZqdTdkdXdPQStON3MvZnYzQThpN01PL2N1UlBMbHk4M2VyeHg0OGJoeVpNbjRuSkdSb1prSnZYUTBGQnhDRURIamgyTjdxUGdUU2tBTEZteUJGMjdkalgrSSttVkdqbHlKSzVmdjQ2b3FDaEprbGp3SGV6T3pzNDRmdnc0NUhJNWxpOWZqbXZYcm1ITGxpMndzckxDMUtsVE1YWHExRUtQVVZIaW04cEdRa0lDL1B6OEVCWVdoazJiTnNIVjFSVWZmdmdoRmk5ZWpEWnQybUQ2OU9sWXNHQUJsaXhaSXVsbTNibHpaM1RzMkJIYnQyL0hmVU9hYUFBQUlBQkpSRUZVeElrVGNmWHFWVXlmUGwzc0J1dnE2aXF1TzJIQ0JIenl5U2ZvMkxFalRwdzRVV1EzYTJQckhEMTZGQTBiTmhTVFlrRVFJQWdDYXRXcWhTMWJ0bURXckZuSXlja1JXNFV6TXpQaDYrdUxoSVFFeVUwcEFMUnUzUnB0MjdiRmlCRWowSzlmUDR3YU5jb2dFYWV5NGVucGlhRkRoNkpQbno1SVNrcENXRmdZZ0x6NVZuUTZIWDc1NVJjQWVXOEFhZEdpQlJZdlhvekpreWRqekpneDJMbHpKMEpDUXNSOXFWUXFkT3pZVVZLbXAyOElzYkd4a1pRWFBLK21wYVdKU2MzRGh3L0ZpVmpkM2QyaFZDckZjNWlldnN6VDAxTWNEbmY0OEdISlEwY3FYeDQvZmd3Zzd4enkrUEZqOFp4bTdCcVl2NVZmTHBmRHdzSUNOalkyV0xseUplN2N1WU9FaEFUWTJ0b2lOamJXWUZ2OXcrYXNyQ3p4ODhpUkl4RVpHUWxiVzF2SitSRUFnb0tDWUd0clcrTHJPUUJVcjE1ZHZLN3FZem9nSUFDZW5wN2lnNkhyMTYvajRNR0R6LzhEVlFCTWpQL24yYk5uR0RKa2lLVHNqVGZlTUdqcHlCL2N4Wm1WT2pjM0YrUEhqOGZRb1VQUnZYdDMxS2hSQTVNbVRZS2RuUjNtelpzSGhVSUJBS2hYcng2V0xWdUdDUk1tNE9uVHA1TFdPUDNKc3loTWlpdU9reWRQd3R2YkcydldySkdNWVM5NEl0T0xpSWlReEpwT3A4TzJiZHNrNjdSdjMxN1M3ZENZL08vSS91eXp6NkJVS3FIUmFNU0xyUDdFcHhjWUdHalFkVjhmcndBa053akd1dVhiMjl2ajZOR2pqTTF5eHMvUER6S1pESDM2OUJGdjZQUnhXSEI1NGNLRmlJbUp3Y2FORzNIMjdGblVxMWZQWUJiOGdpcEtmRlBaMkxObkR5Wk5tb1MzM25vTG8wZVBSbVJrSk5xM2I0OWF0V3BoL1BqeHFGR2pCbHEyYkluejU4OGJkSkdlTldzV0tsV3FoSFBuenFGUG56NllObTBhZ0x4elMwUkV4RXVwbno3ZThnK3JVcXZWVUNnVWtNdmxxRmV2SHRhdFd3ZXRWZ3NBdUhYckZpWk5tb1JQUC8wVTgrYk5nNldsSlZRcWxianR6WnMzY2UvZVBjeWZQeDloWVdFSURBekU1TW1UWDBwZHFXU2FOR21DdFd2WG9tN2R1a2hMU3hOYjhCNCtmSWlqUjQraWV2WHEyTDU5Ty9yMDZZUEZpeGNEeUx2Ry9mRERENmhXclJvQWlOZEFRUkFreXdEUXRHbFRMRjI2VkZ3dWFrNmEvTDBJbloyZGtaR1JnWUVEQnlJdExRMXIxNjdGdEduVEpPY3dJQzl4eWwrV2xKU0VtSmdZeko4L1g1SjA2MXVuTzNUb2dLcFZxd0xJdXlmY3ZYdDNTZjVjOUJKNGUzc0R5SHVRNHUzdGJkRFE1ZVRrSkdrbEJvQ1VsQlRjdkhrVEZoWVdtRHQzTGhJU0VwQ1Nrb0tHRFJ2aXUrKytNM3FjeU1oSXVMaTRJQ29xQ25LNUhQSHg4ZmpxcTY4a3lXcHViaTZ1WGJ1R3FsV3J3dGJXdGxUWGMyT09IRGtDUVJDd2UvZHV1THE2b2thTkdsaTZkQ244L1B4S3ZLL3lpSWt4OGhMUFdyVnFGYXRWQXdCa01obnM3ZTBOeHFia3A5UHA0T25wQ1V0TFM3aTd1NHMzWjYxYnQ0YTN0N2ZrUmxCL0FuNzc3YmNSRWhJaWVibzhhZElrby9zZlAzNThzZXFxM3o4bm15Zy9HalJvZ1BmZWUwL3NHcU9Ya1pGaGNNTFVQMUhVOXc2SWo0L0hva1dMeE82aGVwYVdsaVdxUTNKeXNtUUdkaWNuSi96blAvL0IrUEhqeFc3NnExYXR3dVBIajhXTHZiT3pzNWdNRjN3U1RoVkgvbk9CL21hdk1LMWF0WUtYbHhmUzA5UGg3KzlmckF0ZmVZMXZNbzBwVTZhSUR6VysrdW9ySER0MlRPeDVrcjhiM3ErLy9vcjE2OWZEemMxTmZFaXQ3MzU0NXN3WjlPN2QrNVhVNzhDQkEzajQ4T0YvMjd2dnNLYk90dy9nMzRUbHhGVkxxVnZyYkIyQUZLbFUvRmxIclZad2ExMjB0WXBWM0tOMTRrUXFpb3JVS3FJb0RrVHJ4RHF3RmdkcVZhQldjYlNJQThXRmdDQVFJRG5uL1lNM3A0UUVSQVFpNXZ1NUxpOXlUczVKbnFSM2s5em5HVGNjSFIybHp6VlJGQ0VJQW14c2JEUjZBV3ZYcm8wTkd6YkF5OHNMelpvMUE1QXp6Ky95NWNzWU1HQUFuSnljVUxGaVJYVHQyaFhObWpYRGloVXJvRlFxUzZUZFZEZ2ZmZlNSenYwWEwxNlVMdGFwUHdjM2JkcUVnd2NQb256NThwZzdkeTdjM2QwTGZPeTdkKzlLaTdlK2lyMTc5MkxTcEVsWXRXb1ZPbmJzS0kxZXlEMGlDNERXL1BZdFc3YkEyTmdZbFN0WGxyNlhJeU1qNGV2cmk1aVlHTlNyVnc4QkFRRmFRLzZwOUd6ZHVoVUE4T21ubjBxM0F3TURwZnQxL2JkWnVIQWh6TTNOa1oyZGpWNjlldUdERHo1QTllclZJUWlDUm1kRVhpcVZTbnE4Nk9ob2RPN2NHU2twS2ZqaGh4OXcrL1p0M0wxN0Y3VnIxNGF6c3pPYU4yOWVwTzl6SU9lN3UyZlBubmo4K0RFc0xDeVFtWm1KMmJObjQ0OC8vc0MwYWROUXRXcFZkTzdjR1phV2xvVituOTVrVEl6eDZqMEpjcm04d0tRNDd6RzVoNzFVcmx4WnE2ZjV3SUVER3ZmbjFydDNiNTJQWDlEOHpyenkvaGdsL1NycW5Oc0hEeDVnMHFSSitPbW5uelErTExPeXNsQ3RXald0NDJmTm1nVlRVMU00T1RtaGN1WEtVaHo2K1BoSXg4eVlNVU5haktSWnMyWUlEUTNWR0tiLzRzVUxEQjA2Vk9kdEtsdjgvZjJ4WmNzV1pHVmxTVDM4Z2lBVStDTnF3SUFCeU1qSXdKZ3hZK0RxNmdwYlcxdXRCV2d5TWpJMGhzRG1MWGxYV0NVZDM2US84K2JOdytIRGg2VmUxOXhWR0xwMDZhSzFYa2Z1V04yM2J4L0N3OE8xNWx2bUhZR2c3a0hXTlo4OXY2a2V6NTQ5ZzYrdnIzU3hTSjFzeE1YRlljeVlNWGo0OENHT0hEbWljYkU2TkRRVWtaR1JXTDE2TmU3ZHU0ZXFWYXVpZnYzNnNMT3p3emZmZklPYU5XdHFQQWZMSStySG5qMTdzR0xGQ3BpYW11TEVpUk93dHJiR2p6LytpSUNBQUZoWVdHRG16Sm5Zdm4wN0hqNThLSzFsTUhEZ1FQVHExUXRPVGs1bzJyU3B6bUhUdXFqanVqQ2pDSUdjaWlpTkd6ZEdRa0lDNUhLNU5Db3diM1dTM0JmMDd0Ky9qMlBIam1rOTFzNmRPOUc5ZTNmNCtQaWdSWXNXQ0E4UEwxSXZJQlV2WFoxUldWbFpNRGMzMTlxdm50WVVGaFlHS3lzcm1KcWFJakF3RUxHeHNaZzNiMTYrejVHZG5ZM3UzYnNqTVRFUnYvNzZLL3IwNllQMjdkdGo4ZUxGOFBYMXhmYnQyOUd3WVVQcCtLSituNjljdVJMdDI3ZEg5KzdkTlVicXRHelpFai8vL0RPdVg3K3VOZUsyTE9Nbk5sRXA4L0R3UUhoNHVIUVZEb0JHdldwZHJseTVndW5UcHlNcEtRbUJnWUVhdzJ0U1VsTFFvRUVEclhNV0wxNk14TVJFVktsU0JUMTc5dFE1SWlJOFBQdzFYMDJPUTRjT1lkR2lSVnI3ZFEyZjVXcm8rdkh0dDkvaTIyKy9oYjI5UFI0L2ZpeGQ1QkFFUWVzSG5Ycjd0OTkrdzdScDAzRHIxaTMwNjljUHBxYW1Xb212ZWxpcnV0ZmpiWXh2S2w2alJvMlNWb0IrL3Z5NTF0b0Z1V1BWd3NJQ2h3NGRBcEN6R3ZYQmd3ZFJvVUlGMk5yYTR1TEZpeHFQbTNjMTFtZlBucUZyMTY0YW56bTVGNlhadkhreit2VHBnMjNidG1tY2QrZk9IYnovL3Z0NCtQQ2hWdHN0TEN6UXJsMDdEQm8wQ0hYcTFJRmNMa2UvZnYzUXUzZHZyYVNZOUVkZDVhTlRwMDZJakl4RWZIdzgzTnpjRUI4ZmovZmZmeC9mZlBNTmF0V3FoZE9uVDZONTgrWUFja1lvNUYwa3FXL2Z2anA3N1pSS3BkYlE1OEl1eUJvZEhZMFdMVnJnN3QyN2FOQ2dnZlNjNnY4UGJ0KytqUVlOR21qMEdPL2J0dytqUjQvVytDeU5qbzVHWkdRazVzMmJCeDhmSHpnN08yUEpraVZ3Y0hEZ0tFRTk2ZE9uRHhRS0JUSXlNclIrL3lRbUpzTGEyanJmYzJ2VnFvVkhqeDdoeFlzWENBZ0l3S1pObXdwOExsTlRVeHcrZkJpREJnMUN1WExsQU9SY2lPdllzU1BDd3NJUUd4dUxpaFVyd3MvUEQxT21USUd4c2ZFcmY1OERPUmRmMnJkdkwyMWZ2MzRkTzNic3dObXpaekY1OG1UVXFGRUQ3dTd1c0xDd3dJZ1JJOHI4aUVJbXhubmN1blVMRFJvMDRGQVVLakUvL3ZnanNyS3kwS05IRDJsQkJBQm8zTGl4MWdkcDQ4YU5JUWdDeG84Zmp3a1RKc0RUMHhOdDI3YkZpaFVycEdOaVltSjBybDRKQUtOSGo1YUd0SXFpaUtWTGwrS0xMNzRBa0hQMThtVkRWQ3RWcWlRTkIrclVxWk4wZStEQWdSckg5ZWpSUTJ1b28vb0Rsbk9NM3p3V0ZoWUlEUTNGNmRPbjRlL3ZqNENBQUFELy9YaFQvOEFiTTJZTXFsZXYva3FQWFpiaW0vVGo5dTNiVW94MTZkSkY2aWtycU1kTnBWSWhNek5UK2dHb0pnZ0NMbCsrRENzcks1MHJUdWNWRVJFaHpRa2VPSEFnTEMwdHRSTGpjK2ZPd2NyS1NtZlprMWF0V3FGbno1N0l6TXlVOWlVbkoyUGF0R2xhQ1ZTblRwMTBsdHloMG1WdGJZMU5telpoNk5DaEdzbnIwNmRQMGFkUEh3d2JOaXpmYysvZHU2ZDFBUVpBdnF2K0ZzYk5temZ4MldlZjRmTGx5MUx2YnU2UmZaMDZkZExxUFI0OGVEQnExS2doSmNaWldWbFl2SGd4WEZ4Y3BNUzZXYk5tcUZxMUtvS0NnclRXQjZIU3NXZlBIdHk5ZXhlalJvM0MzcjE3WVdKaUl2WDhSMGRINC9MbHkvbWUyN3g1Yy96KysrL1lzV01INXM2ZGk3cDE2K1o3YkhwNnVqU2ZQRE16RTJabVpocjNmL3p4eDFpL2ZqMU1URXp3elRmZm9IejU4a1g2UGdkeUZ0UUVja3BCOWUvZkg5MjZkVU90V3JXd2QrOWVhWlRybmoxN3NHdlhyaUpOTFhqVE1ESE81ZnIxNnhnOWVqUjhmWDNSc21YTEFvOTk4ZUlGRWhJU29GQW9wTGxHeFMwbUpnWXFsUXBObXpZdDB2a0toUUxoNGVIbzJMRmpnZk1VcVBTcFZ4c2NNV0lFbGk1ZGlqWnQycUJmdjM1NDlPZ1JYRnhjQUFEYnRtMkRtWmtaNUhJNVZxeFlBU3NySzNoNmVxSmZ2MzU0OHVRSnJsMjdCaUJucnBUNngrQUhIM3dnUGNlZmYvNkpoZzBiU2grRW16ZHZ4dEdqUjZYSHYzdjNybFk1bkx4eXo0MVJEelAwOGZIQnpwMDdpK1Y5SVAwNmN1UklnVVA3Qnd3WUFFZEhSeHc1Y3VTVkhyZXN4RGVWSGxFVVgydSs3WVVMRjlDMGFWT3RpOWJQbnovSHpKa3pjZmp3NFVLdFNwMmNuSXpQUHZzTUVSRVJxRldybHRiOXFhbXBPSFRvRURadDJvUU5HelpJK3hVS0JVSkRROUdqUncrTjRZU25UcDNDeXBVcnRYb1B0MjdkS3YyZ0pQMkxqWTNGMDZkUDhjMDMzK0RldlhzNGZ2dzRZbU5qb1ZRcUN4eCtMQWhDb1pQTXdnNmwvdjc3NytIbTVvYXNyQ3lzVzdkT1dvMDZQVDFkcWsvY29VTUhqU0hlZVM5R0wxMjZGQlVxVk5CcTI1UXBVekJpeEFqVXFsVUxIVHAwS0ZSN3FIaGR1WElGb2loaXlwUXA4UEx5d29jZmZnZ2daMWh5VWxLU2RGemUxY1Z0YlcweFo4NGN6SjQ5RzQ2T2praFBUOWRaNWduSVNWYmZmZmRkQU5yRG40R2NLWHZMbGkzRHRtM2JwRkpMUmYwK1Yzdm5uWGVrQmQwY0hCeTB5anlscHFZV2VTclZtNFNKOGYrN2QrOGVKazZjaUprelowcEo4ZVBIajNILy9uMk5LNE16WnN6QXhZc1hrWktTZ2hZdFdxQng0OGFZTTJjT1B2dnNNMmtSTGJVWEwxNUk1V3JzN2UzUnBFa1RqZnV2WGJ1R0ZpMWFTTnZSMGRHNGRPbVN0TzNyNjR2Mjdkc1hLVEVXQkFHelo4K0dVcWw4NDRZMWZQVFJSM1ZNVFUyL2lJeU1YS2Z2dHVqTCtmUG4wYWxUSnpSdTNCZ3pac3pBamgwNzBMWnRXd3dhTkFqT3pzNm9YTGt5ZHV6WUFTOHZMd0NBbFpXVmRLNU1Kb09GaFFWMjdOaUJDeGN1YUN5Z3RHUEhEcmk3dTJQVXFGRTRkZW9VdnZubUc4aGtNcGlZbU1EUHp3OWVYbDZ3dExTRW5aMGRnb0tDVUxseVpXUmtaTURPems2cmplcGhYU3FWU3VQQ3l1M2J0M0g2OUdrQVFQLysvZEcvZi84U2VZK0tHK05PMC9IangzSGx5aFhNbkRrejMyT0tXbGFyTE1SM2FXSGM1WWlOalMyd3JxOG9pdEpjemJ6aTQrT3hkT2xTalNIMkppWW1TRWxKd2IvLy9vczZkZW9VV3p0WHJsd0pXMXRiamJsNVFFNXZ5WUlGQ3pSR3h0eS9meCtlbnA1U3ZkSGNuajU5cXRjTE00eTcvMlJuWjJQNTh1V1lQSGt5T25Ub2dLKy8vaHBuejU3RnpKa3pzWExsU3F4YXRRcFhybHpSNkJENTU1OS9rSmlZK0VyUFU5aWgxSFhxMU1HZ1FZT3djdVZLWExwMENYdjI3RUZtWmlaR2p4Nk5YcjE2WWZmdTNXamZ2ajFjWEZ6UXFGRWpyY2RhczJZTkxsMjZoQTBiTnFCYnQyNEFJQzJhMmFGREI4eWJOdyt6WnMzQzd0MjdwUkU3cFlWeGw3TVMvOHlaTXhFWEY0ZXBVNmRpelpvMUNBNE9ScjE2OVRTR3VJOGRPeGJ1N3U1d2QzZkg0OGVQc1hidFdwUXJWMDc2M3QyNmRTdFVLcFhPNldmWHJsMUQ0OGFOQWVUMEdPZGR5NkJDaFFvWU1tUUlGaTFhQkI4Zkh4Z1pHUlY3bWN5ODA1Znl6bGN1cTVnWUk2ZG5RVjFEK1BQUFA1ZjJKeWNuWStiTW1aZzdkNjQwdm43cDBxV1F5V1J3Y0hEUUtDbVNtWm1wVmJNMTc0SWZ1bnB0OCt2SmZmcjBLYzZmUDQvTGx5L0R3OE1EVmFwVVFZTUdEZUR2N3c4Ykd4dU5KUHpGaXhjYVE3NEVRY0Q4K2ZNUkVSR0JpaFVyNHNzdnY5UjQ3TFMwTktTbXBtb2s0U1hOeHNhbWtTQUlQV1F5MlZjQTFMOVNEZktEVXowM2FjMmFOYWhWcXhhR0RSdUcxTlJVMUt0WER5TkdqRUJDUWdMT25Ea0RhMnZyQWtjamhJYUdZdVhLbFFnTURFUndjREF5TWpKZ1ptYUdDeGN1d00zTkRkT21UVU5XVmhiV3JsMkw5UFIwZUh0NzQrT1BQMFphV2hwcTFxeUphOWV1WWNpUUlSZ3hZZ1NHRFJzR1VSUTFQclNEZzRNUkhSMk5GU3RXWVBueTVWSXZqS09qbzlZd3J6Y1Y0KzQvNnRxclNxVVN1M2J0d3JGang3QnExU3BwT05hclNFOVBSN2x5NWFRZXNkeWZZMlVsdmtzUzQwN1Q0Y09INGVYbGxXOFBWa0JBQVBiczJZTldyVm9CeU9rQjJicDFLd1JCUUhoNE9QYnYzNC9wMDZkclhLUjJjWEdCaTRzTFRFMU5NWDc4K0dKcDU4NmRPL0hISDM4Z0tDZ0lRTTVGbXFTa0pGaFlXT0N2di81QzNicDFJWmZMa1pTVWhPRGdZR3pidGczRGh3OUg3OTY5a1pXVkJZVkNnZkxseXlNMU5SWGg0ZUdsWHFhSmNmY2ZoVUtCUllzV1FhRlFZTzNhdGJDenMwT2JObTB3Y3VSSU9EazVJVFEwRlBQbXpZT2RuUjNtelpzbnpYblB6czVHWm1ZbVJvd1lBWGQzZDhqbGNwMkxjTDNPVU9xVWxCUUVCUVZoMGFKRitQbm5uOUc4ZVhPc1dMRUM1dWJtR0QxNk5IYnYzbzN4NDhkTHYwdnpqdXB4ZG5aRy8vNzk4ZTY3NzBySmVPNUZNNEdjT2NtbE5ZMkpjZmVmL2Z2M1E2bFV3dEhSRVRLWkRLMWJ0OGJXclZ0eC9QaHgrUHY3WTl1MmJVaEpTWUc1dVRsaVkyTng3ZG8xUkVkSFk5cTBhZWpidHk4aUlpS3dlUEZpZUhoNDROYXRXL25HMmVIRGh6Rnc0RUE4ZS9aTW1qS1VsWlVGbFVxRnJWdTM0c0NCQTNCM2QwZEVSQVRjM053d2I5NjhmQytTRlBSOW5waVlDSVZDZ2FOSGorTEZpeGRZc0dBQjJyWnRXOHp2MnB2RjRCUGp5TWhJekpvMUMxT21URUhuenAybC9hSW9vbTdkdXBnMWF4Wm16SmlCbjM3NkNaOTg4c2xyL2JEYXVIR2p4cmFqbzZQR3Z0eUpkR0JnSUhyMzdvM3AwNmVqYmR1Mk9IYnNtTVlWb2R6elVYTC9qNU9lbm83WnMyY2pQVDBkZS9mdTFScFNkdW5TSmN5Wk0rZWxCYjJMZzdXMWRYTkJFSHJLWkxLdlJGRnN3OFVnY216ZnZoMGZmL3l4Tkl6dmswOCtnYXVycThiOUtTa3BNRFUxbFZaWXpYMWw3czZkTzFpNGNDR3VYYnVHbFN0WG9ucjE2dWpXclJ0Njllb0ZtVXlHNXMyYm8wYU5HamgyN0JoV3IxNk5wazJiSWlnb1NKcWZ0SC8vZm5UdTNCbnIxcTFEK2ZMbDBhWk5HMHllUEJsbno1NkZoNGVIUmxzLy9QQkRPRHM3NDhpUkkzQjJkb1lnQ0ZvbGZnNGRPb1NmZnZwSjYzVldxbFJKR2lLV1YwbXVsTTY0MCszZ3dZUEl5c3JDenAwNzRlL3ZqN2k0T0xpNnVzTEl5QWpHeHNZd05qYUdVcW1FaFlVRk9uZnVqSHIxNnNIUHowL25lZ3VMRnkrV2htUFoyZGxwcktaZmx1SzdPREh1OG5mNjlHa2NQWHBVbW9LUnQyZk54Y1VGdzRjUGwySnQvLzc5dUhQbkRuNzk5VmY0K2ZuaDc3Ly94c1dMRjJGa1pDUjlCNnRVS3FoVUtpaVZTaXhZc0VCYW9PdFZWcVhPN2RTcFUvRHg4WUdQajQ4MFJMRmJ0MjV3Y25LQ1RDYURxYWtwcGsyYmhwQ1FFQ3hldkJpMnRyWll1M2F0TkV6eTl1M2JHRHAwS0FSQmdKbVpHYnAwNlZLbzUzMWRqRHZkd3NMQ29GQW9jT0RBQWF4ZnZ4N0hqeC9IcmwyN0lKZkxFUndjRENNakkwUkdSbUxac21WUUtwVm8xcXdaN096c0VCa1pDU0JuZEdDM2J0MHdlL1pzNlRHenNySWdsOHZ4Nk5Fam5lc1hGR1lvZFdabUp0emMzREJreUJCMDd0d1o1dWJtbURoeElxeXRyZUh1N2k0bEpUVnIxb1NucHlmR2p4K1BoSVFFalVvazZsV3NDMUxTU1RIalRwc29pdGkyYlJ1V0xWc21mVTRkUFhvVTU4NmRrK2I3OXV6WkU4N096akF6TTROS3BjS1lNV1B3d3c4LzRLdXZ2c0xRb1VQUnZuMTdEQjgrSFAzNjlVTjhmRHkrK3VvcnhNYkd3c3pNREk4ZVBZS1ptUm1TazVNUkh4K1BvMGVQNHNjZmY1UldoRDU3OWl6TXpNeVFtcHFLVmF0V3dkTFNFdDdlM3ZEdzhOQXEvWlZiUWQvbndjSEJxRisvUHE1ZnY0NXAwNmFoVWFOR2FOU29FWllzV2FMenMvWnRVS1lqMmRyYVdnUzBWNklzckRObnptRFNwRW1vVUtFQ3FsV3Joc3pNVENnVUNpaVZTc2psY3BRdlh4NFZLbFJBdVhMbGNQLytmZmo0K01EYjJ4dVBIei9HMDZkUHBSVW9EeDgrREFjSEI2Mng5ZmIyOXRJUWlGY1pTcTFVS2pGMjdGak1uajBidFdyVmdxMnRMUzVkdWlUOWoyWmpZNlB4bXRYYmQrN2N3YVJKazJCcmE0dHg0OFpKVjlSNzllcUZGeTllWU8zYXRUaDE2aFFXTEZpZ01YU3hxTlFKZVdSa3BCUkgxdGJXclFCOENXQUlnT1lGblovN3ZMTGtkZU11UGo0ZTFhdFgxMXBFcGpDY25KeXdhZE1takJzM0RyTm56OWFJbjd6Ky9mZGZLSlZLYWNWTmRac3RMUzIxaGpSbVptWWlNVEVSbHBhV0NBd00xRnFNUktGUW9ILy8vaEFFQVYyN2RzV0VDUk5ldWUzRmhYRlh0TGpMeXNxQ3NiR3hWcUtyVXFtUW5aMHR6ZitVeVdUUzhHVDFqNytJaUFoWVdWbEo1eXFWU21Sblo4UEl5RWhyc2FNM1BiNkxpbkZYdExnRGdNdVhMeU03TzF0blQ0T25weWRtekppaHNTODdPeHZHeHNZYUY2SlZLaFd5c3JLa2kzTnl1Vno2WjJSa1ZPaDFOSExQTVZiYnMyY1BuSjJkcFZXQ0M2SlFLSkNjbkt4VmE3dWtNTzZLRm5jcWxRcWlLT29zbDZWVUtxVTRVdjlUZjVZcEZBcjg5ZGRmYU5ldUhRQm9ySDUrNHNRSmVIbDV3ZGpZR0YyNmRJR2JteHVBbkZGNnJxNnVCWmJ4VkIvenl5Ky80T0RCZzlMODB0VFVWSncvZjE0anFlN1ZxNWRVeGpNMU5SV21wcWJTNGtwNzkrN1ZXY1p6OSs3ZHIxVEc4MlVZZDBXTHU3enpncDgvZnc1UkZBdGM5K0RGaXhjYW8wQ1BIejhPVDA5UFdGcGFZdE9tVFpnN2R5NmlvcUpnWm1ZR1oyZG5qQmd4QW9tSmlhaGV2YnJXU0tpQzVpV3J2Y3IzZVg2NmQrK3VOWlJhMTc1WHBTdnVTbHVaREZ5MTF3M2c1T1JrbkR4NUVrMmFORUhseXBWUm9VSUZWS3hZVVd0MU53Qll1M1l0WW1OanNXelpNa1JFUkdEVXFGRWF6L3V5eExoLy8vN3c4L1BEdm4zN0VCTVRnODgvL3h6dDI3ZUhLSXE0ZXZVcW1qVnJoaUZEaGtnVDI5WFMwOVBScVZNbm5EOS9YdHFYWDJLc1VDZ1FFUkVoRGZ1K2UvY3UzTnpjMExoeFkxeTllaFZkdTNiRjZOR2p0ZVpDRjFXdW51cTJvaWoya3Nsa1F3Qm9UNGpKaHlpS3kyVXltVndVUlNNQWNnQmFmMlV5bVJ5QVhCUkZJL1d4TXBuTVNCUkZlUUYvOHg2WDkveVhQWTUwSEFDdFkvNi9mYS8xUTVHS2puSEh1Tk1IeGgzalRoOFlkNHc3ZldEY01lNzA0VTFJakExNktIWFZxbFcxVm9YTHo4aVJJNlVTRHdjUEhvUk1Kc09rU1pNd2FkSWsxSzFiRndxRlF1dXhzck96cGRzalJveEExNjVkOGM0Nzc2Qmh3NGJZdW5VcjFxeFpBN2xjamc0ZE9xQk9uVG9hU2JGNndTeEJFS0JTcWFSdDlYQXhYY3FWS3ljbHhUZHYzc1QrL2Z1aFVDaFFzMlpOK1B2N0YycjRUVkdvVkNwenVWeit2aWlLNVY1bE9JMU1KcHZ5LzM4TGM2eGUvdXJZcHptT21QU0djVWY2d0xnamZXRGNrVDR3N3NqUUdIUmlET1FNTDdTM3R5K3dGL1hGaXhjNGQrNGNLbGFzaUlTRUJEeDQ4QURseXBWRHQyN2Q4TjEzMzhIZjN4OWR1M2JGa2lWTE5NN0xQVHlzYTlldXNMZTN4L1hyMTNIKy9Ia0lnb0QyN2R2RDN0NGVXN2R1UlVCQUFDWk1tQ0FOYlZDWHhqbDM3aHptenAyTGtKQVFuVDNadWYzNzc3ODRjdVFJd3NMQ2NPZk9IYW1NeWUrLy82NjFNSmo2TlJXSHk1Y3Yvd0hnRHdBeUt5dXJaUUNxQU9nc2s4bnFGM1NlSUFpVFpES1pTaFJGbFV3bUUyUXltYUMrbmQ5ZlFSQlVjcmxjNDI5aGpsT3BWQ29qSXlOQnBWSnBiQ3VWU28yL1dWbFpLaE1URXlFakkwTmxabVltbUp1YnE1NCtmU3JFeE1Tb0FBZ0FCUFZJQmRJdnhoM3BBK09POUlGeDkrWVJSUkh4OGZFNnkzNjlMUmgzYjdiRXhFUlVyVnBWeWgwRVFVQmNYQnpxMWF1blZWR0VDc2ZnRTJPMUV5ZE82QXlnM0V2c0E4QXZ2L3dDSnljblhMOStIWjkvL2ptcVZhc0dTMHRMTEZxMENCY3ZYb1N0clMwRVFjQy8vLzRMVDA5UEFEbUJPbUhDQlB6OTk5K1F5K1d3dHJhR0tJcll1SEVqZkh4OGtKNmVqcVNrSk1URnhjSER3ME1qQVZZbnIzUG56cFZXeE01UGRuWTJaRElabGl4WmdxKysraXJmMGdIcDZlbjQ3TFBQaXZRK3ZZUVlGUlVscmVwbFpXWFZWaWFURFJGRjhRdVpUTllrNzhGLy9mWFh5cEpvaENIejl2WXU4a3FvMGRIUnlNaklLSERGd1l5TURNVEV4RWhsTFJZdVhJaGV2WHFoZGV2V2lJaUlnRktwMUVkcEhNYmRHNkl3TVFRQVQ1NDhnYisvUDM3ODhVZHAzL3o1OCtIcTZscnE1VVZlQStPdWlOTFMwdEN2WDc4QzU2T0ZoNGVqWmN1V01EYzNCNUR6UGJwNDhXTE1tVE5INTNidXg1NDJiUm9tVEpoUXBGS0hRTTUzNllnUkk3Qmh3NGFYenRmVEE4WmRNWEIwZE5TNUNHVFBuajJ4ZnYxNkxGKytIRk9tVENtd3hOalZxMWN4Y2VKRTdOcTFTK3FJMENVdExRMTkrL2JGdG0zYk5CYkZ5cThOQmJsMTZ4YTJiTmtDZDNmM1VsdGwvLzh4N3Q1QU0yZk9oSk9UazdRUVZrWkdCdnIzNzQ4TEZ5N2doeDkrUUpNbVRmRHR0OS9xWEVTVGRPTTc5WXBFVWRSWWljM096ZzVHUmtaWXVuU3BWT0loT1RrWmt5Wk53clZyMXdBQWNya2NRNGNPeFlvVksrRHA2UWszTnpmTW1ERURmLy85TnpadjNvemR1M2ZqMUtsVGtNbGt1SERoZ3ZUWXFhbXBPSGp3SUZhdFdvWDQrSGo4OHNzdkJiYXRSWXNXR0RkdUhENzQ0SU1TZU9Xdkxpb3E2bEprWk9Ta3FLaW9waktackpVb2lwNmlLRWJydTExdnM2MWJ0MHEzLy9ubkgzVHAwa1hqWDBHcnBLYWtwR0RXckZsSVMwdkw5NWpqeDQ5anpabzEwblpZV0pnMDJxSml4WXJ3OFBDQWg0Y0hNak16aStIVkZBM2pUbjhLRTBOQVR0dzhmUGhRMm43NDhDRisvLzEzdmRaOWZWMk11OElUQkFGUG5qd3A4SmgvLy8wWHJxNnVTRTFOQlpEejNidHYzejdwL3J6YjZuMExGaXhBY25JeUdqUm9BQzh2THpnNE9PajhCd0MvL2ZZYnVuZnZydkVQeUxrZ2JXRmhvVE1wOXZiMmhvMk5UYUgvbFRUR1hmRktUMC9IKysrL0R6czdPNXc5ZTdiQVkxdTJiQWw3ZTN2OC9mZmZCUjUzN3R3NVZLbFNwVkFyUlYrN2RnMDllL1pFejU0OThkbG5uMkhac21YU2ZZSWdZT25TcGJodzRRSk9uejVkdUJkVVFoaDMraGNkSFkyblQ1OUt0YXdCb0h6NTh0TENjNHNXTGNMZHUzY1JGUldseDFhV1Bld3hma1d6WnMzU3V2TGk3ZTJObUpnWXJGMjdGZ0JRdlhwMXpKbzFDOU9tVGNQMjdkdFJwVW9WTkcvZUhMNit2amgxNmhRT0hEaUE4dVhMQXdETXpNd3dmLzU4SkNRazRKdHZ2dEZZTFhySmtpVm8wNllOV3JSb2dVV0xGbUhvMEtIbzJiTW5nUC9tSUpjVkVSRVJWd0Q4QU9DSDFxMWJONUhMNVVQMDNhYTN4Y1dMRnpVMVdrZkNBQUFnQUVsRVFWU0c3YXRqNDhTSkUxcWpCbklueG0zYnRrWERoZzAxN3E5U3BRcSsvdnBycmVlSWk0dkR1WFBuOE91dnYyTDQ4T0VBZ0VlUEhpRXJLMHRheGJWWnMyWUlEQXlFbjUrZlZra25mV0hjbGF5aXhCQUFIRGx5QklNR0RZS0xpd3NlUDM0TWhVS0I3T3hzNmZOTjdYVlh1TlFYeGwzaDZQb2VjM0J3d0lJRkMrRGk0b0tyVjY4aUxDd00zdDdlK1o3VHFWTW5IRDkrSEhLNUhNdVhMOGVWSzFjUUVCQUFVMU5UVEowNnRjRFNoRjk4OFFXKytPSUxhZHZXMWhZQUVCSVNndlBuejhQUjBWSGplQ2NuSjB5ZVBGbm5xQndiR3hzY08zYXMxR3JINnNLNGUzVmp4NDdGMDZkUHBlM1UxRlFNR0RCQTJnNE9Ea1p3Y0RDQS9NdCs1WjJxQnVUOGZ2dmYvLzRISU9jQ1RHSFhzMm5Sb2dXV0xWdUc2dFdyNCt6WnMwaElTSkR1VTVlZzgvUHp3L2p4NDlHeVpVdFVxMWF0VUk5YmtoaDMrdUhyNndzM056ZmN2SGtUUmtaR2FOS2tDZExTMG1CaVlvS1RKMDhpS1NrSnRXclZ3b0VEQnlDWHk0dWxHbzBoWUdMOC96Ny8vUE5DSFpjM0tkNjhlVE9pb3FMdzg4OC9hd3lCYnQrK1BUNzU1Qk1FQmdZQ0FIYnUzSWwyN2RwaCtmTGxNREV4d2MyYk42V2V0dkhqeHlNNE9CaFRwa3hCdTNidE1ILytmSGg2ZXVMOCtmUFl2bjA3QUtCZXZYcllzMmVQVkNKS1BRY1p5TC9RZkg0MXh2U2R0RnkrZlBrZkFQUDAyb2kzaUsydHJSUVBOalkyR3JGUkVCTVRFK2tMLzJYVVB3aXVYTGtDZDNkM3pKOC9INElnUUtGUVNGLyt1ZTNmdngrMWF0V1M0dmROd0xncmZrV0pvWmlZR0Z5K2ZCbnIxcTFEMTY1ZEFRQ0xGaTFDN2RxMTRlTGlVbEpOMVJ2R1hmNWU5bG1scmdmNjVaZGZTdE9hMU9mazNWNjRjQ0grL1BOUCtQbjU0Y3laTTZoWnN5WSsvZlRUVjI3VDQ4ZVBjZnIwYVp3K2ZWb3E5ZVBnNElDalI0K2lZc1dLci94NCtzSzRLeHhmWDE4TUhqeFlZMS91YVhVN2R1eVFidXRhbCtWbEYwU2VQSG1DUC8vOEUvUG56OWU0cVBQOCtYTUFPYU1PMVhGVm8wWU43TnExQzBGQlFmanl5eStSbEpRa2xma0pEQXhFYUdnb0FnSUNZRzV1amxHalJtSGl4SWxZczJhTlJ0MVpmV1BjbFk0Ly92Z0RRTTV3L09IRGg2TkZpeFk0ZHV3WUtsZXVERkVVOGR0dnY2Rk9uVHF3dExSRXk1WXRVYjkrZmYwMnVBd3grTVJZSnBPaGRldlcyTEJoZzg0eCtJSWdZT1RJa1Zwek9ZWU9IUW9BNk5ldkgvcjA2YU56OGE2cFU2ZkN4TVFFR3pkdXhKWXRXOUNnUVFPc1hMa1NJMGVPaEptWm1mUWpzRnExYWhnOWVqU0dEQm1DNDhlUFF4UkYzTHAxQzk3ZTNocDFOOVZKY2Q1NnlIbTNaVElaUHZyb0kyemV2Rm5uYTg3TXpNUzRjZU5lOHM3UTJ5QjNiY1M4WnM2Y2laczNiMnJOMGNzck9EZ1lNMmZPQktCWndtRCsvUGw0Ly8zMzhkMTMzeFZQWTZuTUtVb01iZHEwQ1FDa0dzbEFUcDNiSGoxNmxGeERTYThVQ2dXKy9QSkxyZjE1UDU4T0hqeW9VZjg2OS9mdXl5N29ObTNhRk45Ly96MVNVbExnNWVXbE1RVDFWV3pidGcxS3BSTDM3OTlIL2ZyMWtaaVlDR05qWTYya2VPalFvZkQxOVVXVktsV0s5RHlrSHpkdTNJQ2JteHZTMHRMUXBVc1grUGo0NFBIang5SUZsazZkT2tuSmNIR016TnV5WlF1TWpZMVJ1WEpsNlRraUl5UGg2K3VMbUpnWTFLdFhEd0VCQVJxL1B4TVNFbEN0V2pVa0p5ZWpaczJhV0xod0lhS2lvckJ1M1RwcHp2M25uMytPaElRRURCOCtIR3ZYcmkyMXV0cjBadGl6Wnc5aVkyUGg1T1NFOTk1N0R6Tm16TUFQUC93QW1VeUdQbjM2WVB6NDhScVZhQVJCMEdOcnl4YURUNHpWaVd0KzVISzV6dnRkWFYwQm9NQXJ5T29lNUpFalIwcjdKazZjaUlrVEorbzh2bEtsU25CMmRnWUErUHY3NXp0WlB2Y1ZURjNiY3JrODM2UlkzUzQvUDc5ODd5ZjlTVWxKUVVaR3hpdWRNM1RvVUtoVUttazc5MURxdkt1UDkrblRSN3I5NVpkZlNzT2lYeWJ2ajFxVlNvWFRwMC9qcDU5K2VxVzIwdHZsVldQb24zLyswZWdsN042OU83S3pzNUdTa2lJbHpubVYxZUhVOUI5QkVKQ1ltRmhnYlZBYkd4dnB4NXUvdnorMmJObUNyS3dzNmZOTEVJUUNGNUFaTUdBQU1qSXlNR2JNR0xpNnVzTFcxbGFhUzZ5V2taRWhUV01DZ0RObnptaU1yQklFQVE4ZlBvU1RreFArK3VzdjFLOWZIemR1M05DNWJzZjE2OWVoVkNvTDl3YlFHNk5aczJZSURRMkZvNk9qTk5Yb3hZc1hVbWRIM3R1djQvNzkremgyN0pqVy9wMDdkNko3OSs3dzhmRkJpeFl0RUI0ZXJqRzY0ZG16WjZoZXZUcVNrcEpRdlhwMXZQUE9PNWd4WTRiT0tTclRwMCtYT2szSWNIaDZla0toVUdENDhPSFNGTS9uejU4akxpNE9NcGtNbXpadGdsS3BSRnhjSEI0K2ZJaFBQLzAwMys5WTBtVHdpZkdiaWl2SUdhYmx5NWNqSkNUa2xjNkppSWpBNWN1WDBicDFhemc0T0JRNFBISDM3dDBhMjdHeHNUaHo1a3kreCtlZFk2Y1dIaDZPNU9Sa2pCczNUbXMxem1mUG5tSHExS25vMjdmdks3d0tLcXRlSlliV3IxK1BNV1BHWU5XcVZRQnlrdDdObXpjak5qWVc4K2ZQTC9HMlV0bnc3YmZmNHR0dnY0Vzl2VDBlUDM0c0pTcUNJR2oxTXF1M2YvdnROMHliTmcyM2J0MUN2Mzc5WUdwcXFoV1hOalkyQ0FrSmtZYW5Bam05Y3hjdlhnU1FjOEhiMDlNVEowK2VSRWhJQ0p5ZG5YSHg0a1cwYWRPbVVPM09PMGMrOXp4VEt2c09IVHFFUllzV2FlM1ArOThkeUJsMnZXL2ZQb3dlUFJxclY2K1c5a2RIUnlNeU1oTHo1czJEajQ4UG5KMmRzV1RKRWpnNE9FZ2pKSjQ5ZTRhaFE0Y2lPVGtaRnk1Y3dOR2pSNUdWbFlXUWtCQ0Vob2FpYnQyNmFOcTBLZjc1NXgrVUwxK2VKWGtNVUlVS0ZiQjQ4V0wwNjljUDllclZRMGhJQ05hdlg0ODZkZXBBSnBOQm9WRGdpeSsrd0x2dnZvdjA5SFMwYnQxYTMwMHVNNWdZRTcxQjVzK2YvOG9KZ2xLcHhJUUpFeEFXRnZiU1k2OWN1WUpkdTNacGZMbm5uVitWVzNwNnVzNzlPM2Jzd0lnUkkzRGl4QWtFQlFWSm95T1NrcExRcDA4ZmZQTEpKNi8wR3Foc0syd01qUm8xQ2syYU5KRVNZd0NJaW9yQ1gzLzlwWE5OQlBZV3YxMEttdHFSSHdzTEM0U0dodUwwNmRQdzkvZEhRRUFBZ1AvbUdLdDcvY2FNR1ZOZ3laekNVRmQrYU5ldUhSWXRXb1FIRHg3ZzZOR2pXTDU4ZWFIT0R3a0owZXZpVzFRMGxTcFZraW82ZE9yVVNibzljT0JBamVONjlPaWhOZVZEZmJGRjEzLzN3WU1IbzBhTkdsSmluSldWaGNXTEY4UEZ4VVZhOGJ4WnMyYW9XclVxZ29LQ3BNL1IzSXRtcWhlSEd6SmtDT2JObTRjblQ1N2c1czJiYU5xMEtiWnMyWUtlUFh1aVRwMDZ4ZkUyVUJrU0VoSWlMZm8yYk5nd0RCbzBDQWNPSEFDUU15TGgzcjE3YU5ldUhXYk9uQWtURXhNbXhxK0FpYkdlUEgvK0hPZk9uU3Ywb2w5RStYbjY5S24wZ3pBckt3dGR1blJCelpvMXBZV3ZuajkvTHMyRCsrZWZmNlFGWmRUeURzWFBUVmVQY1dSa0pLNWV2WXFsUzVlaVVxVks4UFgxeGVUSmt5R0tJaFl2WG95K2ZmdHF6STJudDE5aFl5anZlZ2dBOE5OUFA4SFUxRlRhVGs5UHg0UUpFOUNxVmF2aWJTVHBqVXdtUTZWS2xiUld5Yy9OMGRHeHdMcXNSNDRjUWNlT0hmTzlmOENBQVhCMGRNU1JJMGVLM000SER4N0EwdElTNWN1WGg3T3pNMGFOR29YYXRXdWplZlBtUlg1TWV2T3BGMGtGL2xzUXpzZkhCenQzN255dHg4MmJMQzlkdWhRVktsVFF1cEE0WmNvVWpCZ3hBclZxMVVMejVzMFJFUkdCcTFldmFwUUw2OXk1TTQ0ZE93WW5KeWU0dTd2RDFkVVZseTlmaHJ1NysydTFrY3FtbWpWcjRydnZ2a09EQmczUW9FRURqWXNqdHJhMjJMWnRHKzdkdTRjS0ZTcGcrdlRwU0VoSUtOUGxFRXNURTJNOXljN09ob2VIQjZwV3JZcDI3ZHJwdXpsVWh0MjRjUU1QSGp6QXRXdlhZR3BxcXZIamMrREFnUmcwYUpBMEY2NXExYXFZUFh1Mnh2bTVTMVBrbGJmSE9EczdHNTZlbmhnMWFoU3FWS21DNGNPSHc5WFZGWDUrZmtoSVNFQmFXaHJHakJsVGpLK095b0pYaWFIY01qSXlNR2pRSU5qYjI4UFYxUldtcHFZWU4yNGMyclJwQXpjM3Q1Sm9LdWxCVWxLU1ZEWnAwNlpONk5xMUsyclZxb1hWcTFmRHhjVUY1Y3FWd3hkZmZLR3hWa0p1eDQ4Zng1VXJWd3FjSS9jNlE1WlRVbEt3YWRNbWhJU0VJQ2dvQ0RWcTFJQ2xwU1VlUFhxRXpwMDdGL2x4NmMybi91eFNxVlFhUTVKdjM3NHQxUXJ1Mzc4Lyt2ZnYvMXJQczJiTkdseTZkQWtiTm15UTZzNnFGd0RyMEtFRDVzMmJoMW16Wm1IU3BFbUlqWTJGalkwTldyVnFKVTJ0NnRxMUs5emMzREJ4NGtSVXExWU5ZV0Zoc0xhMjFyclFUWWJCenM0T2RuWjJlUExrQ1NJakkzSGx5aFgwNnRVTEFIRHYzajA4ZXZRSVZsWldjSGQzbHlybmJOaXdRYyt0TGh2NGYxUXBzYlcxaFlXRkJRRGc0Y09Ic0xTMFJPWEtsYVVocmVwOVFNN0NJK3BqaVY0bU5EUVVYMzc1SldiUG5nMlZTb1hFeEVTcEI3bWd4ZDZBbkRJNUJmWENuRHg1VW1QYjI5dGI0NHEza1pHUnROaU5rWkVSTm03Y3lQbE9CdVpWWXlpMzh1WExJekF3RUd2WHJrWGZ2bjN4emp2dm9GMjdkaGcvZm53SnRKVDB4Y3ZMUzFyQUtpRWhBZnYyN2NQWXNXT2xzaUtEQmczQzA2ZFBNV2ZPSEhoN2UrUEZpeGZ3OFBDQVVxbkVybDI3Y096WU1heGF0YXBJNVpMUzA5TlJybHc1UEhyMENJQm1LWjc0K0hpSW9vZytmZnJnaXkrK3dPN2R1NkZTcWVEdTdvNnpaODlpK2ZMbDhQWDF4ZjM3OXpGcDBpU05WVjdwN1JBY0hJem82R2lzV0xFQ3k1Y3ZsK2FmT3pvNkZyb1VYV0U0T3p1amYvLytlUGZkZDZXTDE3a1hBQU9BZmZ2MmFmUXkzN2x6UjJxUHVxcUpYQzdINnRXck1YSGlSSzJoM21RNGZ2bmxGeHc4ZUJCbVptYXdzckpDcDA2ZGNPclVLUVFFQkVDcFZHTE1tREhZdFdzWEhqNThpT3ZYcjNQVXl5dGdZbHlLMUZmKzdPM3R0UlpZMHJXUHFEQnUzTGlCWmN1V3dkWFZGUUVCQVJnNWNpU1NrNU0xZmdDS29naVZTZ1dWU29WNjllcGh3SUFCMHRWRGIyL3ZBaDkveFlvVkFBQVhGeGY4OGNjZkNBZ0lRRXBLQ2s2ZE9vWGZmdnNOang0OXdvSUZDNkJRS0RCeDRrUTBiZG9VWGJ0MjFiZ1lSRytmZ3djUHZuSU03ZCsvWCtzK2MzTnp6Smd4UTFxRTV1TEZpOUljT2lyN0RoMDZoSC8vL1JkTGxpd0JrRE1rZE42OGVSZzdkaXc2ZCs2TW4zLytHWU1HRGNLVUtWUFFwMDhmQkFVRlFSUkZaR1ZsWWVmT25mRDM5MGRjWEp4MDhjM1kyQmpHeHNaUUtwV3dzTEJBNTg2ZFVhOWVQZmo1K2VsY3RITHg0c1hTOEdvN096dU5tcS8zN3QyRGpZME5acytlalRwMTZtRHQyclhZdm4wN1B2MzBVd1FGQmFGNjllcXdzN09EajQ4UCt2WHJoMG1USm1tc3hLK3V3NTNmdG5xZmg0ZEhzYnlYVkRJKy9QQkRPRHM3NDhpUkkzQjJkb1lnQ0ZybHdRNGRPcVN6Q2tPbFNwVTBxajNrbHZ1aVlHRXVxcWlUNHExYnR5SXdNQkJaV1ZtWU9IRWl4bzhmajlqWVdJMWpIejkrakgvKytRZHl1WnkvSFEzUVo1OTloajU5K3VEZGQ5OEZBSXdkTzFaYVViMXo1ODZReVdRd01USEI0TUdESVFpQ3RINEN2VnorRTNyS0FHdHJheEZBZ1NVZzNoUzJ0cmJvMWFzWHJseTVndGpZV0RSczJGRGovdHo3aXZNcVpVbXlzYkVCQUVSR1JwYnBPSHBWYjFyY1BYandBTFZxMWRMYUx3aUM5Qy8zbDd6NngrV3Jpb3VMZzBxbFFsWldGcjcrK212WTJOakF5Y2tKSFR0MmxKSndoVUtCZmZ2MllmZnUzZWpTcFF0R2p4NWQ5QmVXRDhiZG14RjNyMlBod29VNmF4OExnb0Nnb0NCWVdWbTljVmU0R1hkRmk3dUhEeDhpTVRFUkgzNzRJWUNjLzhiMzd0MUQvZnIxSVlvaUZBcUZWRUlwUER3Y0gzendBYXBWcXdaalkyT3RSRmVsVWlFN08xdWFHaUtUeWFRZmdPcTYyQkVSRWJDeXNwTE9WU3FWeU03T2hwR1JrY1pjZGwzT25UdUhLbFdxb0VXTEZscjMzYjE3RnpWcjF0U1k5MWthR0hjbDgza1hHQmlJWWNPR2FleFRLQlRvMzc4L0JFRkExNjVkTVdIQ2hHSjVycjE3OTZKMzc5NWErM2Z2M28xKy9mcnBQRWNVeFFMbjNKYzB4bDNaK3A3Tlc0cE83Zm56NThqS3lpb3pKYjNlaExncjB3RmZsZ0xZMXRaV0tnbGhiMit2VVZzMnYzMXZ1amNoZ1BXaExNVmRTY25NekpSV29pNXRqRHZEalR0OVl0d3g3dlNCY2NlNDB3ZkdIZU5PSDk2RXVPTlFhajBwYUxFYW9qZWR2cEppSWlJaUlxS1N3TVM0RkNpVlNvMzVub2NPSGRLcXQvajgrZlBTYmhZUkVSRVJFUkdCaVhHcFNFcEtncm01T1FDZ1o4K2VTRTVPbGliTTV6NUdGRVdFaFlYcG9ZVkVSRVJFUkVTR1Mzc0pSeXAydDIvZmxsWWtQSERnQUd4c2JEQmd3QUQ4K3V1djJMTm5EMGFOR29VS0ZTcGcrZkxsZW00cEVSRVJFUkdSNFdHUGNTbTRjT0VDV3JWcUJRQ1F5K1h3OVBURS9QbnpjZlRvVVJnWkdjSE16QXorL3Y1NDc3MzM5TnhTSWlJaUlpSWl3OE1lNHhLV2taR0JBd2NPb0V1WExzak16RVJFUkFUOC9QeHc5ZXBWbUpxYVFoUkZ4TVhGWWNlT0hRZ0xDOFBkdTNjaENJSyttMDFFUkVSRVJHUXcyR05jd2g0K2ZBaHJhMnNBUU9mT25kR3NXVFBZMjl2RDE5Y1hkZXZXQlFEY3VYTUhKMCtleE42OWV4RWZINDh0Vzdib3JFZEdSRVJFUkVSRXhZK0pjUWxyMkxBaFBEdzhJSlBKRUJZV3ByRTZ0VnI5K3ZWUnYzNTlqQmd4UWc4dEpDSWlJaUlpTW13Y1NsMEtaTEtjT3RXNmttSWlJaUlpSWlMU0x5YkdSRVJFUkVSRVpORGVpcUhVTmpZMittNENHU0RHSGVrRDQ0NzBnWEZIK3NDNEkzMWczQm11TXQxakxJcmlCWDIzZ1hCVjN3MG9iWXk3TndMamp2U0JjVWY2d0xnamZXRGNrVDRZWE56Ui83TzJ0aGF0cmExRmZiZURpSWlJaUlqSWtKWHBIbU1pSWlJaUlpS2kxOFhFbUlpSWlJaUlpQXdhRTJNaUlpSWlJaUl5YUV5TWlZaUlpSWlJeUtBeE1TWWlJaUlpSWlLRHhzU1lpSWlJaUlpSURCb1RZeUlpSWlJaUlqSm9USXlKaUlpSWlJaklvREV4SmlJaUlpSWlJb1BHeEppSWlJaUlpSWdNR2hOaklpSWlJaUlpTW1oTWpJbUlpSWlJaU1pZ01URW1JaUlpSWlJaWc4YkVtSWlJaUlpSWlBd2FFMk1pSWlJaUlpSXlhRXlNaVlpSWlJaUl5S0F4TVNZaUlpSWlJaUtEeHNTWWlJaUlpSWlJREJvVFl5SWlJaUlpSWpKb1RJeUppSWlJaUlqSW9ERXhKaUlpSWlJaUlvUEd4SmlJaUlpSWlJZ01HaE5qSWlJaUlpSWlNbWhNakltSWlJaUlpTWlnTVRFbUlpSWlJaUlpZzhiRW1JaUlpSWlJaUF3YUUyTWlJaUlpSWlJeWFFeU1pWWlJaUlpSXlLQXhNU1lpSWlJaUlpS0R4c1NZaUlpSWlJaUlEQm9UWXlJaUlpSWlJakpvVEl5SmlJaUlpSWpJb0RFeEppSWlJaUlpSW9QR3hKaUlpSWlJaUlnTUdoTmpJaUlpSWlJaU1taE1qSW1JaUlpSWlNaWdNVEVtSWlJaUlpSWlnOGJFbUlpSWlJaUlpQXdhRTJNaUlpSWlJaUl5YUV5TWlZaUlpSWlJeUtBeE1TWWlJaUlpSWlLRHhzU1lpSWlJaUlpSURCb1RZeUlpSWlJaUlqSm9USXlKaUlpSWlJaklvREV4SmlJaUlpSWlJb1BHeEppSWlJaUlpSWdNR2hOaklpSWlJaUlpTW1neWZUZkFrRmhaV1gwR29MdDZXeWFUVFFFQVVSU1g1enJzWEZSVTFLK2wzVFlpSWlJaUlpSkRaYXp2QmhnWXBUb1p6aTMzUHBWSzFhZDBtMFJFUkVSRVJHVFlPSlM2RkVWRlJZV0xvcGhZd0NFcFNxWHlVS2sxaUlpSWlJaUlpSmdZbHpJbGdKMEYzSDg4T2pvNnE3UWFRMFJFUkVSRVJFeU05V0ZQZm5lSW9yaXJOQnRDUkVSRVJFUkVUSXhMWFdwcTZta0FLWG4zaTZLWWxwU1V0RThQVFNJaUlpSWlJakpvVEl4TFdVeE1US1lvaXJ2ejdwZkpaQ2Z1M0xtajBFZWJpSWlJaUlpSURCa1RZejBRUlZHckhKTWdDQ3pSUkVSRVJFUkVwQWRNalBYZ3laTW5ZUURTY3UzS3lNN09abUpNUkVSRVJFU2tCMHlNOVNBK1BqNGRRTzc1eENlam82TmY2S3M5UkVSRVJFUkVob3lKc1o0SWdwQjduakVYM1NJaUlpSWlJdElUSnNaNmtwR1I4VHNBaFNpS1dkbloyY0g2Ymc4UkVSRVJFWkdoWW1Lc0p6ZHYza3dWUlRGRUpwT2R1WExsU3BLKzIwTkVSRVJFUkdTb2pQWGRBRU1taW1Jd2dQZjAzUTRpSWlJaUlpSkRKdE4zQTE2SHRiWDE3d0E2NmJzZGhrd1V4UXRSVVZGMittNUhhV0xjNlo4aHhoMFJFUkVSbFp5eVBwU2F5WW1leVdTeWovWGRCajFnM09tWmdjWWRFUkVSRVpXUXQySW9kVVJFaEw2YllKQnNiR3owM1FTOVl0enBoNkhISFJFUkVSRVZ2N0xlWTB4RVJFUkVSRVQwV3BnWUV4RVJFUkVSa1VGallreEVSRVJFUkVRR2pZa3hFUkVSRVJFUkdUUW14a1JFUkVSRVJHVFFtQmdURVJFUkVSR1JRV05pVEVSRVJFUkVSQWFOaVRFUkVSRVJFUkVaTkNiR1JFUkVSRVJFWk5DWUdCTVJFUkVSRVpGQlkySk1SRVJFUkVSRUJzM2dFMk5CRUtUYjN0N2VHdmY1K1BqZzhlUEhPcy83N3J2dkVCWVdwckh2K2ZQbitOLy8vb2Y0K1BpWFBwY2dDQmczYmh5VVNxWE8rOVhtelp1bjg3SEdqaDJyY3o4QTdOMjdGdzhlUE1qM2ZpSWlJaUlpSXZxUHNiNGJvRzhkT25UQW1UTm5BQUMvL3ZvckprMmFCQUNJaUlqQTc3Ly9yak1CRFFzTHcxOS8vWVVYTDE1ZzNicDFBSURXclZ2RHlNZ0ltWm1abURKbGlzYnh2WHYzeHFlZmZvb3BVNmJBMTljWDFhcFZneWlLT0hmdW5FWXk3T0hoQVhOemM3aTV1V2s4bDlvdnYvd0NWMWRYQU1DRkN4ZDB2cDdFeEVTc1diTUdlL2JzUVVKQ0FnWU1HS0J4dnlpS1NFbEpRVVJFUkdIZklpSWlJaUlpb3JlYXdTZkd1Z2lDZ09YTGx5TXRMUTA5ZXZTUTlsdFlXTUREd3dNclY2N0V3WU1ITVgzNmRIaDRlS0JhdFdxSWpJeUVoNGNIOXUvZmp5bFRwbURWcWxXb1ZxMmF4dU02T2pwaTdOaXgyTEJoQTh6TXpEVHVXNzE2TlNJaUl1RG41NWR2dS96OS9hWEVXRTJsVXVIOCtmT3dzYkZCdVhMbEVCQVFnRUdEQnFGS2xTb0FnQk1uVG1nY3YzTGxTang3OXF4STd3c1JFUkVSRWRIYmlJbXhEdXZYcjRleHNURU9IejZNZS9mdW9XSERodEo5TjI3Y3dLaFJvL0RlZSs5aHdJQUJpSXFLUXBNbVRUQi8vbndFQlFXaFJvMGE2TjI3TjJKaVltQnJhNnZ4dUtOSGo4YXRXN2V3YnQwNmpCOC9YdHEvY2VOR25EbHpCdXZXclVPTkdqVUszYzVseTViaDJMRmpTRXhNeEtsVHAvRGd3UU9jUEhrU1FVRkJXTDE2TlJ3Y0hHQnRiUTBnSjluMzlmWEY3Ny8vam0zYnRyM21PMFJFUkVSRVJQVDJZR0tjUjNoNE9MWnUzWXJObXpjakxpNE8zMy8vUGI3NjZpc01IejRjQU5Dc1dUTU1HVElFQVFFQkd1ZFZxMVlOWThhTTBYcTgyN2R2NCtMRmk5SzJ1N3U3MWpIOSt2VkQzNzU5cFY1ZUFPamV2VHNBSUMwdERkMjdkOGYyN2RzQkFFdVhMc1g1OCtjaGlpSnExcXdKUHo4L0RCMDZGR1ptWnZEMDlNVDMzMytQK1BoNG5EaHhBdDkrK3kwQTRPSERoMWl5WkFuT25qMkxEaDA2YU14ckppSWlJaUlpTW5STWpQT3dzN1BEaGcwYjBLaFJJd0JBUUVBQUpreVlnT3ZYcjJQSmtpV1F5V1F3TlRWRmNIQndvUjdQM3Q0ZUFEQjE2bFJjdm54WjQ3N3ExYXRyRE5VR2N1WUlSMFJFNFBEaHd3QnlobC92MkxFRFAvNzRJd0RnMDA4L2hadWJHenAyN0FnWEZ4Y0FPYjNCZ2lBZ05qWVd2cjYrZVBMa0NmejkvWkdZbUlqMTY5Zmp3SUVENk5hdEcwSkNRbkR5NUVsOC9mWFhHRHg0TUFZTUdBQzUzT0RYWHlNaUlpSWlJZ05uOElueHp6Ly9yTEZ0Ykd5TVpzMmFTZHZ2dmZjZS9QMzljZWJNR2Noa01nREF1WFBuWUd0cmk2Wk5tK3A4ekJzM2J1RFNwVXZTc1FEZzVlWDEwcmFrcHFhaVk4ZU9XdnVyVnEyS3RXdlh3dGJXRnUzYnQ1ZjJDNEtBUjQ4ZW9XTEZpakExTlVWSVNBaVdMVnVHQmcwYW9FbVRKdkR5OGtLVEprMXc0TUFCVks1Y0dRQXdhTkFnOU9qUkF4czJiRUJjWEJ6cTFhdjMwbllSRVJFUkVSRzl6UXcrTVc3VnFwVTBiTGx5NWNyUzdieE1UVTN4K2VlZmEremJ1bldyem1QVnZjUWxiZnIwNlRoOStqUkdqQmdCSUdkaHJZc1hMOExDd2dKTGx5NUY3OTY5TVg3OGVQajYrbXFkdTNEaFFpYkZWR1RaMmRrd01qTGlpQU1pSWlJaWVpc1lmR0lNQU1uSnlWTFBycU9qSTA2ZVBLbDFXMWV5TzNUb1VKMlBsNTJkcmJVdkxDd01peGN2TGxMNzB0UFRvVktwdFBhcmU2R3ZYNytPWmN1V0lUazVHUjkrK0NGa01oa2NIUjNSdkhsempWV3BiV3hzV0thcERCQUVRVW80dmIyOXBSSmlRRTV0N1FFREJzREN3a0xydk8rKyt3NURoZ3pSR0hYdy9QbHpPRHM3WTl1MmJYai8vZmMxams5TFM1UEtoY25sY2xTc1dMSFFiVnl6WmcwRVFkQXFUVVpFUkVSRVZCWXhNUzRCNzc3N0xvWU9IYXJSbzl5eFkwZWR3NlJ6eXp1VSt0bXpaMUFvRkJnelpnem16cDJiNzNseGNYRzRmZnUyeHJEd2UvZnVJU0VoUVdjQ1JUbXNyS3crQTZDTWlvb0tCL0RHckVoV1dyVzExNjFiSjQwYWlJdUxRMmhvS0d4c2JHQnBhYWx4N0xObno2UUxSMERPQW5YYnQyK0hoWVVGL3Z6elQ1MnZ3ZC9mWHhxK1QwUkVSRVQwcG1OaS9CcnlHMG9Odk41d2FvVkNBVmRYVjlTclZ3Kyt2cjZ3c2JHUkZ2MjZkKzhlNnRhdEs2MTByVlFxY2ZMa1NUUnQyaFFiTm16QXRXdlhjT1BHRFZoWVdHRHExS2xNakF2V1hTYVRUYkd5c2tvRXNCUEFudFRVMU5NeE1UR1orbTVZWGlWUlc5dlB6dzhiTjI0RUFIVHAwZ1VBcExucWFsbFpXUnJQRnhrWmlVV0xGc0hCd1FHMWE5ZkdwRW1UcE43dEJ3OGU0TWNmZjBUTGxpMVJxVktsRW4wL2lJaUlpSWlLazBFbnhvR0JnZGl5WlF1eXNyS2t4Q0F0TFUzbmJmVXhvYUdoMHZrREJnekk5N0Z6RDZkT1NFakE0TUdEQzkydWN1WEt3Yy9QRHlZbUpocjdYVnhjTUdUSUVJMXlTNklvb2ttVEpwZ3dZUUtPSFR1R0lVT0dvR1hMbGpBMU5aWGFubHZ1ZlJzMmJPQThZd0F5bWF3NmdERUF4cGlibTZkWVdWbnRGa1h4MXlkUG5vVEZ4OGVuNjd0OVFNblYxczVQWW1JaUtsV3FoUER3Y05TdVhSc0FjUDc4ZVN4Y3VCQmVYbDVvM3J3NXZMeThNSExrU0l3ZVBSb1JFUkVJQ1FuQjk5OS9qNTQ5ZTViSWUwQkVSRVJFVkZJTU9qRWVObXdZaGcwYlZxUnp2L3JxSzQyNW4zbjUrUGhJdDk5NTV4Mk5oRG8vNmVucG1EaHhJZ0JvSmNWQXpoelM3Nzc3THQvejg4NTVMc3h6a2haem1VejJqVXdtKythOTk5NUxlKys5OS9ZSmdyQTdJeVBqOTVzM2I2YnFvMEVsVlZ0YkVJUjhMOWdFQkFRZ05EUVVGU3BVd0E4Ly9BQUFhTk9tRFRadTNBZ0xDd3VrcDZlamJkdTIrUFBQUHpGOStuU2twNmRqMkxCaHFGT25Eakl5TWxDK2ZQbmlmUk9JaUlpSWlFcVFUTjhOZUIzVzF0WWlBQzRvcFNjMk5qYnFteW9Bb2lpS0twbE1KdVQ1cXhKRlVkQ3hYK3Z2L3orT0lJcWlDb0NnUGxlOVA3L3RvdjRGMEVFbWs3VXQ1TXRWaUtJWUlvcGlzRnd1RHdaS0x1NGNIQnlrT2NZT0RnNElDd3REVEV5TVZFYnMwYU5IbURCaEFobzJiQ2pWMXJhM3Q5ZVlCMXdROWJHNVIwQ29iN2R0MjFhak4xb3RNREFRcDA2ZHd1WExsM0gxNmxVOGV2UUlIMy84TWFwVXFRSTNOemZjdm4wYmh3OGZ4dG16WjNINzltM1VxRkVEblR0M3h0U3BVNHZwWGZtUE91NGlJeVBMOU9jWEVSRVJFYjA1RExySG1JcUhLSXB5V1E1akFGSzk1MWY5cTVaN3U2RDdYdWU1OGo1T0lWOWpkUUR2dmRLSlJWQmF0YlYxTVRFeHdmRGh3NUdVbElSaHc0WWhJU0VCUTRZTWdabVpHWXlOamRHb1VTTTRPenVqVWFOR1VDZ1U2TlNwRXlaUG5veW1UWnVpYWRPbW1EaHhJbEpTVWhBVEU0TmF0V3E5N2x0QlJFUkVSRlFxbUJqVGE0dUtpaGEySmQ0QUFBVmNTVVJCVkpJalovU0IvTU1QUHpSS1MwdVRtNXViRzJWbVpzckxseTl2bEoyZExUYzFOVFhLenM2V201aVlHS2xVS3JtUmtaR1JTcVdTQzRJZ056SXlNakkyTnBZcmxVb2pJeU1qSTBFUTVISzUzRWdRQkxrZ0NFYnlIRWFpS01yVjk4bGtNaU5SRk9YL243QWE1ZjJiNjM0am1Vd21GMFhSU0M2WGF4d1BvTGRNSnV0WXdFdkxBSEJTRUlUcmdpQ0UvUDMzM3ljQXdOcmFlblZKdnArbFZWczd2NkhVclZxMXd0S2xTekZzMkRDY1BIa1NEZzRPQUlELy9lOS9HRE5takpTNGk2SUlwVktKcmwyN2FweXZuZ3ROUkVSRVJGUldNREhXZzRFREIyTG56cDM1YnBkUklnQlZkSFMwZHNIbE41U1ZsVlZkQUIxejd4TkZNVTBtazUwUUJPSFg3T3pzWDZPam8xL29vMjJsVVZ2YjFOUVVPM2JzQUtDNUtGdmR1bldSbkp5TWUvZnVJVGc0R0hQbXpKSHVXN3QyclhSNzNicDFlUDc4T2FaUG55N3RTMDlQMTFqRm1vaUlpSWlvTEdCaVhBb09IejRNUHo4L2FUc3VMZzU5K3ZUSmR4c0E5dXpaVTJydEk2UUFPQzZLNHE2blQ1L3V2My8vZm9hK0cxVGNkTlhXTHNqZ3dZUGg2dXFLWnMyYTRhT1BQdEs2Ly9yMTZ3Z09Ec2JtelpzMTlpY21KcUpxMWFyRjBtWWlJaUlpb3RMQ3hMZ1VkTy9lWFdNNDdPVEprN0ZpeFlwOHQ2blVuQk1Fb1hkMmR2WnYwZEhSV2ZwdVRIRW9iRzN0UjQ4ZW9XYk5tdmtlVzZkT0hUeCsvRmlyNUpkS3BjTGV2WHV4ZHUxYXpKa3pCN1ZyMTBabVppYk16TXdBNU14ZnJsdTM3bXUrQ2lJaUlpS2kwc1hFdUpUazdSRXVhTnZVMUJSQlFVR2wwaTVERmhVVjlhdSsyNUJYYWRYV1BuUG1ERnEzYm8yMHREU29WQ3FOOG1BblRwekFzbVhMc0d6Wk1tellzQUhUcGszRGxDbFRjT2ZPSFN4WXNBQzFhOWZHTDcvOGdzYU5Hd01BWnMyYWhWT25Uc0hNekF6VnFsV0RoNGRIOGIwaFJFUkVSRVNsZ0lseEtYbjQ4T0VybGRNaHcxUmF0YldUa3BMUXExY3ZlSGw1SVRvNkd2Mzc5d2NBR0JrWjRjS0ZDMWl6WmcwYU5XcUVkdTNhWWRXcVZkaTJiUnUrLy81N2VIdDdhNjE4N2VYbEJVRVFJQWdDakkzNWtVSkVSRVJFWlUrWnJnTmFsdW9ZQndRRXdNWEZCYmEydHZqZ2d3OTBIaE1YRjRjelo4NUl4NzdwRExXZWJGbUt1N2VSb2NZZEVSRVJFWlVjZHUrVUVuV2lhMlptSnEwRW5KZTZMRTVaU0lxSmlJaUlpSWplRmt5TVMxbG1acWJPMnJGRVJFUkVSRVNrSDB5TVM5bldyVnUxNW1pcTNieDVzNVJiUTBSRVJFUkVSRXlNUzlISEgzK01SbzBhRlhqTW5UdDNDcjFJRnhFUkVSRVJFYjArSnNhbHlNaklLTi81eFdwY2tacUlpSWlJaUtoME1URXVSU3FWaXZPTGlZaUlpSWlJM2pCTWpFdVJwYVhsUzN1TW5aeWNTcWsxUkVSRVJFUkVCQUJ5ZlRmQWtPemZ2NzlZamlFaUlpSWlJcUxpdzhTWWlJaUlpSWlJREJvVFl5SWlJaUlpSWpKb1RJeUppSWlJaUlqSW9ERXhKaUlpSWlJaUlvUEd4SmlJaUlpSWlJZ01HaE5qSWlJaUlpSWlNbWhNakltSWlJaUlpTWlnTVRFbUlpSWlJaUlpZzhiRW1JaUlpSWlJaUF3YUUyTWlJaUlpSWlJeWFNYjZia0J4c0xHeDBYY1R5QUF4N29pSWlJaUkzZzVsdXNkWUZNVUwrbTRENGFxK0cxRGFHSGR2QklPTE95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LdlArRDRKNzFvdkNjVytyQUFBQUFFbEZUa1N1UW1DQyIsCgkiVGhlbWUiIDogIiIsCgkiVHlwZSIgOiAiZmxvdyIsCgkiVmVyc2lvbiIgOiAiMSIKfQo="/>
    </extobj>
  </extobjs>
</s:customData>
</file>

<file path=customXml/itemProps17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WPS 演示</Application>
  <PresentationFormat>宽屏</PresentationFormat>
  <Paragraphs>209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字酷堂郑板桥行书体</vt:lpstr>
      <vt:lpstr>等线</vt:lpstr>
      <vt:lpstr>等线 Light</vt:lpstr>
      <vt:lpstr>黑体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商业计划书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WPS_484371313</cp:lastModifiedBy>
  <cp:revision>165</cp:revision>
  <dcterms:created xsi:type="dcterms:W3CDTF">2019-06-19T02:08:00Z</dcterms:created>
  <dcterms:modified xsi:type="dcterms:W3CDTF">2023-11-06T04:56:11Z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CFDBFB023232405080D2739C483A6C85_13</vt:lpwstr>
  </property>
</Properties>
</file>