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5125700" cy="10693400"/>
  <p:notesSz cx="15125700" cy="10693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588" y="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4427" y="3314954"/>
            <a:ext cx="12856845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68855" y="5988304"/>
            <a:ext cx="10587990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5628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789735" y="2459482"/>
            <a:ext cx="657967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07299" y="1056230"/>
            <a:ext cx="2348865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56285" y="2459482"/>
            <a:ext cx="13613130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142738" y="9944862"/>
            <a:ext cx="4840224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56285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890504" y="9944862"/>
            <a:ext cx="3478911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55999" cy="1069200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89300" y="3564156"/>
            <a:ext cx="4624705" cy="697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231F20"/>
                </a:solidFill>
                <a:latin typeface="黑体"/>
                <a:cs typeface="黑体"/>
              </a:rPr>
              <a:t>2023</a:t>
            </a:r>
            <a:r>
              <a:rPr sz="1800" spc="145" dirty="0">
                <a:solidFill>
                  <a:srgbClr val="231F20"/>
                </a:solidFill>
                <a:latin typeface="黑体"/>
                <a:cs typeface="黑体"/>
              </a:rPr>
              <a:t> 陵水疍家海上渔排国际建筑设计竞赛</a:t>
            </a:r>
            <a:endParaRPr sz="1800">
              <a:latin typeface="黑体"/>
              <a:cs typeface="黑体"/>
            </a:endParaRPr>
          </a:p>
          <a:p>
            <a:pPr marL="12700">
              <a:lnSpc>
                <a:spcPct val="100000"/>
              </a:lnSpc>
              <a:spcBef>
                <a:spcPts val="1445"/>
              </a:spcBef>
            </a:pPr>
            <a:r>
              <a:rPr sz="1400" spc="80" dirty="0">
                <a:solidFill>
                  <a:srgbClr val="231F20"/>
                </a:solidFill>
                <a:latin typeface="Arial"/>
                <a:cs typeface="Arial"/>
              </a:rPr>
              <a:t>Marine</a:t>
            </a:r>
            <a:r>
              <a:rPr sz="1400" spc="36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90" dirty="0">
                <a:solidFill>
                  <a:srgbClr val="231F20"/>
                </a:solidFill>
                <a:latin typeface="Arial"/>
                <a:cs typeface="Arial"/>
              </a:rPr>
              <a:t>Fishing</a:t>
            </a:r>
            <a:r>
              <a:rPr sz="1400" spc="3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80" dirty="0">
                <a:solidFill>
                  <a:srgbClr val="231F20"/>
                </a:solidFill>
                <a:latin typeface="Arial"/>
                <a:cs typeface="Arial"/>
              </a:rPr>
              <a:t>Rows</a:t>
            </a:r>
            <a:r>
              <a:rPr sz="1400" spc="3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90" dirty="0">
                <a:solidFill>
                  <a:srgbClr val="231F20"/>
                </a:solidFill>
                <a:latin typeface="Arial"/>
                <a:cs typeface="Arial"/>
              </a:rPr>
              <a:t>Spatial</a:t>
            </a:r>
            <a:r>
              <a:rPr sz="1400" spc="3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90" dirty="0">
                <a:solidFill>
                  <a:srgbClr val="231F20"/>
                </a:solidFill>
                <a:latin typeface="Arial"/>
                <a:cs typeface="Arial"/>
              </a:rPr>
              <a:t>Design</a:t>
            </a:r>
            <a:r>
              <a:rPr sz="1400" spc="36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400" spc="100" dirty="0">
                <a:solidFill>
                  <a:srgbClr val="231F20"/>
                </a:solidFill>
                <a:latin typeface="Arial"/>
                <a:cs typeface="Arial"/>
              </a:rPr>
              <a:t>Competition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03700" y="6246057"/>
            <a:ext cx="2768600" cy="863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2775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231F20"/>
                </a:solidFill>
                <a:latin typeface="黑体"/>
                <a:cs typeface="黑体"/>
              </a:rPr>
              <a:t>公共空间营造</a:t>
            </a:r>
            <a:endParaRPr sz="1800">
              <a:latin typeface="黑体"/>
              <a:cs typeface="黑体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黑体"/>
              <a:cs typeface="黑体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231F20"/>
                </a:solidFill>
                <a:latin typeface="黑体"/>
                <a:cs typeface="黑体"/>
              </a:rPr>
              <a:t>业态梳理及简略商业计划书</a:t>
            </a:r>
            <a:endParaRPr sz="1800">
              <a:latin typeface="黑体"/>
              <a:cs typeface="黑体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53995"/>
            <a:ext cx="15119985" cy="518401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39485" y="8343379"/>
            <a:ext cx="1361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1000" algn="l"/>
                <a:tab pos="749935" algn="l"/>
                <a:tab pos="1119505" algn="l"/>
              </a:tabLst>
            </a:pPr>
            <a:r>
              <a:rPr sz="1800" b="1" spc="-50" dirty="0">
                <a:latin typeface="微软雅黑"/>
                <a:cs typeface="微软雅黑"/>
              </a:rPr>
              <a:t>渔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排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艺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术</a:t>
            </a:r>
            <a:endParaRPr sz="1800">
              <a:latin typeface="微软雅黑"/>
              <a:cs typeface="微软雅黑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79429" y="8343379"/>
            <a:ext cx="1361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1000" algn="l"/>
                <a:tab pos="749935" algn="l"/>
                <a:tab pos="1119505" algn="l"/>
              </a:tabLst>
            </a:pPr>
            <a:r>
              <a:rPr sz="1800" b="1" spc="-50" dirty="0">
                <a:latin typeface="微软雅黑"/>
                <a:cs typeface="微软雅黑"/>
              </a:rPr>
              <a:t>建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筑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艺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术</a:t>
            </a:r>
            <a:endParaRPr sz="1800">
              <a:latin typeface="微软雅黑"/>
              <a:cs typeface="微软雅黑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919374" y="8343379"/>
            <a:ext cx="1361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1000" algn="l"/>
                <a:tab pos="749935" algn="l"/>
                <a:tab pos="1119505" algn="l"/>
              </a:tabLst>
            </a:pPr>
            <a:r>
              <a:rPr sz="1800" b="1" spc="-50" dirty="0">
                <a:latin typeface="微软雅黑"/>
                <a:cs typeface="微软雅黑"/>
              </a:rPr>
              <a:t>装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置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艺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术</a:t>
            </a:r>
            <a:endParaRPr sz="1800">
              <a:latin typeface="微软雅黑"/>
              <a:cs typeface="微软雅黑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07299" y="9185859"/>
            <a:ext cx="13713460" cy="6290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900"/>
              </a:lnSpc>
              <a:spcBef>
                <a:spcPts val="100"/>
              </a:spcBef>
            </a:pPr>
            <a:r>
              <a:rPr lang="zh-CN" altLang="en-US" sz="1400" spc="310" dirty="0" smtClean="0">
                <a:solidFill>
                  <a:srgbClr val="231F20"/>
                </a:solidFill>
                <a:latin typeface="黑体"/>
                <a:cs typeface="黑体"/>
              </a:rPr>
              <a:t>疍</a:t>
            </a:r>
            <a:r>
              <a:rPr sz="1400" spc="15" dirty="0" smtClean="0">
                <a:solidFill>
                  <a:srgbClr val="231F20"/>
                </a:solidFill>
                <a:latin typeface="黑体"/>
                <a:cs typeface="黑体"/>
              </a:rPr>
              <a:t>家渔排海上的建筑与独特的生活方式呈现出的场景已然是一门艺术</a:t>
            </a:r>
            <a:r>
              <a:rPr sz="1400" spc="15" dirty="0">
                <a:solidFill>
                  <a:srgbClr val="231F20"/>
                </a:solidFill>
                <a:latin typeface="黑体"/>
                <a:cs typeface="黑体"/>
              </a:rPr>
              <a:t>。吸纳、接收、融合现代艺术，例如建筑艺术，装置艺术，大地艺术，形成充满艺术的海上社区，</a:t>
            </a:r>
            <a:r>
              <a:rPr sz="1400" spc="-50" dirty="0">
                <a:solidFill>
                  <a:srgbClr val="231F20"/>
                </a:solidFill>
                <a:latin typeface="黑体"/>
                <a:cs typeface="黑体"/>
              </a:rPr>
              <a:t> </a:t>
            </a:r>
            <a:r>
              <a:rPr sz="1400" spc="135" dirty="0" err="1">
                <a:solidFill>
                  <a:srgbClr val="231F20"/>
                </a:solidFill>
                <a:latin typeface="黑体"/>
                <a:cs typeface="黑体"/>
              </a:rPr>
              <a:t>活化，</a:t>
            </a:r>
            <a:r>
              <a:rPr sz="1400" spc="135" dirty="0" err="1" smtClean="0">
                <a:solidFill>
                  <a:srgbClr val="231F20"/>
                </a:solidFill>
                <a:latin typeface="黑体"/>
                <a:cs typeface="黑体"/>
              </a:rPr>
              <a:t>升级</a:t>
            </a:r>
            <a:r>
              <a:rPr lang="zh-CN" altLang="en-US" sz="1400" spc="310" dirty="0" smtClean="0">
                <a:solidFill>
                  <a:srgbClr val="231F20"/>
                </a:solidFill>
                <a:latin typeface="黑体"/>
                <a:cs typeface="黑体"/>
              </a:rPr>
              <a:t>疍</a:t>
            </a:r>
            <a:r>
              <a:rPr sz="1400" spc="135" dirty="0" err="1" smtClean="0">
                <a:solidFill>
                  <a:srgbClr val="231F20"/>
                </a:solidFill>
                <a:latin typeface="黑体"/>
                <a:cs typeface="黑体"/>
              </a:rPr>
              <a:t>家渔排的吸引力</a:t>
            </a:r>
            <a:r>
              <a:rPr sz="1400" spc="135" dirty="0" err="1">
                <a:solidFill>
                  <a:srgbClr val="231F20"/>
                </a:solidFill>
                <a:latin typeface="黑体"/>
                <a:cs typeface="黑体"/>
              </a:rPr>
              <a:t>，打造一个海上艺术聚集地</a:t>
            </a:r>
            <a:r>
              <a:rPr sz="1400" spc="135" dirty="0">
                <a:solidFill>
                  <a:srgbClr val="231F20"/>
                </a:solidFill>
                <a:latin typeface="黑体"/>
                <a:cs typeface="黑体"/>
              </a:rPr>
              <a:t>。</a:t>
            </a:r>
            <a:endParaRPr sz="1400" dirty="0">
              <a:latin typeface="黑体"/>
              <a:cs typeface="黑体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dirty="0">
                <a:solidFill>
                  <a:srgbClr val="000000"/>
                </a:solidFill>
                <a:latin typeface="Arial"/>
                <a:cs typeface="Arial"/>
              </a:rPr>
              <a:t>2.</a:t>
            </a:r>
            <a:r>
              <a:rPr sz="6000" spc="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517" baseline="2314" dirty="0">
                <a:solidFill>
                  <a:srgbClr val="000000"/>
                </a:solidFill>
              </a:rPr>
              <a:t>品牌定位</a:t>
            </a:r>
            <a:r>
              <a:rPr sz="3600" spc="-75" baseline="2314" dirty="0">
                <a:solidFill>
                  <a:srgbClr val="000000"/>
                </a:solidFill>
              </a:rPr>
              <a:t> </a:t>
            </a:r>
            <a:endParaRPr sz="3600" baseline="2314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880004"/>
            <a:ext cx="15119985" cy="493199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dirty="0">
                <a:solidFill>
                  <a:srgbClr val="000000"/>
                </a:solidFill>
                <a:latin typeface="Arial"/>
                <a:cs typeface="Arial"/>
              </a:rPr>
              <a:t>3.</a:t>
            </a:r>
            <a:r>
              <a:rPr sz="6000" spc="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517" baseline="2314" dirty="0">
                <a:solidFill>
                  <a:srgbClr val="000000"/>
                </a:solidFill>
              </a:rPr>
              <a:t>目标人群</a:t>
            </a:r>
            <a:r>
              <a:rPr sz="3600" spc="-75" baseline="2314" dirty="0">
                <a:solidFill>
                  <a:srgbClr val="000000"/>
                </a:solidFill>
              </a:rPr>
              <a:t> </a:t>
            </a:r>
            <a:endParaRPr sz="3600" baseline="2314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45300" y="8415156"/>
            <a:ext cx="21501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14" dirty="0">
                <a:latin typeface="黑体"/>
                <a:cs typeface="黑体"/>
              </a:rPr>
              <a:t>海 南 省 旅 游 客 群</a:t>
            </a:r>
            <a:endParaRPr sz="1800">
              <a:latin typeface="黑体"/>
              <a:cs typeface="黑体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15317" y="8415156"/>
            <a:ext cx="18897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90" dirty="0">
                <a:latin typeface="黑体"/>
                <a:cs typeface="黑体"/>
              </a:rPr>
              <a:t>面 向 全 球 向 往</a:t>
            </a:r>
            <a:r>
              <a:rPr sz="1800" spc="-75" dirty="0">
                <a:latin typeface="黑体"/>
                <a:cs typeface="黑体"/>
              </a:rPr>
              <a:t>艺 术 的 年 轻 人</a:t>
            </a:r>
            <a:endParaRPr sz="1800">
              <a:latin typeface="黑体"/>
              <a:cs typeface="黑体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779392" y="8415156"/>
            <a:ext cx="16414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黑体"/>
                <a:cs typeface="黑体"/>
              </a:rPr>
              <a:t>面 向 全 球 的艺 术 创 作 者</a:t>
            </a:r>
            <a:endParaRPr sz="1800">
              <a:latin typeface="黑体"/>
              <a:cs typeface="黑体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060014"/>
            <a:ext cx="15119985" cy="457198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7299" y="1056230"/>
            <a:ext cx="2348865" cy="391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b="1" dirty="0">
                <a:latin typeface="Arial"/>
                <a:cs typeface="Arial"/>
              </a:rPr>
              <a:t>4.</a:t>
            </a:r>
            <a:r>
              <a:rPr sz="6000" b="1" spc="100" dirty="0">
                <a:latin typeface="Arial"/>
                <a:cs typeface="Arial"/>
              </a:rPr>
              <a:t> </a:t>
            </a:r>
            <a:r>
              <a:rPr sz="3600" b="1" spc="517" baseline="2314" dirty="0">
                <a:latin typeface="微软雅黑"/>
                <a:cs typeface="微软雅黑"/>
              </a:rPr>
              <a:t>项目概念</a:t>
            </a:r>
            <a:r>
              <a:rPr sz="3600" b="1" spc="-75" baseline="2314" dirty="0">
                <a:latin typeface="微软雅黑"/>
                <a:cs typeface="微软雅黑"/>
              </a:rPr>
              <a:t> </a:t>
            </a:r>
            <a:endParaRPr sz="3600" baseline="2314">
              <a:latin typeface="微软雅黑"/>
              <a:cs typeface="微软雅黑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54299" y="8085845"/>
            <a:ext cx="321183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47419" algn="l"/>
                <a:tab pos="1882139" algn="l"/>
                <a:tab pos="2817495" algn="l"/>
              </a:tabLst>
            </a:pPr>
            <a:r>
              <a:rPr sz="3000" b="1" spc="-50" dirty="0">
                <a:solidFill>
                  <a:srgbClr val="B47545"/>
                </a:solidFill>
                <a:latin typeface="微软雅黑"/>
                <a:cs typeface="微软雅黑"/>
              </a:rPr>
              <a:t>海</a:t>
            </a:r>
            <a:r>
              <a:rPr sz="3000" b="1" dirty="0">
                <a:solidFill>
                  <a:srgbClr val="B47545"/>
                </a:solidFill>
                <a:latin typeface="微软雅黑"/>
                <a:cs typeface="微软雅黑"/>
              </a:rPr>
              <a:t>	</a:t>
            </a:r>
            <a:r>
              <a:rPr sz="3000" b="1" spc="-50" dirty="0">
                <a:solidFill>
                  <a:srgbClr val="B47545"/>
                </a:solidFill>
                <a:latin typeface="微软雅黑"/>
                <a:cs typeface="微软雅黑"/>
              </a:rPr>
              <a:t>上</a:t>
            </a:r>
            <a:r>
              <a:rPr sz="3000" b="1" dirty="0">
                <a:solidFill>
                  <a:srgbClr val="B47545"/>
                </a:solidFill>
                <a:latin typeface="微软雅黑"/>
                <a:cs typeface="微软雅黑"/>
              </a:rPr>
              <a:t>	</a:t>
            </a:r>
            <a:r>
              <a:rPr sz="3000" b="1" spc="-50" dirty="0">
                <a:solidFill>
                  <a:srgbClr val="B47545"/>
                </a:solidFill>
                <a:latin typeface="微软雅黑"/>
                <a:cs typeface="微软雅黑"/>
              </a:rPr>
              <a:t>造</a:t>
            </a:r>
            <a:r>
              <a:rPr sz="3000" b="1" dirty="0">
                <a:solidFill>
                  <a:srgbClr val="B47545"/>
                </a:solidFill>
                <a:latin typeface="微软雅黑"/>
                <a:cs typeface="微软雅黑"/>
              </a:rPr>
              <a:t>	</a:t>
            </a:r>
            <a:r>
              <a:rPr sz="3000" b="1" spc="-50" dirty="0">
                <a:solidFill>
                  <a:srgbClr val="B47545"/>
                </a:solidFill>
                <a:latin typeface="微软雅黑"/>
                <a:cs typeface="微软雅黑"/>
              </a:rPr>
              <a:t>园</a:t>
            </a:r>
            <a:endParaRPr sz="3000">
              <a:latin typeface="微软雅黑"/>
              <a:cs typeface="微软雅黑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19250" y="9387155"/>
            <a:ext cx="130194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85" dirty="0">
                <a:latin typeface="黑体"/>
                <a:cs typeface="黑体"/>
              </a:rPr>
              <a:t>有 古 人 建 造 园 林， 追 求 诗 性 自 然， 抒 发 精 神 层 面 的 追 求， 同 今 人 建 造 满 足 现 代 人 需 求 的 海 上 艺 术 园 林</a:t>
            </a:r>
            <a:endParaRPr sz="1800" dirty="0">
              <a:latin typeface="黑体"/>
              <a:cs typeface="黑体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4009" y="0"/>
            <a:ext cx="8135976" cy="106920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dirty="0">
                <a:solidFill>
                  <a:srgbClr val="000000"/>
                </a:solidFill>
                <a:latin typeface="Arial"/>
                <a:cs typeface="Arial"/>
              </a:rPr>
              <a:t>4.</a:t>
            </a:r>
            <a:r>
              <a:rPr sz="6000" spc="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517" baseline="2314" dirty="0">
                <a:solidFill>
                  <a:srgbClr val="000000"/>
                </a:solidFill>
              </a:rPr>
              <a:t>项目概念</a:t>
            </a:r>
            <a:r>
              <a:rPr sz="3600" spc="-75" baseline="2314" dirty="0">
                <a:solidFill>
                  <a:srgbClr val="000000"/>
                </a:solidFill>
              </a:rPr>
              <a:t> </a:t>
            </a:r>
            <a:endParaRPr sz="3600" baseline="2314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4501285"/>
            <a:ext cx="5634990" cy="16775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90" dirty="0">
                <a:latin typeface="黑体"/>
                <a:cs typeface="黑体"/>
              </a:rPr>
              <a:t>以园冶里的四个建筑手法</a:t>
            </a:r>
            <a:r>
              <a:rPr sz="1800" b="1" spc="210" dirty="0">
                <a:solidFill>
                  <a:srgbClr val="B47545"/>
                </a:solidFill>
                <a:latin typeface="微软雅黑"/>
                <a:cs typeface="微软雅黑"/>
              </a:rPr>
              <a:t>亭、台、楼、阁、廊、</a:t>
            </a:r>
            <a:endParaRPr sz="1800" dirty="0">
              <a:latin typeface="微软雅黑"/>
              <a:cs typeface="微软雅黑"/>
            </a:endParaRPr>
          </a:p>
          <a:p>
            <a:pPr marL="12700" marR="5080">
              <a:lnSpc>
                <a:spcPct val="166600"/>
              </a:lnSpc>
            </a:pPr>
            <a:r>
              <a:rPr sz="1800" b="1" spc="180" dirty="0">
                <a:solidFill>
                  <a:srgbClr val="B47545"/>
                </a:solidFill>
                <a:latin typeface="微软雅黑"/>
                <a:cs typeface="微软雅黑"/>
              </a:rPr>
              <a:t>广</a:t>
            </a:r>
            <a:r>
              <a:rPr sz="1800" spc="75" dirty="0">
                <a:latin typeface="黑体"/>
                <a:cs typeface="黑体"/>
              </a:rPr>
              <a:t>进行解读和解构，把房子置入到山、海、城之间，</a:t>
            </a:r>
            <a:r>
              <a:rPr sz="1800" spc="-50" dirty="0">
                <a:latin typeface="黑体"/>
                <a:cs typeface="黑体"/>
              </a:rPr>
              <a:t> </a:t>
            </a:r>
            <a:r>
              <a:rPr sz="1800" spc="250" dirty="0" err="1" smtClean="0">
                <a:latin typeface="黑体"/>
                <a:cs typeface="黑体"/>
              </a:rPr>
              <a:t>升华</a:t>
            </a:r>
            <a:r>
              <a:rPr lang="zh-CN" altLang="en-US" spc="310" dirty="0" smtClean="0">
                <a:solidFill>
                  <a:srgbClr val="231F20"/>
                </a:solidFill>
                <a:latin typeface="黑体"/>
                <a:cs typeface="黑体"/>
              </a:rPr>
              <a:t>疍</a:t>
            </a:r>
            <a:r>
              <a:rPr sz="1800" spc="250" dirty="0" err="1" smtClean="0">
                <a:latin typeface="黑体"/>
                <a:cs typeface="黑体"/>
              </a:rPr>
              <a:t>家渔排的场所精神</a:t>
            </a:r>
            <a:r>
              <a:rPr sz="1800" spc="250" dirty="0" err="1">
                <a:latin typeface="黑体"/>
                <a:cs typeface="黑体"/>
              </a:rPr>
              <a:t>，</a:t>
            </a:r>
            <a:r>
              <a:rPr sz="1800" spc="250" dirty="0" err="1" smtClean="0">
                <a:latin typeface="黑体"/>
                <a:cs typeface="黑体"/>
              </a:rPr>
              <a:t>回应</a:t>
            </a:r>
            <a:r>
              <a:rPr lang="zh-CN" altLang="en-US" spc="310" dirty="0" smtClean="0">
                <a:solidFill>
                  <a:srgbClr val="231F20"/>
                </a:solidFill>
                <a:latin typeface="黑体"/>
                <a:cs typeface="黑体"/>
              </a:rPr>
              <a:t>疍</a:t>
            </a:r>
            <a:r>
              <a:rPr sz="1800" spc="250" dirty="0" err="1" smtClean="0">
                <a:latin typeface="黑体"/>
                <a:cs typeface="黑体"/>
              </a:rPr>
              <a:t>家于自然再生</a:t>
            </a:r>
            <a:r>
              <a:rPr sz="1800" spc="229" dirty="0" err="1" smtClean="0">
                <a:latin typeface="黑体"/>
                <a:cs typeface="黑体"/>
              </a:rPr>
              <a:t>的艺术形式</a:t>
            </a:r>
            <a:r>
              <a:rPr sz="1800" spc="229" dirty="0" err="1">
                <a:latin typeface="黑体"/>
                <a:cs typeface="黑体"/>
              </a:rPr>
              <a:t>，给予创作者更多的艺术精神空间</a:t>
            </a:r>
            <a:r>
              <a:rPr sz="1800" spc="229" dirty="0">
                <a:latin typeface="黑体"/>
                <a:cs typeface="黑体"/>
              </a:rPr>
              <a:t>。</a:t>
            </a:r>
            <a:endParaRPr sz="1800" dirty="0">
              <a:latin typeface="黑体"/>
              <a:cs typeface="黑体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19985" cy="835200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07300" y="9268738"/>
            <a:ext cx="63531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14680" algn="l"/>
                <a:tab pos="1216660" algn="l"/>
                <a:tab pos="1819275" algn="l"/>
                <a:tab pos="2421255" algn="l"/>
                <a:tab pos="3023870" algn="l"/>
                <a:tab pos="3625850" algn="l"/>
                <a:tab pos="4228465" algn="l"/>
                <a:tab pos="4830445" algn="l"/>
                <a:tab pos="5433060" algn="l"/>
                <a:tab pos="6035040" algn="l"/>
              </a:tabLst>
            </a:pPr>
            <a:r>
              <a:rPr sz="2400" b="1" spc="-50" dirty="0">
                <a:solidFill>
                  <a:srgbClr val="B47545"/>
                </a:solidFill>
                <a:latin typeface="微软雅黑"/>
                <a:cs typeface="微软雅黑"/>
              </a:rPr>
              <a:t>一</a:t>
            </a:r>
            <a:r>
              <a:rPr sz="2400" b="1" dirty="0">
                <a:solidFill>
                  <a:srgbClr val="B47545"/>
                </a:solidFill>
                <a:latin typeface="微软雅黑"/>
                <a:cs typeface="微软雅黑"/>
              </a:rPr>
              <a:t>	</a:t>
            </a:r>
            <a:r>
              <a:rPr sz="2400" b="1" spc="-50" dirty="0">
                <a:solidFill>
                  <a:srgbClr val="B47545"/>
                </a:solidFill>
                <a:latin typeface="微软雅黑"/>
                <a:cs typeface="微软雅黑"/>
              </a:rPr>
              <a:t>场</a:t>
            </a:r>
            <a:r>
              <a:rPr sz="2400" b="1" dirty="0">
                <a:solidFill>
                  <a:srgbClr val="B47545"/>
                </a:solidFill>
                <a:latin typeface="微软雅黑"/>
                <a:cs typeface="微软雅黑"/>
              </a:rPr>
              <a:t>	</a:t>
            </a:r>
            <a:r>
              <a:rPr sz="2400" b="1" spc="-50" dirty="0">
                <a:solidFill>
                  <a:srgbClr val="B47545"/>
                </a:solidFill>
                <a:latin typeface="微软雅黑"/>
                <a:cs typeface="微软雅黑"/>
              </a:rPr>
              <a:t>跨</a:t>
            </a:r>
            <a:r>
              <a:rPr sz="2400" b="1" dirty="0">
                <a:solidFill>
                  <a:srgbClr val="B47545"/>
                </a:solidFill>
                <a:latin typeface="微软雅黑"/>
                <a:cs typeface="微软雅黑"/>
              </a:rPr>
              <a:t>	</a:t>
            </a:r>
            <a:r>
              <a:rPr sz="2400" b="1" spc="-50" dirty="0">
                <a:solidFill>
                  <a:srgbClr val="B47545"/>
                </a:solidFill>
                <a:latin typeface="微软雅黑"/>
                <a:cs typeface="微软雅黑"/>
              </a:rPr>
              <a:t>越</a:t>
            </a:r>
            <a:r>
              <a:rPr sz="2400" b="1" dirty="0">
                <a:solidFill>
                  <a:srgbClr val="B47545"/>
                </a:solidFill>
                <a:latin typeface="微软雅黑"/>
                <a:cs typeface="微软雅黑"/>
              </a:rPr>
              <a:t>	</a:t>
            </a:r>
            <a:r>
              <a:rPr sz="2400" b="1" spc="-50" dirty="0">
                <a:solidFill>
                  <a:srgbClr val="B47545"/>
                </a:solidFill>
                <a:latin typeface="微软雅黑"/>
                <a:cs typeface="微软雅黑"/>
              </a:rPr>
              <a:t>时</a:t>
            </a:r>
            <a:r>
              <a:rPr sz="2400" b="1" dirty="0">
                <a:solidFill>
                  <a:srgbClr val="B47545"/>
                </a:solidFill>
                <a:latin typeface="微软雅黑"/>
                <a:cs typeface="微软雅黑"/>
              </a:rPr>
              <a:t>	</a:t>
            </a:r>
            <a:r>
              <a:rPr sz="2400" b="1" spc="-50" dirty="0">
                <a:solidFill>
                  <a:srgbClr val="B47545"/>
                </a:solidFill>
                <a:latin typeface="微软雅黑"/>
                <a:cs typeface="微软雅黑"/>
              </a:rPr>
              <a:t>空</a:t>
            </a:r>
            <a:r>
              <a:rPr sz="2400" b="1" dirty="0">
                <a:solidFill>
                  <a:srgbClr val="B47545"/>
                </a:solidFill>
                <a:latin typeface="微软雅黑"/>
                <a:cs typeface="微软雅黑"/>
              </a:rPr>
              <a:t>	</a:t>
            </a:r>
            <a:r>
              <a:rPr sz="2400" b="1" spc="-50" dirty="0">
                <a:solidFill>
                  <a:srgbClr val="B47545"/>
                </a:solidFill>
                <a:latin typeface="微软雅黑"/>
                <a:cs typeface="微软雅黑"/>
              </a:rPr>
              <a:t>的</a:t>
            </a:r>
            <a:r>
              <a:rPr sz="2400" b="1" dirty="0">
                <a:solidFill>
                  <a:srgbClr val="B47545"/>
                </a:solidFill>
                <a:latin typeface="微软雅黑"/>
                <a:cs typeface="微软雅黑"/>
              </a:rPr>
              <a:t>	</a:t>
            </a:r>
            <a:r>
              <a:rPr sz="2400" b="1" spc="-50" dirty="0">
                <a:solidFill>
                  <a:srgbClr val="B47545"/>
                </a:solidFill>
                <a:latin typeface="微软雅黑"/>
                <a:cs typeface="微软雅黑"/>
              </a:rPr>
              <a:t>艺</a:t>
            </a:r>
            <a:r>
              <a:rPr sz="2400" b="1" dirty="0">
                <a:solidFill>
                  <a:srgbClr val="B47545"/>
                </a:solidFill>
                <a:latin typeface="微软雅黑"/>
                <a:cs typeface="微软雅黑"/>
              </a:rPr>
              <a:t>	</a:t>
            </a:r>
            <a:r>
              <a:rPr sz="2400" b="1" spc="-50" dirty="0">
                <a:solidFill>
                  <a:srgbClr val="B47545"/>
                </a:solidFill>
                <a:latin typeface="微软雅黑"/>
                <a:cs typeface="微软雅黑"/>
              </a:rPr>
              <a:t>术</a:t>
            </a:r>
            <a:r>
              <a:rPr sz="2400" b="1" dirty="0">
                <a:solidFill>
                  <a:srgbClr val="B47545"/>
                </a:solidFill>
                <a:latin typeface="微软雅黑"/>
                <a:cs typeface="微软雅黑"/>
              </a:rPr>
              <a:t>	</a:t>
            </a:r>
            <a:r>
              <a:rPr sz="2400" b="1" spc="-50" dirty="0">
                <a:solidFill>
                  <a:srgbClr val="B47545"/>
                </a:solidFill>
                <a:latin typeface="微软雅黑"/>
                <a:cs typeface="微软雅黑"/>
              </a:rPr>
              <a:t>之</a:t>
            </a:r>
            <a:r>
              <a:rPr sz="2400" b="1" dirty="0">
                <a:solidFill>
                  <a:srgbClr val="B47545"/>
                </a:solidFill>
                <a:latin typeface="微软雅黑"/>
                <a:cs typeface="微软雅黑"/>
              </a:rPr>
              <a:t>	</a:t>
            </a:r>
            <a:r>
              <a:rPr sz="2400" b="1" spc="-50" dirty="0">
                <a:solidFill>
                  <a:srgbClr val="B47545"/>
                </a:solidFill>
                <a:latin typeface="微软雅黑"/>
                <a:cs typeface="微软雅黑"/>
              </a:rPr>
              <a:t>旅</a:t>
            </a:r>
            <a:endParaRPr sz="2400">
              <a:latin typeface="微软雅黑"/>
              <a:cs typeface="微软雅黑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7299" y="1056230"/>
            <a:ext cx="2348865" cy="391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4.</a:t>
            </a:r>
            <a:r>
              <a:rPr sz="6000" b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517" baseline="2314" dirty="0">
                <a:solidFill>
                  <a:srgbClr val="FFFFFF"/>
                </a:solidFill>
                <a:latin typeface="微软雅黑"/>
                <a:cs typeface="微软雅黑"/>
              </a:rPr>
              <a:t>项目概念</a:t>
            </a:r>
            <a:r>
              <a:rPr sz="3600" b="1" spc="-75" baseline="2314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endParaRPr sz="3600" baseline="2314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5119985" cy="10691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7299" y="1056230"/>
            <a:ext cx="2348865" cy="391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5.</a:t>
            </a:r>
            <a:r>
              <a:rPr sz="6000" b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517" baseline="2314" dirty="0">
                <a:solidFill>
                  <a:srgbClr val="FFFFFF"/>
                </a:solidFill>
                <a:latin typeface="微软雅黑"/>
                <a:cs typeface="微软雅黑"/>
              </a:rPr>
              <a:t>业态规划</a:t>
            </a:r>
            <a:r>
              <a:rPr sz="3600" b="1" spc="-75" baseline="2314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endParaRPr sz="3600" baseline="2314">
              <a:latin typeface="微软雅黑"/>
              <a:cs typeface="微软雅黑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092300" y="9342155"/>
            <a:ext cx="89376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FFFF"/>
                </a:solidFill>
                <a:latin typeface="黑体"/>
                <a:cs typeface="黑体"/>
              </a:rPr>
              <a:t>本项目空间规划以“三点两带一网”为结构，三个点为三个码头接驳点，两个带为两个主</a:t>
            </a:r>
            <a:r>
              <a:rPr sz="1800" spc="-5" dirty="0">
                <a:solidFill>
                  <a:srgbClr val="FFFFFF"/>
                </a:solidFill>
                <a:latin typeface="黑体"/>
                <a:cs typeface="黑体"/>
              </a:rPr>
              <a:t>社区带，一个网为艺术装置点位。</a:t>
            </a:r>
            <a:endParaRPr sz="1800">
              <a:latin typeface="黑体"/>
              <a:cs typeface="黑体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5119985" cy="10691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797098" y="9162156"/>
            <a:ext cx="953008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FFFFFF"/>
                </a:solidFill>
                <a:latin typeface="黑体"/>
                <a:cs typeface="黑体"/>
              </a:rPr>
              <a:t>共建设民宿 </a:t>
            </a:r>
            <a:r>
              <a:rPr sz="1800" spc="-10" dirty="0">
                <a:solidFill>
                  <a:srgbClr val="FFFFFF"/>
                </a:solidFill>
                <a:latin typeface="黑体"/>
                <a:cs typeface="黑体"/>
              </a:rPr>
              <a:t>120</a:t>
            </a:r>
            <a:r>
              <a:rPr sz="1800" spc="-210" dirty="0">
                <a:solidFill>
                  <a:srgbClr val="FFFFFF"/>
                </a:solidFill>
                <a:latin typeface="黑体"/>
                <a:cs typeface="黑体"/>
              </a:rPr>
              <a:t> 间</a:t>
            </a:r>
            <a:r>
              <a:rPr sz="1800" spc="55" dirty="0">
                <a:solidFill>
                  <a:srgbClr val="FFFFFF"/>
                </a:solidFill>
                <a:latin typeface="黑体"/>
                <a:cs typeface="黑体"/>
              </a:rPr>
              <a:t>（</a:t>
            </a:r>
            <a:r>
              <a:rPr sz="1800" spc="45" dirty="0">
                <a:solidFill>
                  <a:srgbClr val="FFFFFF"/>
                </a:solidFill>
                <a:latin typeface="黑体"/>
                <a:cs typeface="黑体"/>
              </a:rPr>
              <a:t>分为三家运营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）</a:t>
            </a:r>
            <a:r>
              <a:rPr sz="1800" spc="-45" dirty="0">
                <a:solidFill>
                  <a:srgbClr val="FFFFFF"/>
                </a:solidFill>
                <a:latin typeface="黑体"/>
                <a:cs typeface="黑体"/>
              </a:rPr>
              <a:t>，青年旅社 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50</a:t>
            </a:r>
            <a:r>
              <a:rPr sz="1800" spc="-204" dirty="0">
                <a:solidFill>
                  <a:srgbClr val="FFFFFF"/>
                </a:solidFill>
                <a:latin typeface="黑体"/>
                <a:cs typeface="黑体"/>
              </a:rPr>
              <a:t> 间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（180</a:t>
            </a:r>
            <a:r>
              <a:rPr sz="1800" spc="-80" dirty="0">
                <a:solidFill>
                  <a:srgbClr val="FFFFFF"/>
                </a:solidFill>
                <a:latin typeface="黑体"/>
                <a:cs typeface="黑体"/>
              </a:rPr>
              <a:t> 个床位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）</a:t>
            </a:r>
            <a:r>
              <a:rPr sz="1800" spc="-30" dirty="0">
                <a:solidFill>
                  <a:srgbClr val="FFFFFF"/>
                </a:solidFill>
                <a:latin typeface="黑体"/>
                <a:cs typeface="黑体"/>
              </a:rPr>
              <a:t>，艺术家工作室 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40</a:t>
            </a:r>
            <a:r>
              <a:rPr sz="1800" spc="-155" dirty="0">
                <a:solidFill>
                  <a:srgbClr val="FFFFFF"/>
                </a:solidFill>
                <a:latin typeface="黑体"/>
                <a:cs typeface="黑体"/>
              </a:rPr>
              <a:t> 间，</a:t>
            </a:r>
            <a:endParaRPr sz="1800">
              <a:latin typeface="黑体"/>
              <a:cs typeface="黑体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spc="-150" dirty="0">
                <a:solidFill>
                  <a:srgbClr val="FFFFFF"/>
                </a:solidFill>
                <a:latin typeface="黑体"/>
                <a:cs typeface="黑体"/>
              </a:rPr>
              <a:t>餐厅 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3</a:t>
            </a:r>
            <a:r>
              <a:rPr sz="1800" spc="-225" dirty="0">
                <a:solidFill>
                  <a:srgbClr val="FFFFFF"/>
                </a:solidFill>
                <a:latin typeface="黑体"/>
                <a:cs typeface="黑体"/>
              </a:rPr>
              <a:t> 家</a:t>
            </a:r>
            <a:r>
              <a:rPr sz="1800" spc="5" dirty="0">
                <a:solidFill>
                  <a:srgbClr val="FFFFFF"/>
                </a:solidFill>
                <a:latin typeface="黑体"/>
                <a:cs typeface="黑体"/>
              </a:rPr>
              <a:t>（</a:t>
            </a:r>
            <a:r>
              <a:rPr sz="1800" spc="-114" dirty="0">
                <a:solidFill>
                  <a:srgbClr val="FFFFFF"/>
                </a:solidFill>
                <a:latin typeface="黑体"/>
                <a:cs typeface="黑体"/>
              </a:rPr>
              <a:t>面积为 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200</a:t>
            </a:r>
            <a:r>
              <a:rPr sz="1800" spc="-114" dirty="0">
                <a:solidFill>
                  <a:srgbClr val="FFFFFF"/>
                </a:solidFill>
                <a:latin typeface="黑体"/>
                <a:cs typeface="黑体"/>
              </a:rPr>
              <a:t> ㎡左右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）</a:t>
            </a:r>
            <a:r>
              <a:rPr sz="1800" spc="-90" dirty="0">
                <a:solidFill>
                  <a:srgbClr val="FFFFFF"/>
                </a:solidFill>
                <a:latin typeface="黑体"/>
                <a:cs typeface="黑体"/>
              </a:rPr>
              <a:t>，咖啡厅 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2</a:t>
            </a:r>
            <a:r>
              <a:rPr sz="1800" spc="-225" dirty="0">
                <a:solidFill>
                  <a:srgbClr val="FFFFFF"/>
                </a:solidFill>
                <a:latin typeface="黑体"/>
                <a:cs typeface="黑体"/>
              </a:rPr>
              <a:t> 家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（100</a:t>
            </a:r>
            <a:r>
              <a:rPr sz="1800" spc="-114" dirty="0">
                <a:solidFill>
                  <a:srgbClr val="FFFFFF"/>
                </a:solidFill>
                <a:latin typeface="黑体"/>
                <a:cs typeface="黑体"/>
              </a:rPr>
              <a:t> ㎡左右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）</a:t>
            </a:r>
            <a:r>
              <a:rPr sz="1800" spc="-90" dirty="0">
                <a:solidFill>
                  <a:srgbClr val="FFFFFF"/>
                </a:solidFill>
                <a:latin typeface="黑体"/>
                <a:cs typeface="黑体"/>
              </a:rPr>
              <a:t>，小酒馆 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1</a:t>
            </a:r>
            <a:r>
              <a:rPr sz="1800" spc="-225" dirty="0">
                <a:solidFill>
                  <a:srgbClr val="FFFFFF"/>
                </a:solidFill>
                <a:latin typeface="黑体"/>
                <a:cs typeface="黑体"/>
              </a:rPr>
              <a:t> 家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（1</a:t>
            </a:r>
            <a:r>
              <a:rPr sz="1800" spc="-5" dirty="0">
                <a:solidFill>
                  <a:srgbClr val="FFFFFF"/>
                </a:solidFill>
                <a:latin typeface="黑体"/>
                <a:cs typeface="黑体"/>
              </a:rPr>
              <a:t>0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0</a:t>
            </a:r>
            <a:r>
              <a:rPr sz="1800" spc="-114" dirty="0">
                <a:solidFill>
                  <a:srgbClr val="FFFFFF"/>
                </a:solidFill>
                <a:latin typeface="黑体"/>
                <a:cs typeface="黑体"/>
              </a:rPr>
              <a:t> ㎡左右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）</a:t>
            </a:r>
            <a:r>
              <a:rPr sz="1800" spc="5" dirty="0">
                <a:solidFill>
                  <a:srgbClr val="FFFFFF"/>
                </a:solidFill>
                <a:latin typeface="黑体"/>
                <a:cs typeface="黑体"/>
              </a:rPr>
              <a:t>，图</a:t>
            </a:r>
            <a:r>
              <a:rPr sz="1800" spc="-145" dirty="0">
                <a:solidFill>
                  <a:srgbClr val="FFFFFF"/>
                </a:solidFill>
                <a:latin typeface="黑体"/>
                <a:cs typeface="黑体"/>
              </a:rPr>
              <a:t>书馆 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1</a:t>
            </a:r>
            <a:r>
              <a:rPr sz="1800" spc="-225" dirty="0">
                <a:solidFill>
                  <a:srgbClr val="FFFFFF"/>
                </a:solidFill>
                <a:latin typeface="黑体"/>
                <a:cs typeface="黑体"/>
              </a:rPr>
              <a:t> 家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（200</a:t>
            </a:r>
            <a:r>
              <a:rPr sz="1800" spc="-220" dirty="0">
                <a:solidFill>
                  <a:srgbClr val="FFFFFF"/>
                </a:solidFill>
                <a:latin typeface="黑体"/>
                <a:cs typeface="黑体"/>
              </a:rPr>
              <a:t> ㎡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）</a:t>
            </a:r>
            <a:r>
              <a:rPr sz="1800" spc="15" dirty="0">
                <a:solidFill>
                  <a:srgbClr val="FFFFFF"/>
                </a:solidFill>
                <a:latin typeface="黑体"/>
                <a:cs typeface="黑体"/>
              </a:rPr>
              <a:t>，海上公园</a:t>
            </a:r>
            <a:r>
              <a:rPr sz="1800" spc="20" dirty="0">
                <a:solidFill>
                  <a:srgbClr val="FFFFFF"/>
                </a:solidFill>
                <a:latin typeface="黑体"/>
                <a:cs typeface="黑体"/>
              </a:rPr>
              <a:t>（</a:t>
            </a:r>
            <a:r>
              <a:rPr sz="1800" spc="-40" dirty="0">
                <a:solidFill>
                  <a:srgbClr val="FFFFFF"/>
                </a:solidFill>
                <a:latin typeface="黑体"/>
                <a:cs typeface="黑体"/>
              </a:rPr>
              <a:t>可作为户外市集或 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pop-up</a:t>
            </a:r>
            <a:r>
              <a:rPr sz="1800" spc="-80" dirty="0">
                <a:solidFill>
                  <a:srgbClr val="FFFFFF"/>
                </a:solidFill>
                <a:latin typeface="黑体"/>
                <a:cs typeface="黑体"/>
              </a:rPr>
              <a:t> 活动使用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）</a:t>
            </a:r>
            <a:r>
              <a:rPr sz="1800" spc="15" dirty="0">
                <a:solidFill>
                  <a:srgbClr val="FFFFFF"/>
                </a:solidFill>
                <a:latin typeface="黑体"/>
                <a:cs typeface="黑体"/>
              </a:rPr>
              <a:t>，室外剧场</a:t>
            </a:r>
            <a:r>
              <a:rPr sz="1800" spc="20" dirty="0">
                <a:solidFill>
                  <a:srgbClr val="FFFFFF"/>
                </a:solidFill>
                <a:latin typeface="黑体"/>
                <a:cs typeface="黑体"/>
              </a:rPr>
              <a:t>（可作为户</a:t>
            </a:r>
            <a:r>
              <a:rPr sz="1800" spc="-90" dirty="0">
                <a:solidFill>
                  <a:srgbClr val="FFFFFF"/>
                </a:solidFill>
                <a:latin typeface="黑体"/>
                <a:cs typeface="黑体"/>
              </a:rPr>
              <a:t>外市集或 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pop-up</a:t>
            </a:r>
            <a:r>
              <a:rPr sz="1800" spc="-95" dirty="0">
                <a:solidFill>
                  <a:srgbClr val="FFFFFF"/>
                </a:solidFill>
                <a:latin typeface="黑体"/>
                <a:cs typeface="黑体"/>
              </a:rPr>
              <a:t> 活动使用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），美术馆（400</a:t>
            </a:r>
            <a:r>
              <a:rPr sz="1800" spc="-114" dirty="0">
                <a:solidFill>
                  <a:srgbClr val="FFFFFF"/>
                </a:solidFill>
                <a:latin typeface="黑体"/>
                <a:cs typeface="黑体"/>
              </a:rPr>
              <a:t> ㎡左右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），</a:t>
            </a:r>
            <a:r>
              <a:rPr sz="1800" spc="-150" dirty="0">
                <a:solidFill>
                  <a:srgbClr val="FFFFFF"/>
                </a:solidFill>
                <a:latin typeface="黑体"/>
                <a:cs typeface="黑体"/>
              </a:rPr>
              <a:t>码头 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3</a:t>
            </a:r>
            <a:r>
              <a:rPr sz="1800" spc="-120" dirty="0">
                <a:solidFill>
                  <a:srgbClr val="FFFFFF"/>
                </a:solidFill>
                <a:latin typeface="黑体"/>
                <a:cs typeface="黑体"/>
              </a:rPr>
              <a:t> 个，艺术装置 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48</a:t>
            </a:r>
            <a:r>
              <a:rPr sz="1800" spc="-150" dirty="0">
                <a:solidFill>
                  <a:srgbClr val="FFFFFF"/>
                </a:solidFill>
                <a:latin typeface="黑体"/>
                <a:cs typeface="黑体"/>
              </a:rPr>
              <a:t> 个。</a:t>
            </a:r>
            <a:endParaRPr sz="1800">
              <a:latin typeface="黑体"/>
              <a:cs typeface="黑体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dirty="0">
                <a:latin typeface="Arial"/>
                <a:cs typeface="Arial"/>
              </a:rPr>
              <a:t>5.</a:t>
            </a:r>
            <a:r>
              <a:rPr sz="6000" spc="100" dirty="0">
                <a:latin typeface="Arial"/>
                <a:cs typeface="Arial"/>
              </a:rPr>
              <a:t> </a:t>
            </a:r>
            <a:r>
              <a:rPr sz="3600" spc="517" baseline="2314" dirty="0"/>
              <a:t>业态规划</a:t>
            </a:r>
            <a:r>
              <a:rPr sz="3600" spc="-75" baseline="2314" dirty="0"/>
              <a:t> </a:t>
            </a:r>
            <a:endParaRPr sz="3600" baseline="2314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15119985" cy="10691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dirty="0">
                <a:latin typeface="Arial"/>
                <a:cs typeface="Arial"/>
              </a:rPr>
              <a:t>6.</a:t>
            </a:r>
            <a:r>
              <a:rPr sz="6000" spc="100" dirty="0">
                <a:latin typeface="Arial"/>
                <a:cs typeface="Arial"/>
              </a:rPr>
              <a:t> </a:t>
            </a:r>
            <a:r>
              <a:rPr sz="3600" spc="517" baseline="2314" dirty="0"/>
              <a:t>落地计划</a:t>
            </a:r>
            <a:r>
              <a:rPr sz="3600" spc="-75" baseline="2314" dirty="0"/>
              <a:t> </a:t>
            </a:r>
            <a:endParaRPr sz="3600" baseline="2314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97098" y="7804500"/>
            <a:ext cx="11737975" cy="22066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81024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FFFFFF"/>
                </a:solidFill>
                <a:latin typeface="黑体"/>
                <a:cs typeface="黑体"/>
              </a:rPr>
              <a:t>一期开发</a:t>
            </a:r>
            <a:endParaRPr sz="1800">
              <a:latin typeface="黑体"/>
              <a:cs typeface="黑体"/>
            </a:endParaRPr>
          </a:p>
          <a:p>
            <a:pPr marL="10810240">
              <a:lnSpc>
                <a:spcPct val="100000"/>
              </a:lnSpc>
              <a:spcBef>
                <a:spcPts val="1555"/>
              </a:spcBef>
            </a:pPr>
            <a:r>
              <a:rPr sz="1800" spc="-15" dirty="0">
                <a:solidFill>
                  <a:srgbClr val="FFFFFF"/>
                </a:solidFill>
                <a:latin typeface="黑体"/>
                <a:cs typeface="黑体"/>
              </a:rPr>
              <a:t>二期开发</a:t>
            </a:r>
            <a:endParaRPr sz="1800">
              <a:latin typeface="黑体"/>
              <a:cs typeface="黑体"/>
            </a:endParaRPr>
          </a:p>
          <a:p>
            <a:pPr>
              <a:lnSpc>
                <a:spcPct val="100000"/>
              </a:lnSpc>
            </a:pPr>
            <a:endParaRPr sz="1800">
              <a:latin typeface="黑体"/>
              <a:cs typeface="黑体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950">
              <a:latin typeface="黑体"/>
              <a:cs typeface="黑体"/>
            </a:endParaRPr>
          </a:p>
          <a:p>
            <a:pPr marL="12700" marR="2213610" algn="just">
              <a:lnSpc>
                <a:spcPct val="100000"/>
              </a:lnSpc>
            </a:pPr>
            <a:r>
              <a:rPr sz="1800" spc="10" dirty="0">
                <a:solidFill>
                  <a:srgbClr val="FFFFFF"/>
                </a:solidFill>
                <a:latin typeface="黑体"/>
                <a:cs typeface="黑体"/>
              </a:rPr>
              <a:t>项目可实施分期开发制，一期为三个码头与南侧一带，北侧一带为二期。南侧一带依托现有民</a:t>
            </a:r>
            <a:r>
              <a:rPr sz="1800" spc="-20" dirty="0">
                <a:solidFill>
                  <a:srgbClr val="FFFFFF"/>
                </a:solidFill>
                <a:latin typeface="黑体"/>
                <a:cs typeface="黑体"/>
              </a:rPr>
              <a:t>宿与餐厅更适合作为首期开发。艺术装置一期可建造 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5-10</a:t>
            </a:r>
            <a:r>
              <a:rPr sz="1800" spc="-50" dirty="0">
                <a:solidFill>
                  <a:srgbClr val="FFFFFF"/>
                </a:solidFill>
                <a:latin typeface="黑体"/>
                <a:cs typeface="黑体"/>
              </a:rPr>
              <a:t> 个，后可邀请艺术家或以竞赛方式持</a:t>
            </a:r>
            <a:r>
              <a:rPr sz="1800" dirty="0">
                <a:solidFill>
                  <a:srgbClr val="FFFFFF"/>
                </a:solidFill>
                <a:latin typeface="黑体"/>
                <a:cs typeface="黑体"/>
              </a:rPr>
              <a:t>续增加或更替。</a:t>
            </a:r>
            <a:endParaRPr sz="1800">
              <a:latin typeface="黑体"/>
              <a:cs typeface="黑体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672002" y="7867364"/>
            <a:ext cx="684530" cy="666115"/>
            <a:chOff x="12672002" y="7867364"/>
            <a:chExt cx="684530" cy="666115"/>
          </a:xfrm>
        </p:grpSpPr>
        <p:sp>
          <p:nvSpPr>
            <p:cNvPr id="6" name="object 6"/>
            <p:cNvSpPr/>
            <p:nvPr/>
          </p:nvSpPr>
          <p:spPr>
            <a:xfrm>
              <a:off x="12673799" y="7869161"/>
              <a:ext cx="680720" cy="190500"/>
            </a:xfrm>
            <a:custGeom>
              <a:avLst/>
              <a:gdLst/>
              <a:ahLst/>
              <a:cxnLst/>
              <a:rect l="l" t="t" r="r" b="b"/>
              <a:pathLst>
                <a:path w="680719" h="190500">
                  <a:moveTo>
                    <a:pt x="680402" y="0"/>
                  </a:moveTo>
                  <a:lnTo>
                    <a:pt x="0" y="0"/>
                  </a:lnTo>
                  <a:lnTo>
                    <a:pt x="0" y="190372"/>
                  </a:lnTo>
                  <a:lnTo>
                    <a:pt x="680402" y="190372"/>
                  </a:lnTo>
                  <a:lnTo>
                    <a:pt x="680402" y="0"/>
                  </a:lnTo>
                  <a:close/>
                </a:path>
              </a:pathLst>
            </a:custGeom>
            <a:solidFill>
              <a:srgbClr val="ED9A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673799" y="7869161"/>
              <a:ext cx="680720" cy="190500"/>
            </a:xfrm>
            <a:custGeom>
              <a:avLst/>
              <a:gdLst/>
              <a:ahLst/>
              <a:cxnLst/>
              <a:rect l="l" t="t" r="r" b="b"/>
              <a:pathLst>
                <a:path w="680719" h="190500">
                  <a:moveTo>
                    <a:pt x="0" y="190372"/>
                  </a:moveTo>
                  <a:lnTo>
                    <a:pt x="680402" y="190372"/>
                  </a:lnTo>
                  <a:lnTo>
                    <a:pt x="680402" y="0"/>
                  </a:lnTo>
                  <a:lnTo>
                    <a:pt x="0" y="0"/>
                  </a:lnTo>
                  <a:lnTo>
                    <a:pt x="0" y="190372"/>
                  </a:lnTo>
                  <a:close/>
                </a:path>
              </a:pathLst>
            </a:custGeom>
            <a:ln w="35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673799" y="8341195"/>
              <a:ext cx="680720" cy="190500"/>
            </a:xfrm>
            <a:custGeom>
              <a:avLst/>
              <a:gdLst/>
              <a:ahLst/>
              <a:cxnLst/>
              <a:rect l="l" t="t" r="r" b="b"/>
              <a:pathLst>
                <a:path w="680719" h="190500">
                  <a:moveTo>
                    <a:pt x="680402" y="0"/>
                  </a:moveTo>
                  <a:lnTo>
                    <a:pt x="0" y="0"/>
                  </a:lnTo>
                  <a:lnTo>
                    <a:pt x="0" y="190373"/>
                  </a:lnTo>
                  <a:lnTo>
                    <a:pt x="680402" y="190373"/>
                  </a:lnTo>
                  <a:lnTo>
                    <a:pt x="680402" y="0"/>
                  </a:lnTo>
                  <a:close/>
                </a:path>
              </a:pathLst>
            </a:custGeom>
            <a:solidFill>
              <a:srgbClr val="FFFE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673799" y="8341195"/>
              <a:ext cx="680720" cy="190500"/>
            </a:xfrm>
            <a:custGeom>
              <a:avLst/>
              <a:gdLst/>
              <a:ahLst/>
              <a:cxnLst/>
              <a:rect l="l" t="t" r="r" b="b"/>
              <a:pathLst>
                <a:path w="680719" h="190500">
                  <a:moveTo>
                    <a:pt x="0" y="190373"/>
                  </a:moveTo>
                  <a:lnTo>
                    <a:pt x="680402" y="190373"/>
                  </a:lnTo>
                  <a:lnTo>
                    <a:pt x="680402" y="0"/>
                  </a:lnTo>
                  <a:lnTo>
                    <a:pt x="0" y="0"/>
                  </a:lnTo>
                  <a:lnTo>
                    <a:pt x="0" y="190373"/>
                  </a:lnTo>
                  <a:close/>
                </a:path>
              </a:pathLst>
            </a:custGeom>
            <a:ln w="3594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6822230" y="1784726"/>
          <a:ext cx="1957703" cy="9036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4035"/>
                <a:gridCol w="470534"/>
                <a:gridCol w="534035"/>
                <a:gridCol w="419099"/>
              </a:tblGrid>
              <a:tr h="52514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400" b="1" dirty="0">
                          <a:solidFill>
                            <a:srgbClr val="231F20"/>
                          </a:solidFill>
                          <a:latin typeface="微软雅黑"/>
                          <a:cs typeface="微软雅黑"/>
                        </a:rPr>
                        <a:t>目</a:t>
                      </a:r>
                      <a:endParaRPr sz="2400">
                        <a:latin typeface="微软雅黑"/>
                        <a:cs typeface="微软雅黑"/>
                      </a:endParaRPr>
                    </a:p>
                  </a:txBody>
                  <a:tcPr marL="0" marR="0" marT="177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0165" algn="ctr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2400" b="1" dirty="0">
                          <a:solidFill>
                            <a:srgbClr val="231F20"/>
                          </a:solidFill>
                          <a:latin typeface="微软雅黑"/>
                          <a:cs typeface="微软雅黑"/>
                        </a:rPr>
                        <a:t>录</a:t>
                      </a:r>
                      <a:endParaRPr sz="2400">
                        <a:latin typeface="微软雅黑"/>
                        <a:cs typeface="微软雅黑"/>
                      </a:endParaRPr>
                    </a:p>
                  </a:txBody>
                  <a:tcPr marL="0" marR="0" marT="17780" marB="0"/>
                </a:tc>
              </a:tr>
              <a:tr h="378460">
                <a:tc>
                  <a:txBody>
                    <a:bodyPr/>
                    <a:lstStyle/>
                    <a:p>
                      <a:pPr marL="31750">
                        <a:lnSpc>
                          <a:spcPts val="2080"/>
                        </a:lnSpc>
                        <a:spcBef>
                          <a:spcPts val="800"/>
                        </a:spcBef>
                        <a:tabLst>
                          <a:tab pos="336550" algn="l"/>
                        </a:tabLst>
                      </a:pPr>
                      <a:r>
                        <a:rPr sz="18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8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o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0160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2080"/>
                        </a:lnSpc>
                        <a:spcBef>
                          <a:spcPts val="800"/>
                        </a:spcBef>
                        <a:tabLst>
                          <a:tab pos="336550" algn="l"/>
                        </a:tabLst>
                      </a:pPr>
                      <a:r>
                        <a:rPr sz="18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r>
                        <a:rPr sz="1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8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01600" marB="0"/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2080"/>
                        </a:lnSpc>
                        <a:spcBef>
                          <a:spcPts val="800"/>
                        </a:spcBef>
                        <a:tabLst>
                          <a:tab pos="336550" algn="l"/>
                        </a:tabLst>
                      </a:pPr>
                      <a:r>
                        <a:rPr sz="18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8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n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01600" marB="0"/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ts val="2080"/>
                        </a:lnSpc>
                        <a:spcBef>
                          <a:spcPts val="800"/>
                        </a:spcBef>
                        <a:tabLst>
                          <a:tab pos="241300" algn="l"/>
                        </a:tabLst>
                      </a:pPr>
                      <a:r>
                        <a:rPr sz="18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t</a:t>
                      </a:r>
                      <a:r>
                        <a:rPr sz="180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1800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101600" marB="0"/>
                </a:tc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100168" y="4341566"/>
          <a:ext cx="3680459" cy="39636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62810"/>
                <a:gridCol w="538480"/>
                <a:gridCol w="538480"/>
                <a:gridCol w="440689"/>
              </a:tblGrid>
              <a:tr h="532765">
                <a:tc>
                  <a:txBody>
                    <a:bodyPr/>
                    <a:lstStyle/>
                    <a:p>
                      <a:pPr marL="31750">
                        <a:lnSpc>
                          <a:spcPts val="2655"/>
                        </a:lnSpc>
                        <a:tabLst>
                          <a:tab pos="396875" algn="l"/>
                          <a:tab pos="1753235" algn="l"/>
                        </a:tabLst>
                      </a:pPr>
                      <a:r>
                        <a:rPr sz="24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1</a:t>
                      </a:r>
                      <a:r>
                        <a:rPr sz="24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24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24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3300" spc="-75" baseline="3787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项</a:t>
                      </a:r>
                      <a:endParaRPr sz="3300" baseline="3787">
                        <a:latin typeface="黑体"/>
                        <a:cs typeface="黑体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目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45"/>
                        </a:lnSpc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定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ts val="2445"/>
                        </a:lnSpc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位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0" marB="0"/>
                </a:tc>
              </a:tr>
              <a:tr h="72453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85"/>
                        </a:spcBef>
                        <a:tabLst>
                          <a:tab pos="396875" algn="l"/>
                          <a:tab pos="1753235" algn="l"/>
                        </a:tabLst>
                      </a:pPr>
                      <a:r>
                        <a:rPr sz="24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24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24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24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3300" spc="-75" baseline="3787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品</a:t>
                      </a:r>
                      <a:endParaRPr sz="3300" baseline="3787">
                        <a:latin typeface="黑体"/>
                        <a:cs typeface="黑体"/>
                      </a:endParaRPr>
                    </a:p>
                  </a:txBody>
                  <a:tcPr marL="0" marR="0" marT="16319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牌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定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位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</a:tr>
              <a:tr h="72453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85"/>
                        </a:spcBef>
                        <a:tabLst>
                          <a:tab pos="396875" algn="l"/>
                          <a:tab pos="1753235" algn="l"/>
                        </a:tabLst>
                      </a:pPr>
                      <a:r>
                        <a:rPr sz="24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3</a:t>
                      </a:r>
                      <a:r>
                        <a:rPr sz="24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24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24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3300" spc="-75" baseline="3787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目</a:t>
                      </a:r>
                      <a:endParaRPr sz="3300" baseline="3787">
                        <a:latin typeface="黑体"/>
                        <a:cs typeface="黑体"/>
                      </a:endParaRPr>
                    </a:p>
                  </a:txBody>
                  <a:tcPr marL="0" marR="0" marT="16319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标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人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群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</a:tr>
              <a:tr h="72453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85"/>
                        </a:spcBef>
                        <a:tabLst>
                          <a:tab pos="396875" algn="l"/>
                          <a:tab pos="1753235" algn="l"/>
                        </a:tabLst>
                      </a:pPr>
                      <a:r>
                        <a:rPr sz="24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4</a:t>
                      </a:r>
                      <a:r>
                        <a:rPr sz="24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24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24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3300" spc="-75" baseline="3787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项</a:t>
                      </a:r>
                      <a:endParaRPr sz="3300" baseline="3787">
                        <a:latin typeface="黑体"/>
                        <a:cs typeface="黑体"/>
                      </a:endParaRPr>
                    </a:p>
                  </a:txBody>
                  <a:tcPr marL="0" marR="0" marT="16319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目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概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念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</a:tr>
              <a:tr h="72453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1285"/>
                        </a:spcBef>
                        <a:tabLst>
                          <a:tab pos="396875" algn="l"/>
                          <a:tab pos="1753235" algn="l"/>
                        </a:tabLst>
                      </a:pPr>
                      <a:r>
                        <a:rPr sz="24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5</a:t>
                      </a:r>
                      <a:r>
                        <a:rPr sz="24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24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24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3300" spc="-75" baseline="3787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业</a:t>
                      </a:r>
                      <a:endParaRPr sz="3300" baseline="3787">
                        <a:latin typeface="黑体"/>
                        <a:cs typeface="黑体"/>
                      </a:endParaRPr>
                    </a:p>
                  </a:txBody>
                  <a:tcPr marL="0" marR="0" marT="16319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态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分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布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</a:tr>
              <a:tr h="532765">
                <a:tc>
                  <a:txBody>
                    <a:bodyPr/>
                    <a:lstStyle/>
                    <a:p>
                      <a:pPr marL="31750">
                        <a:lnSpc>
                          <a:spcPts val="2810"/>
                        </a:lnSpc>
                        <a:spcBef>
                          <a:spcPts val="1285"/>
                        </a:spcBef>
                        <a:tabLst>
                          <a:tab pos="396875" algn="l"/>
                          <a:tab pos="1753235" algn="l"/>
                        </a:tabLst>
                      </a:pPr>
                      <a:r>
                        <a:rPr sz="24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6</a:t>
                      </a:r>
                      <a:r>
                        <a:rPr sz="24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2400" b="1" spc="-50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2400" b="1" dirty="0">
                          <a:solidFill>
                            <a:srgbClr val="231F20"/>
                          </a:solidFill>
                          <a:latin typeface="Arial"/>
                          <a:cs typeface="Arial"/>
                        </a:rPr>
                        <a:t>	</a:t>
                      </a:r>
                      <a:r>
                        <a:rPr sz="3300" spc="-75" baseline="3787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落</a:t>
                      </a:r>
                      <a:endParaRPr sz="3300" baseline="3787">
                        <a:latin typeface="黑体"/>
                        <a:cs typeface="黑体"/>
                      </a:endParaRPr>
                    </a:p>
                  </a:txBody>
                  <a:tcPr marL="0" marR="0" marT="16319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地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计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315"/>
                        </a:spcBef>
                      </a:pPr>
                      <a:r>
                        <a:rPr sz="2200" dirty="0">
                          <a:solidFill>
                            <a:srgbClr val="231F20"/>
                          </a:solidFill>
                          <a:latin typeface="黑体"/>
                          <a:cs typeface="黑体"/>
                        </a:rPr>
                        <a:t>划</a:t>
                      </a:r>
                      <a:endParaRPr sz="2200">
                        <a:latin typeface="黑体"/>
                        <a:cs typeface="黑体"/>
                      </a:endParaRPr>
                    </a:p>
                  </a:txBody>
                  <a:tcPr marL="0" marR="0" marT="167005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5119985" cy="799200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07299" y="1056230"/>
            <a:ext cx="2348865" cy="3911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b="1" dirty="0">
                <a:solidFill>
                  <a:srgbClr val="FFFFFF"/>
                </a:solidFill>
                <a:latin typeface="Arial"/>
                <a:cs typeface="Arial"/>
              </a:rPr>
              <a:t>1.</a:t>
            </a:r>
            <a:r>
              <a:rPr sz="6000" b="1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b="1" spc="517" baseline="2314" dirty="0">
                <a:solidFill>
                  <a:srgbClr val="FFFFFF"/>
                </a:solidFill>
                <a:latin typeface="微软雅黑"/>
                <a:cs typeface="微软雅黑"/>
              </a:rPr>
              <a:t>项目定位</a:t>
            </a:r>
            <a:r>
              <a:rPr sz="3600" b="1" spc="-75" baseline="2314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endParaRPr sz="3600" baseline="2314">
              <a:latin typeface="微软雅黑"/>
              <a:cs typeface="微软雅黑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67800" y="8960211"/>
            <a:ext cx="85852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05" dirty="0">
                <a:solidFill>
                  <a:srgbClr val="231F20"/>
                </a:solidFill>
                <a:latin typeface="黑体"/>
                <a:cs typeface="黑体"/>
              </a:rPr>
              <a:t>打 造 陵 水 疍 家 渔 排 成 为 </a:t>
            </a:r>
            <a:r>
              <a:rPr sz="2200" dirty="0">
                <a:solidFill>
                  <a:srgbClr val="231F20"/>
                </a:solidFill>
                <a:latin typeface="黑体"/>
                <a:cs typeface="黑体"/>
              </a:rPr>
              <a:t>1</a:t>
            </a:r>
            <a:r>
              <a:rPr sz="2200" spc="-440" dirty="0">
                <a:solidFill>
                  <a:srgbClr val="231F20"/>
                </a:solidFill>
                <a:latin typeface="黑体"/>
                <a:cs typeface="黑体"/>
              </a:rPr>
              <a:t> - </a:t>
            </a:r>
            <a:r>
              <a:rPr sz="2200" dirty="0">
                <a:solidFill>
                  <a:srgbClr val="231F20"/>
                </a:solidFill>
                <a:latin typeface="黑体"/>
                <a:cs typeface="黑体"/>
              </a:rPr>
              <a:t>2</a:t>
            </a:r>
            <a:r>
              <a:rPr sz="2200" spc="-40" dirty="0">
                <a:solidFill>
                  <a:srgbClr val="231F20"/>
                </a:solidFill>
                <a:latin typeface="黑体"/>
                <a:cs typeface="黑体"/>
              </a:rPr>
              <a:t> 天 的 </a:t>
            </a:r>
            <a:r>
              <a:rPr sz="4500" b="1" spc="225" baseline="-5555" dirty="0">
                <a:solidFill>
                  <a:srgbClr val="00AEEF"/>
                </a:solidFill>
                <a:latin typeface="微软雅黑"/>
                <a:cs typeface="微软雅黑"/>
              </a:rPr>
              <a:t>微 度 假 目 的 地</a:t>
            </a:r>
            <a:endParaRPr sz="4500" baseline="-5555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dirty="0">
                <a:solidFill>
                  <a:srgbClr val="000000"/>
                </a:solidFill>
                <a:latin typeface="Arial"/>
                <a:cs typeface="Arial"/>
              </a:rPr>
              <a:t>1.</a:t>
            </a:r>
            <a:r>
              <a:rPr sz="6000" spc="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517" baseline="2314" dirty="0">
                <a:solidFill>
                  <a:srgbClr val="000000"/>
                </a:solidFill>
              </a:rPr>
              <a:t>项目定位</a:t>
            </a:r>
            <a:r>
              <a:rPr sz="3600" spc="-75" baseline="2314" dirty="0">
                <a:solidFill>
                  <a:srgbClr val="000000"/>
                </a:solidFill>
              </a:rPr>
              <a:t> </a:t>
            </a:r>
            <a:endParaRPr sz="3600" baseline="2314" dirty="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753995"/>
            <a:ext cx="15119972" cy="518401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35670" y="8343379"/>
            <a:ext cx="9093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6750" algn="l"/>
              </a:tabLst>
            </a:pPr>
            <a:r>
              <a:rPr sz="1800" b="1" spc="-50" dirty="0">
                <a:latin typeface="微软雅黑"/>
                <a:cs typeface="微软雅黑"/>
              </a:rPr>
              <a:t>可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行</a:t>
            </a:r>
            <a:endParaRPr sz="1800">
              <a:latin typeface="微软雅黑"/>
              <a:cs typeface="微软雅黑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15571" y="8343379"/>
            <a:ext cx="9093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6750" algn="l"/>
              </a:tabLst>
            </a:pPr>
            <a:r>
              <a:rPr sz="1800" b="1" spc="-50" dirty="0">
                <a:latin typeface="微软雅黑"/>
                <a:cs typeface="微软雅黑"/>
              </a:rPr>
              <a:t>可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游</a:t>
            </a:r>
            <a:endParaRPr sz="1800">
              <a:latin typeface="微软雅黑"/>
              <a:cs typeface="微软雅黑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95471" y="8343379"/>
            <a:ext cx="9093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6750" algn="l"/>
              </a:tabLst>
            </a:pPr>
            <a:r>
              <a:rPr sz="1800" b="1" spc="-50" dirty="0">
                <a:latin typeface="微软雅黑"/>
                <a:cs typeface="微软雅黑"/>
              </a:rPr>
              <a:t>可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望</a:t>
            </a:r>
            <a:endParaRPr sz="1800">
              <a:latin typeface="微软雅黑"/>
              <a:cs typeface="微软雅黑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775372" y="8343379"/>
            <a:ext cx="9093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6750" algn="l"/>
              </a:tabLst>
            </a:pPr>
            <a:r>
              <a:rPr sz="1800" b="1" spc="-50" dirty="0">
                <a:latin typeface="微软雅黑"/>
                <a:cs typeface="微软雅黑"/>
              </a:rPr>
              <a:t>可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居</a:t>
            </a:r>
            <a:endParaRPr sz="1800">
              <a:latin typeface="微软雅黑"/>
              <a:cs typeface="微软雅黑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7299" y="9185859"/>
            <a:ext cx="13630275" cy="5823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2900"/>
              </a:lnSpc>
              <a:spcBef>
                <a:spcPts val="100"/>
              </a:spcBef>
            </a:pPr>
            <a:r>
              <a:rPr sz="1400" spc="40" dirty="0">
                <a:solidFill>
                  <a:srgbClr val="231F20"/>
                </a:solidFill>
                <a:latin typeface="黑体"/>
                <a:cs typeface="黑体"/>
              </a:rPr>
              <a:t>整个区域形成完整的旅游度假体系，可行 - 满足游人有踱步放慢生活之处，可游 - 满足游人多种独家体验空间，可望 - </a:t>
            </a:r>
            <a:r>
              <a:rPr sz="1400" spc="40" dirty="0" err="1" smtClean="0">
                <a:solidFill>
                  <a:srgbClr val="231F20"/>
                </a:solidFill>
                <a:latin typeface="黑体"/>
                <a:cs typeface="黑体"/>
              </a:rPr>
              <a:t>满足游人包括自然风光与人文风光的打</a:t>
            </a:r>
            <a:r>
              <a:rPr sz="1400" spc="65" dirty="0" err="1" smtClean="0">
                <a:solidFill>
                  <a:srgbClr val="231F20"/>
                </a:solidFill>
                <a:latin typeface="黑体"/>
                <a:cs typeface="黑体"/>
              </a:rPr>
              <a:t>卡之处可居</a:t>
            </a:r>
            <a:r>
              <a:rPr sz="1400" spc="65" dirty="0" smtClean="0">
                <a:solidFill>
                  <a:srgbClr val="231F20"/>
                </a:solidFill>
                <a:latin typeface="黑体"/>
                <a:cs typeface="黑体"/>
              </a:rPr>
              <a:t> </a:t>
            </a:r>
            <a:r>
              <a:rPr sz="1400" spc="65" dirty="0">
                <a:solidFill>
                  <a:srgbClr val="231F20"/>
                </a:solidFill>
                <a:latin typeface="黑体"/>
                <a:cs typeface="黑体"/>
              </a:rPr>
              <a:t>- 满足游人的居住与饮食，把人留在渔排上。</a:t>
            </a:r>
            <a:endParaRPr sz="1400" dirty="0">
              <a:latin typeface="黑体"/>
              <a:cs typeface="黑体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dirty="0">
                <a:solidFill>
                  <a:srgbClr val="000000"/>
                </a:solidFill>
                <a:latin typeface="Arial"/>
                <a:cs typeface="Arial"/>
              </a:rPr>
              <a:t>1.</a:t>
            </a:r>
            <a:r>
              <a:rPr sz="6000" spc="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517" baseline="2314" dirty="0">
                <a:solidFill>
                  <a:srgbClr val="000000"/>
                </a:solidFill>
              </a:rPr>
              <a:t>项目定位</a:t>
            </a:r>
            <a:r>
              <a:rPr sz="3600" spc="-75" baseline="2314" dirty="0">
                <a:solidFill>
                  <a:srgbClr val="000000"/>
                </a:solidFill>
              </a:rPr>
              <a:t> </a:t>
            </a:r>
            <a:endParaRPr sz="3600" baseline="2314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001" y="2754007"/>
            <a:ext cx="9648012" cy="51839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715300" y="5817499"/>
            <a:ext cx="3558540" cy="2156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85" dirty="0">
                <a:solidFill>
                  <a:srgbClr val="231F20"/>
                </a:solidFill>
                <a:latin typeface="黑体"/>
                <a:cs typeface="黑体"/>
              </a:rPr>
              <a:t>保留现有的公交船的主交通方式， </a:t>
            </a:r>
            <a:r>
              <a:rPr lang="zh-CN" altLang="en-US" sz="1400" spc="85" dirty="0">
                <a:solidFill>
                  <a:srgbClr val="231F20"/>
                </a:solidFill>
                <a:latin typeface="黑体"/>
                <a:cs typeface="黑体"/>
              </a:rPr>
              <a:t>根据</a:t>
            </a:r>
            <a:r>
              <a:rPr sz="1400" spc="85" dirty="0" smtClean="0">
                <a:solidFill>
                  <a:srgbClr val="231F20"/>
                </a:solidFill>
                <a:latin typeface="黑体"/>
                <a:cs typeface="黑体"/>
              </a:rPr>
              <a:t>规</a:t>
            </a:r>
            <a:endParaRPr sz="1400" dirty="0">
              <a:latin typeface="黑体"/>
              <a:cs typeface="黑体"/>
            </a:endParaRPr>
          </a:p>
          <a:p>
            <a:pPr marL="12700" marR="5080" algn="just">
              <a:lnSpc>
                <a:spcPct val="178600"/>
              </a:lnSpc>
            </a:pPr>
            <a:r>
              <a:rPr sz="1400" spc="229" dirty="0" err="1">
                <a:solidFill>
                  <a:srgbClr val="231F20"/>
                </a:solidFill>
                <a:latin typeface="黑体"/>
                <a:cs typeface="黑体"/>
              </a:rPr>
              <a:t>划设置几种不同的公交线路，满足不同</a:t>
            </a:r>
            <a:r>
              <a:rPr sz="1400" spc="135" dirty="0" err="1">
                <a:solidFill>
                  <a:srgbClr val="231F20"/>
                </a:solidFill>
                <a:latin typeface="黑体"/>
                <a:cs typeface="黑体"/>
              </a:rPr>
              <a:t>的使用需求。拓展小区域组团内的陆上交</a:t>
            </a:r>
            <a:r>
              <a:rPr sz="1400" spc="70" dirty="0" err="1">
                <a:solidFill>
                  <a:srgbClr val="231F20"/>
                </a:solidFill>
                <a:latin typeface="黑体"/>
                <a:cs typeface="黑体"/>
              </a:rPr>
              <a:t>通</a:t>
            </a:r>
            <a:r>
              <a:rPr sz="1400" spc="70" dirty="0" smtClean="0">
                <a:solidFill>
                  <a:srgbClr val="231F20"/>
                </a:solidFill>
                <a:latin typeface="黑体"/>
                <a:cs typeface="黑体"/>
              </a:rPr>
              <a:t>， 同时保留在海上的属性</a:t>
            </a:r>
            <a:r>
              <a:rPr sz="1400" spc="70" dirty="0">
                <a:solidFill>
                  <a:srgbClr val="231F20"/>
                </a:solidFill>
                <a:latin typeface="黑体"/>
                <a:cs typeface="黑体"/>
              </a:rPr>
              <a:t>。设置类似园林中的“廊</a:t>
            </a:r>
            <a:r>
              <a:rPr sz="1400" spc="70" dirty="0" smtClean="0">
                <a:solidFill>
                  <a:srgbClr val="231F20"/>
                </a:solidFill>
                <a:latin typeface="黑体"/>
                <a:cs typeface="黑体"/>
              </a:rPr>
              <a:t>”，为游人提供遮阳</a:t>
            </a:r>
            <a:r>
              <a:rPr sz="1400" spc="70" dirty="0">
                <a:solidFill>
                  <a:srgbClr val="231F20"/>
                </a:solidFill>
                <a:latin typeface="黑体"/>
                <a:cs typeface="黑体"/>
              </a:rPr>
              <a:t>、通行、</a:t>
            </a:r>
            <a:r>
              <a:rPr sz="1400" spc="140" dirty="0">
                <a:solidFill>
                  <a:srgbClr val="231F20"/>
                </a:solidFill>
                <a:latin typeface="黑体"/>
                <a:cs typeface="黑体"/>
              </a:rPr>
              <a:t>停留多样化的体验空间。</a:t>
            </a:r>
            <a:endParaRPr sz="1400" dirty="0">
              <a:latin typeface="黑体"/>
              <a:cs typeface="黑体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15300" y="2709380"/>
            <a:ext cx="9093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6750" algn="l"/>
              </a:tabLst>
            </a:pPr>
            <a:r>
              <a:rPr sz="1800" b="1" spc="-50" dirty="0">
                <a:latin typeface="微软雅黑"/>
                <a:cs typeface="微软雅黑"/>
              </a:rPr>
              <a:t>可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行</a:t>
            </a:r>
            <a:endParaRPr sz="18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dirty="0">
                <a:solidFill>
                  <a:srgbClr val="000000"/>
                </a:solidFill>
                <a:latin typeface="Arial"/>
                <a:cs typeface="Arial"/>
              </a:rPr>
              <a:t>1.</a:t>
            </a:r>
            <a:r>
              <a:rPr sz="6000" spc="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517" baseline="2314" dirty="0">
                <a:solidFill>
                  <a:srgbClr val="000000"/>
                </a:solidFill>
              </a:rPr>
              <a:t>项目定位</a:t>
            </a:r>
            <a:r>
              <a:rPr sz="3600" spc="-75" baseline="2314" dirty="0">
                <a:solidFill>
                  <a:srgbClr val="000000"/>
                </a:solidFill>
              </a:rPr>
              <a:t> </a:t>
            </a:r>
            <a:endParaRPr sz="3600" baseline="2314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001" y="2754003"/>
            <a:ext cx="9648012" cy="518400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715300" y="6198499"/>
            <a:ext cx="3569970" cy="1762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400" spc="310" dirty="0">
                <a:solidFill>
                  <a:srgbClr val="231F20"/>
                </a:solidFill>
                <a:latin typeface="黑体"/>
                <a:cs typeface="黑体"/>
              </a:rPr>
              <a:t>除体验疍家渔排文化外，加入多种艺</a:t>
            </a:r>
            <a:r>
              <a:rPr sz="1400" spc="-50" dirty="0">
                <a:solidFill>
                  <a:srgbClr val="231F20"/>
                </a:solidFill>
                <a:latin typeface="黑体"/>
                <a:cs typeface="黑体"/>
              </a:rPr>
              <a:t> </a:t>
            </a:r>
            <a:endParaRPr sz="1400" dirty="0">
              <a:latin typeface="黑体"/>
              <a:cs typeface="黑体"/>
            </a:endParaRPr>
          </a:p>
          <a:p>
            <a:pPr marL="12700" marR="5080" algn="just">
              <a:lnSpc>
                <a:spcPct val="178600"/>
              </a:lnSpc>
            </a:pPr>
            <a:r>
              <a:rPr sz="1400" spc="305" dirty="0">
                <a:solidFill>
                  <a:srgbClr val="231F20"/>
                </a:solidFill>
                <a:latin typeface="黑体"/>
                <a:cs typeface="黑体"/>
              </a:rPr>
              <a:t>术文化体验，满足现在人的度假体验</a:t>
            </a:r>
            <a:r>
              <a:rPr sz="1400" spc="-355" dirty="0">
                <a:solidFill>
                  <a:srgbClr val="231F20"/>
                </a:solidFill>
                <a:latin typeface="黑体"/>
                <a:cs typeface="黑体"/>
              </a:rPr>
              <a:t> </a:t>
            </a:r>
            <a:r>
              <a:rPr sz="1400" spc="215" dirty="0">
                <a:solidFill>
                  <a:srgbClr val="231F20"/>
                </a:solidFill>
                <a:latin typeface="黑体"/>
                <a:cs typeface="黑体"/>
              </a:rPr>
              <a:t>需求以及精神需求，可拓海上运动类型</a:t>
            </a:r>
            <a:r>
              <a:rPr sz="1400" spc="-10" dirty="0">
                <a:solidFill>
                  <a:srgbClr val="231F20"/>
                </a:solidFill>
                <a:latin typeface="黑体"/>
                <a:cs typeface="黑体"/>
              </a:rPr>
              <a:t>项目， 海上泳池， 海上艺术活动， 海上户</a:t>
            </a:r>
            <a:r>
              <a:rPr sz="1400" spc="140" dirty="0">
                <a:solidFill>
                  <a:srgbClr val="231F20"/>
                </a:solidFill>
                <a:latin typeface="黑体"/>
                <a:cs typeface="黑体"/>
              </a:rPr>
              <a:t>外电影等。</a:t>
            </a:r>
            <a:endParaRPr sz="1400" dirty="0">
              <a:latin typeface="黑体"/>
              <a:cs typeface="黑体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15300" y="2709380"/>
            <a:ext cx="9093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6750" algn="l"/>
              </a:tabLst>
            </a:pPr>
            <a:r>
              <a:rPr sz="1800" b="1" spc="-50" dirty="0">
                <a:latin typeface="微软雅黑"/>
                <a:cs typeface="微软雅黑"/>
              </a:rPr>
              <a:t>可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游</a:t>
            </a:r>
            <a:endParaRPr sz="18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dirty="0">
                <a:solidFill>
                  <a:srgbClr val="000000"/>
                </a:solidFill>
                <a:latin typeface="Arial"/>
                <a:cs typeface="Arial"/>
              </a:rPr>
              <a:t>1.</a:t>
            </a:r>
            <a:r>
              <a:rPr sz="6000" spc="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517" baseline="2314" dirty="0">
                <a:solidFill>
                  <a:srgbClr val="000000"/>
                </a:solidFill>
              </a:rPr>
              <a:t>项目定位</a:t>
            </a:r>
            <a:r>
              <a:rPr sz="3600" spc="-75" baseline="2314" dirty="0">
                <a:solidFill>
                  <a:srgbClr val="000000"/>
                </a:solidFill>
              </a:rPr>
              <a:t> </a:t>
            </a:r>
            <a:endParaRPr sz="3600" baseline="2314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001" y="2754007"/>
            <a:ext cx="9648012" cy="51839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715300" y="6579499"/>
            <a:ext cx="3569970" cy="1382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315" dirty="0">
                <a:solidFill>
                  <a:srgbClr val="231F20"/>
                </a:solidFill>
                <a:latin typeface="黑体"/>
                <a:cs typeface="黑体"/>
              </a:rPr>
              <a:t>游人可打卡观望传统疍家渔排建筑，</a:t>
            </a:r>
            <a:endParaRPr sz="1400">
              <a:latin typeface="黑体"/>
              <a:cs typeface="黑体"/>
            </a:endParaRPr>
          </a:p>
          <a:p>
            <a:pPr marL="12700" marR="5080" algn="just">
              <a:lnSpc>
                <a:spcPct val="178600"/>
              </a:lnSpc>
            </a:pPr>
            <a:r>
              <a:rPr sz="1400" spc="310" dirty="0">
                <a:solidFill>
                  <a:srgbClr val="231F20"/>
                </a:solidFill>
                <a:latin typeface="黑体"/>
                <a:cs typeface="黑体"/>
              </a:rPr>
              <a:t>观望泻湖与猴岛的自然风光。同时加</a:t>
            </a:r>
            <a:r>
              <a:rPr sz="1400" spc="-50" dirty="0">
                <a:solidFill>
                  <a:srgbClr val="231F20"/>
                </a:solidFill>
                <a:latin typeface="黑体"/>
                <a:cs typeface="黑体"/>
              </a:rPr>
              <a:t> </a:t>
            </a:r>
            <a:r>
              <a:rPr sz="1400" spc="310" dirty="0">
                <a:solidFill>
                  <a:srgbClr val="231F20"/>
                </a:solidFill>
                <a:latin typeface="黑体"/>
                <a:cs typeface="黑体"/>
              </a:rPr>
              <a:t>入艺术装置与艺术建筑，使疍家渔排</a:t>
            </a:r>
            <a:r>
              <a:rPr sz="1400" spc="-50" dirty="0">
                <a:solidFill>
                  <a:srgbClr val="231F20"/>
                </a:solidFill>
                <a:latin typeface="黑体"/>
                <a:cs typeface="黑体"/>
              </a:rPr>
              <a:t> </a:t>
            </a:r>
            <a:r>
              <a:rPr sz="1400" spc="235" dirty="0">
                <a:solidFill>
                  <a:srgbClr val="231F20"/>
                </a:solidFill>
                <a:latin typeface="黑体"/>
                <a:cs typeface="黑体"/>
              </a:rPr>
              <a:t>多一层艺术氛围。</a:t>
            </a:r>
            <a:r>
              <a:rPr sz="1400" spc="-50" dirty="0">
                <a:solidFill>
                  <a:srgbClr val="231F20"/>
                </a:solidFill>
                <a:latin typeface="黑体"/>
                <a:cs typeface="黑体"/>
              </a:rPr>
              <a:t> </a:t>
            </a:r>
            <a:endParaRPr sz="1400">
              <a:latin typeface="黑体"/>
              <a:cs typeface="黑体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15300" y="2709380"/>
            <a:ext cx="9093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6750" algn="l"/>
              </a:tabLst>
            </a:pPr>
            <a:r>
              <a:rPr sz="1800" b="1" spc="-50" dirty="0">
                <a:latin typeface="微软雅黑"/>
                <a:cs typeface="微软雅黑"/>
              </a:rPr>
              <a:t>可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望</a:t>
            </a:r>
            <a:endParaRPr sz="18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080"/>
              </a:lnSpc>
            </a:pPr>
            <a:r>
              <a:rPr sz="6000" dirty="0">
                <a:solidFill>
                  <a:srgbClr val="000000"/>
                </a:solidFill>
                <a:latin typeface="Arial"/>
                <a:cs typeface="Arial"/>
              </a:rPr>
              <a:t>1.</a:t>
            </a:r>
            <a:r>
              <a:rPr sz="6000" spc="1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3600" spc="517" baseline="2314" dirty="0">
                <a:solidFill>
                  <a:srgbClr val="000000"/>
                </a:solidFill>
              </a:rPr>
              <a:t>项目定位</a:t>
            </a:r>
            <a:r>
              <a:rPr sz="3600" spc="-75" baseline="2314" dirty="0">
                <a:solidFill>
                  <a:srgbClr val="000000"/>
                </a:solidFill>
              </a:rPr>
              <a:t> </a:t>
            </a:r>
            <a:endParaRPr sz="3600" baseline="2314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0001" y="2754007"/>
            <a:ext cx="9648012" cy="518399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715300" y="7341499"/>
            <a:ext cx="365125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90" dirty="0">
                <a:solidFill>
                  <a:srgbClr val="231F20"/>
                </a:solidFill>
                <a:latin typeface="黑体"/>
                <a:cs typeface="黑体"/>
              </a:rPr>
              <a:t>设置餐厅， </a:t>
            </a:r>
            <a:r>
              <a:rPr sz="1400" spc="90" dirty="0" err="1">
                <a:solidFill>
                  <a:srgbClr val="231F20"/>
                </a:solidFill>
                <a:latin typeface="黑体"/>
                <a:cs typeface="黑体"/>
              </a:rPr>
              <a:t>咖啡厅</a:t>
            </a:r>
            <a:r>
              <a:rPr sz="1400" spc="90" dirty="0" smtClean="0">
                <a:solidFill>
                  <a:srgbClr val="231F20"/>
                </a:solidFill>
                <a:latin typeface="黑体"/>
                <a:cs typeface="黑体"/>
              </a:rPr>
              <a:t>， </a:t>
            </a:r>
            <a:r>
              <a:rPr sz="1400" spc="90" dirty="0" err="1" smtClean="0">
                <a:solidFill>
                  <a:srgbClr val="231F20"/>
                </a:solidFill>
                <a:latin typeface="黑体"/>
                <a:cs typeface="黑体"/>
              </a:rPr>
              <a:t>小酒馆</a:t>
            </a:r>
            <a:r>
              <a:rPr sz="1400" spc="90" dirty="0" smtClean="0">
                <a:solidFill>
                  <a:srgbClr val="231F20"/>
                </a:solidFill>
                <a:latin typeface="黑体"/>
                <a:cs typeface="黑体"/>
              </a:rPr>
              <a:t>， </a:t>
            </a:r>
            <a:r>
              <a:rPr sz="1400" spc="90" dirty="0" err="1" smtClean="0">
                <a:solidFill>
                  <a:srgbClr val="231F20"/>
                </a:solidFill>
                <a:latin typeface="黑体"/>
                <a:cs typeface="黑体"/>
              </a:rPr>
              <a:t>民宿等</a:t>
            </a:r>
            <a:r>
              <a:rPr sz="1400" spc="90" dirty="0">
                <a:solidFill>
                  <a:srgbClr val="231F20"/>
                </a:solidFill>
                <a:latin typeface="黑体"/>
                <a:cs typeface="黑体"/>
              </a:rPr>
              <a:t>，</a:t>
            </a:r>
            <a:r>
              <a:rPr sz="1400" spc="-50" dirty="0">
                <a:solidFill>
                  <a:srgbClr val="231F20"/>
                </a:solidFill>
                <a:latin typeface="黑体"/>
                <a:cs typeface="黑体"/>
              </a:rPr>
              <a:t> </a:t>
            </a:r>
            <a:endParaRPr sz="1400" dirty="0">
              <a:latin typeface="黑体"/>
              <a:cs typeface="黑体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000" dirty="0" smtClean="0">
              <a:latin typeface="黑体"/>
              <a:cs typeface="黑体"/>
            </a:endParaRPr>
          </a:p>
          <a:p>
            <a:pPr marL="12700">
              <a:lnSpc>
                <a:spcPct val="100000"/>
              </a:lnSpc>
            </a:pPr>
            <a:r>
              <a:rPr sz="1400" spc="245" dirty="0" err="1" smtClean="0">
                <a:solidFill>
                  <a:srgbClr val="231F20"/>
                </a:solidFill>
                <a:latin typeface="黑体"/>
                <a:cs typeface="黑体"/>
              </a:rPr>
              <a:t>升级游人的生活需求</a:t>
            </a:r>
            <a:r>
              <a:rPr sz="1400" spc="245" dirty="0">
                <a:solidFill>
                  <a:srgbClr val="231F20"/>
                </a:solidFill>
                <a:latin typeface="黑体"/>
                <a:cs typeface="黑体"/>
              </a:rPr>
              <a:t>。</a:t>
            </a:r>
            <a:r>
              <a:rPr sz="1400" spc="-50" dirty="0">
                <a:solidFill>
                  <a:srgbClr val="231F20"/>
                </a:solidFill>
                <a:latin typeface="黑体"/>
                <a:cs typeface="黑体"/>
              </a:rPr>
              <a:t> </a:t>
            </a:r>
            <a:endParaRPr sz="1400" dirty="0">
              <a:latin typeface="黑体"/>
              <a:cs typeface="黑体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15300" y="2709380"/>
            <a:ext cx="90931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66750" algn="l"/>
              </a:tabLst>
            </a:pPr>
            <a:r>
              <a:rPr sz="1800" b="1" spc="-50" dirty="0">
                <a:latin typeface="微软雅黑"/>
                <a:cs typeface="微软雅黑"/>
              </a:rPr>
              <a:t>可</a:t>
            </a:r>
            <a:r>
              <a:rPr sz="1800" b="1" dirty="0">
                <a:latin typeface="微软雅黑"/>
                <a:cs typeface="微软雅黑"/>
              </a:rPr>
              <a:t>	</a:t>
            </a:r>
            <a:r>
              <a:rPr sz="1800" b="1" spc="-50" dirty="0">
                <a:latin typeface="微软雅黑"/>
                <a:cs typeface="微软雅黑"/>
              </a:rPr>
              <a:t>居</a:t>
            </a:r>
            <a:endParaRPr sz="1800">
              <a:latin typeface="微软雅黑"/>
              <a:cs typeface="微软雅黑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306798" y="5052984"/>
            <a:ext cx="40665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30580" algn="l"/>
              </a:tabLst>
            </a:pPr>
            <a:r>
              <a:rPr sz="2200" dirty="0">
                <a:solidFill>
                  <a:srgbClr val="231F20"/>
                </a:solidFill>
              </a:rPr>
              <a:t>海</a:t>
            </a:r>
            <a:r>
              <a:rPr sz="2200" spc="275" dirty="0">
                <a:solidFill>
                  <a:srgbClr val="231F20"/>
                </a:solidFill>
              </a:rPr>
              <a:t> </a:t>
            </a:r>
            <a:r>
              <a:rPr sz="2200" spc="-50" dirty="0">
                <a:solidFill>
                  <a:srgbClr val="231F20"/>
                </a:solidFill>
              </a:rPr>
              <a:t>上</a:t>
            </a:r>
            <a:r>
              <a:rPr sz="2200" dirty="0">
                <a:solidFill>
                  <a:srgbClr val="231F20"/>
                </a:solidFill>
              </a:rPr>
              <a:t>	</a:t>
            </a:r>
            <a:r>
              <a:rPr sz="4500" baseline="-5555" dirty="0">
                <a:solidFill>
                  <a:srgbClr val="00AEEF"/>
                </a:solidFill>
              </a:rPr>
              <a:t>艺</a:t>
            </a:r>
            <a:r>
              <a:rPr sz="4500" spc="562" baseline="-5555" dirty="0">
                <a:solidFill>
                  <a:srgbClr val="00AEEF"/>
                </a:solidFill>
              </a:rPr>
              <a:t> </a:t>
            </a:r>
            <a:r>
              <a:rPr sz="4500" baseline="-5555" dirty="0">
                <a:solidFill>
                  <a:srgbClr val="00AEEF"/>
                </a:solidFill>
              </a:rPr>
              <a:t>术</a:t>
            </a:r>
            <a:r>
              <a:rPr sz="4500" spc="562" baseline="-5555" dirty="0">
                <a:solidFill>
                  <a:srgbClr val="00AEEF"/>
                </a:solidFill>
              </a:rPr>
              <a:t> </a:t>
            </a:r>
            <a:r>
              <a:rPr sz="4500" baseline="-5555" dirty="0">
                <a:solidFill>
                  <a:srgbClr val="00AEEF"/>
                </a:solidFill>
              </a:rPr>
              <a:t>文</a:t>
            </a:r>
            <a:r>
              <a:rPr sz="4500" spc="562" baseline="-5555" dirty="0">
                <a:solidFill>
                  <a:srgbClr val="00AEEF"/>
                </a:solidFill>
              </a:rPr>
              <a:t> </a:t>
            </a:r>
            <a:r>
              <a:rPr sz="4500" baseline="-5555" dirty="0">
                <a:solidFill>
                  <a:srgbClr val="00AEEF"/>
                </a:solidFill>
              </a:rPr>
              <a:t>化</a:t>
            </a:r>
            <a:r>
              <a:rPr sz="4500" spc="292" baseline="-5555" dirty="0">
                <a:solidFill>
                  <a:srgbClr val="00AEEF"/>
                </a:solidFill>
              </a:rPr>
              <a:t> </a:t>
            </a:r>
            <a:r>
              <a:rPr sz="2200" dirty="0">
                <a:solidFill>
                  <a:srgbClr val="231F20"/>
                </a:solidFill>
              </a:rPr>
              <a:t>聚</a:t>
            </a:r>
            <a:r>
              <a:rPr sz="2200" spc="275" dirty="0">
                <a:solidFill>
                  <a:srgbClr val="231F20"/>
                </a:solidFill>
              </a:rPr>
              <a:t> </a:t>
            </a:r>
            <a:r>
              <a:rPr sz="2200" dirty="0">
                <a:solidFill>
                  <a:srgbClr val="231F20"/>
                </a:solidFill>
              </a:rPr>
              <a:t>集</a:t>
            </a:r>
            <a:r>
              <a:rPr sz="2200" spc="275" dirty="0">
                <a:solidFill>
                  <a:srgbClr val="231F20"/>
                </a:solidFill>
              </a:rPr>
              <a:t> </a:t>
            </a:r>
            <a:r>
              <a:rPr sz="2200" spc="-50" dirty="0">
                <a:solidFill>
                  <a:srgbClr val="231F20"/>
                </a:solidFill>
              </a:rPr>
              <a:t>地</a:t>
            </a:r>
            <a:endParaRPr sz="2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559992" cy="1069200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421</Words>
  <Application>Microsoft Office PowerPoint</Application>
  <PresentationFormat>自定义</PresentationFormat>
  <Paragraphs>89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3" baseType="lpstr">
      <vt:lpstr>黑体</vt:lpstr>
      <vt:lpstr>微软雅黑</vt:lpstr>
      <vt:lpstr>Arial</vt:lpstr>
      <vt:lpstr>Calibri</vt:lpstr>
      <vt:lpstr>Times New Roman</vt:lpstr>
      <vt:lpstr>Office Theme</vt:lpstr>
      <vt:lpstr>PowerPoint 演示文稿</vt:lpstr>
      <vt:lpstr>PowerPoint 演示文稿</vt:lpstr>
      <vt:lpstr>PowerPoint 演示文稿</vt:lpstr>
      <vt:lpstr>1. 项目定位 </vt:lpstr>
      <vt:lpstr>1. 项目定位 </vt:lpstr>
      <vt:lpstr>1. 项目定位 </vt:lpstr>
      <vt:lpstr>1. 项目定位 </vt:lpstr>
      <vt:lpstr>1. 项目定位 </vt:lpstr>
      <vt:lpstr>海 上 艺 术 文 化 聚 集 地</vt:lpstr>
      <vt:lpstr>2. 品牌定位 </vt:lpstr>
      <vt:lpstr>3. 目标人群 </vt:lpstr>
      <vt:lpstr>PowerPoint 演示文稿</vt:lpstr>
      <vt:lpstr>4. 项目概念 </vt:lpstr>
      <vt:lpstr>PowerPoint 演示文稿</vt:lpstr>
      <vt:lpstr>PowerPoint 演示文稿</vt:lpstr>
      <vt:lpstr>5. 业态规划 </vt:lpstr>
      <vt:lpstr>6. 落地计划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业态梳理及简略商业计划书_20231105.indd</dc:title>
  <cp:lastModifiedBy>GW-PC</cp:lastModifiedBy>
  <cp:revision>3</cp:revision>
  <dcterms:created xsi:type="dcterms:W3CDTF">2023-11-05T06:59:15Z</dcterms:created>
  <dcterms:modified xsi:type="dcterms:W3CDTF">2023-11-05T16:46:17Z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2023-11-05T00:00:00Z</vt:filetime>
  </property>
  <property fmtid="{D5CDD505-2E9C-101B-9397-08002B2CF9AE}" pid="3" name="Creator">
    <vt:lpwstr>Adobe InDesign 18.3 (Windows)</vt:lpwstr>
  </property>
  <property fmtid="{D5CDD505-2E9C-101B-9397-08002B2CF9AE}" pid="4" name="GTS_PDFXConformance">
    <vt:lpwstr>PDF/X-3:2002</vt:lpwstr>
  </property>
  <property fmtid="{D5CDD505-2E9C-101B-9397-08002B2CF9AE}" pid="5" name="GTS_PDFXVersion">
    <vt:lpwstr>PDF/X-3:2002</vt:lpwstr>
  </property>
  <property fmtid="{D5CDD505-2E9C-101B-9397-08002B2CF9AE}" pid="6" name="LastSaved">
    <vt:filetime>2023-11-05T00:00:00Z</vt:filetime>
  </property>
  <property fmtid="{D5CDD505-2E9C-101B-9397-08002B2CF9AE}" pid="7" name="Producer">
    <vt:lpwstr>Adobe PDF Library 17.0</vt:lpwstr>
  </property>
</Properties>
</file>