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3"/>
  </p:notes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467B2-00CF-4009-B8B9-5973FB20B845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3B275-3C48-49B3-BBE8-1E91717802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98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468CE-61B7-4C0D-D5DE-6DCC6CB21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CC13A2A-80FD-FC88-4129-30AE88E8A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A0435C-6FF8-118D-45CD-E666D231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CE8F37-7B79-4AAE-DCE7-974839D9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F45EC-B06F-1D65-F522-FBF4CFC1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9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E69579-2010-FC18-F2F6-589C872F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CB573-50F5-8ED2-BBC1-FD0653B3C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8A127A-A0E6-0884-31F9-6F4A384A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BAA96-7E7E-D1F9-EE79-03E18DA0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CA174-B5A7-9A87-D332-C5D42D51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73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6DB36D3-0AB5-FD69-A33C-0EF1A17E8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F68F0E-0F07-9DA7-3EAE-F1E863D9C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807FC-6598-24E4-218B-8A839D5C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F1AC0B-941A-3EE7-7B36-EB7BE145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A17EE-699D-EA3D-5BDB-4C55EFB7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54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fficePLUSCoverBackgroundShape">
            <a:extLst>
              <a:ext uri="{FF2B5EF4-FFF2-40B4-BE49-F238E27FC236}">
                <a16:creationId xmlns:a16="http://schemas.microsoft.com/office/drawing/2014/main" id="{B7E10E55-F465-459A-825E-D3F8B1CD9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10E55-F465-459A-825E-D3F8B1CD9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801" name="Subtitle 9800"/>
          <p:cNvSpPr>
            <a:spLocks noGrp="1"/>
          </p:cNvSpPr>
          <p:nvPr>
            <p:ph type="subTitle" idx="1"/>
          </p:nvPr>
        </p:nvSpPr>
        <p:spPr>
          <a:xfrm>
            <a:off x="669925" y="2784116"/>
            <a:ext cx="10850563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9802" name="Title 9801"/>
          <p:cNvSpPr>
            <a:spLocks noGrp="1"/>
          </p:cNvSpPr>
          <p:nvPr>
            <p:ph type="ctrTitle"/>
          </p:nvPr>
        </p:nvSpPr>
        <p:spPr>
          <a:xfrm>
            <a:off x="669925" y="1634673"/>
            <a:ext cx="10850563" cy="1131206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80661" y="4049242"/>
            <a:ext cx="2829092" cy="296271"/>
          </a:xfrm>
          <a:solidFill>
            <a:schemeClr val="accent3"/>
          </a:solidFill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69925" y="4559571"/>
            <a:ext cx="10850563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8859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8D4A2-EF3B-48FD-81E8-8EB2938C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E20A72-E04D-43AC-9050-95AE241A005D}"/>
              </a:ext>
            </a:extLst>
          </p:cNvPr>
          <p:cNvSpPr/>
          <p:nvPr/>
        </p:nvSpPr>
        <p:spPr>
          <a:xfrm>
            <a:off x="670717" y="769257"/>
            <a:ext cx="10850563" cy="53680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376512" y="2403021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5377628" y="3298371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97862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443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8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102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99421-DF18-4103-BDBA-4ECDE2267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ctrTitle" hasCustomPrompt="1"/>
          </p:nvPr>
        </p:nvSpPr>
        <p:spPr>
          <a:xfrm>
            <a:off x="3382962" y="1909091"/>
            <a:ext cx="5426076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382962" y="4215327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2963" y="3919056"/>
            <a:ext cx="5426076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3103572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4875416-60C7-CA23-9BA5-9037B4BB63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41000"/>
            </a:blip>
            <a:srcRect/>
            <a:stretch>
              <a:fillRect t="-9245" b="-92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: 空心 6">
            <a:extLst>
              <a:ext uri="{FF2B5EF4-FFF2-40B4-BE49-F238E27FC236}">
                <a16:creationId xmlns:a16="http://schemas.microsoft.com/office/drawing/2014/main" id="{AB026B8A-2E95-0317-BD47-C6366F2C4DEA}"/>
              </a:ext>
            </a:extLst>
          </p:cNvPr>
          <p:cNvSpPr/>
          <p:nvPr userDrawn="1"/>
        </p:nvSpPr>
        <p:spPr>
          <a:xfrm>
            <a:off x="2808071" y="264943"/>
            <a:ext cx="6391373" cy="6391373"/>
          </a:xfrm>
          <a:prstGeom prst="donut">
            <a:avLst>
              <a:gd name="adj" fmla="val 15148"/>
            </a:avLst>
          </a:prstGeom>
          <a:blipFill dpi="0" rotWithShape="1">
            <a:blip r:embed="rId2">
              <a:alphaModFix amt="41000"/>
            </a:blip>
            <a:srcRect/>
            <a:stretch>
              <a:fillRect l="-25018" r="-250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副标题 9800">
            <a:extLst>
              <a:ext uri="{FF2B5EF4-FFF2-40B4-BE49-F238E27FC236}">
                <a16:creationId xmlns:a16="http://schemas.microsoft.com/office/drawing/2014/main" id="{35F1ABA2-7008-06CB-BAEF-3E411180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3880" y="3337059"/>
            <a:ext cx="5079756" cy="434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标题 9801">
            <a:extLst>
              <a:ext uri="{FF2B5EF4-FFF2-40B4-BE49-F238E27FC236}">
                <a16:creationId xmlns:a16="http://schemas.microsoft.com/office/drawing/2014/main" id="{26186F20-870E-B727-7A01-22FC4AF7F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3880" y="2152074"/>
            <a:ext cx="5079756" cy="1180374"/>
          </a:xfr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0" name="文本占位符 11">
            <a:extLst>
              <a:ext uri="{FF2B5EF4-FFF2-40B4-BE49-F238E27FC236}">
                <a16:creationId xmlns:a16="http://schemas.microsoft.com/office/drawing/2014/main" id="{CE69827B-2D50-96F1-679F-9E354DBF1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3880" y="4223418"/>
            <a:ext cx="5079756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rgbClr val="295175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E80A7876-6A74-7BDC-3F4F-E07074ECC6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3880" y="4519689"/>
            <a:ext cx="5079756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rgbClr val="295175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8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069B72-E701-4652-D5B6-A9652F5B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569F9B-8B6C-8958-3AEA-4F13BE35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BDD73A-1B8A-520F-8455-41A128A5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8675A2-6A78-CC94-6D34-DDAB5472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966219-CF1C-EA65-74C1-C15343EA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1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36CC3-D738-428C-9861-82B3B98C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91E9A6-9B8F-29F4-78B9-7ED9716E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81BD3A-4CA0-5412-8707-7AE8704E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39DD9-FB16-74E3-3213-29AA5A24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087E79-86A6-F545-B1B3-E4D95B5A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87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C8C35-D6DC-B3AA-76C7-C3CFF43B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5F597-A1D5-5E40-9DC3-3B33C84B7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D34DEC-B46F-E6EF-AE83-97B034DD1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0ACFEA-3368-5807-C882-AE867A82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40033B-9CBD-DDD6-1070-945C12F8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4527C5-49A3-983C-C090-4009A796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90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74363-1024-0AE0-3924-9696ADB1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328043-4ACB-36E3-0A08-FC78D5F23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9A7F40-1301-E37C-4EA8-E443DE24B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9588123-CB08-3A37-EAFB-2224D9B97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1A9900-0C98-FD08-E1A6-FAC739A65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59F71E-68FB-CC32-0E18-BB7CCA7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2C3BE7-87C2-64E4-6171-7EB524137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F34FED-C832-B88B-0B59-1EB564AA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71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D5C93-56E1-8063-AE2B-955E18B8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B33CD-68B2-A7A2-69AE-4067095B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E9AA53-2A81-2A9D-C651-55A9633DF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15C461-E6ED-A0BE-9A6C-F4817D9D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15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53B6CB-7C56-5727-65F2-9AAE0D01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6ECF6EF-D895-E102-4604-79711EFD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5800C-3595-511B-A993-E5A43539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6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AC2EC-0A74-BF94-E7D6-5851EA76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CAA04B-3375-7EED-6EC7-27D081B2F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243398-5071-C859-557E-9222C5ABE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F4117C-D83F-DD92-86A9-B92394BE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E4536C-C0A2-197E-BE06-315ED94F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69A797-D191-51A6-8F73-B0BF2C09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76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FAA07-3A77-23D5-0438-802E3DDB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1156BDB-E8ED-28B9-A6F9-B96CA3093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0972B7-F75C-25D2-4574-79A705CDB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03FBF0-FC96-B1D8-1729-8E7C2BE8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31311B-24DD-F54F-4716-C2304715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CD9702-3F2D-0EC4-B768-7477F3D0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17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80C5E3-C19F-56F6-CC01-C8A2B743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D6990C-23C8-B3E7-D983-9EBCB640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75C8E-C346-78E4-9584-E05A0C974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84199C-F754-77B2-EEE6-CA5B6B173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47DB5-E375-984A-9B16-7B695433D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13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E44343-ADC6-491D-AC27-22F2C6AE86B8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2BD883-512A-49A2-A36E-9C21BFADD9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6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>
          <p15:clr>
            <a:srgbClr val="F26B43"/>
          </p15:clr>
        </p15:guide>
        <p15:guide id="2" pos="7257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31">
          <p15:clr>
            <a:srgbClr val="F26B43"/>
          </p15:clr>
        </p15:guide>
        <p15:guide id="6" orient="horz" pos="38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08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347" imgH="348" progId="TCLayout.ActiveDocument.1">
                  <p:embed/>
                </p:oleObj>
              </mc:Choice>
              <mc:Fallback>
                <p:oleObj name="think-cell Slide" r:id="rId2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265838" y="2626613"/>
            <a:ext cx="5475839" cy="631826"/>
          </a:xfrm>
        </p:spPr>
        <p:txBody>
          <a:bodyPr>
            <a:normAutofit/>
          </a:bodyPr>
          <a:lstStyle/>
          <a:p>
            <a:r>
              <a:rPr lang="zh-CN" altLang="en-US" b="1" dirty="0"/>
              <a:t>陵水疍家海上渔排国际建筑设计竞赛 </a:t>
            </a:r>
            <a:r>
              <a:rPr lang="en-US" altLang="zh-CN" b="1" dirty="0"/>
              <a:t>| </a:t>
            </a:r>
            <a:r>
              <a:rPr lang="zh-CN" altLang="en-US" b="1" dirty="0"/>
              <a:t>商业策划书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463880" y="1612189"/>
            <a:ext cx="5079756" cy="1180374"/>
          </a:xfrm>
        </p:spPr>
        <p:txBody>
          <a:bodyPr/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山 海 牧 集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3457101" y="5130433"/>
            <a:ext cx="5277798" cy="48647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zh-CN" altLang="en-US" sz="1600" b="1" dirty="0"/>
              <a:t>陈巨鸿，张丙南，孙雨辰，吴海琳，张汶佳，王钦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3556122" y="5747414"/>
            <a:ext cx="5079756" cy="296271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r>
              <a:rPr lang="zh-CN" altLang="en-US" b="1" u="sng" dirty="0"/>
              <a:t>长安大学、新加坡国立大学、中南大学，华南理工大学</a:t>
            </a:r>
          </a:p>
        </p:txBody>
      </p:sp>
      <p:sp>
        <p:nvSpPr>
          <p:cNvPr id="8" name="副标题 4">
            <a:extLst>
              <a:ext uri="{FF2B5EF4-FFF2-40B4-BE49-F238E27FC236}">
                <a16:creationId xmlns:a16="http://schemas.microsoft.com/office/drawing/2014/main" id="{000E611B-0210-4538-C18F-22530356BDB5}"/>
              </a:ext>
            </a:extLst>
          </p:cNvPr>
          <p:cNvSpPr txBox="1">
            <a:spLocks/>
          </p:cNvSpPr>
          <p:nvPr/>
        </p:nvSpPr>
        <p:spPr>
          <a:xfrm>
            <a:off x="3265838" y="3599562"/>
            <a:ext cx="5475839" cy="631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i="1" u="sng" dirty="0">
                <a:latin typeface="楷体" panose="02010609060101010101" pitchFamily="49" charset="-122"/>
                <a:ea typeface="楷体" panose="02010609060101010101" pitchFamily="49" charset="-122"/>
              </a:rPr>
              <a:t>“每个人心中都有一片海上牧原”</a:t>
            </a:r>
          </a:p>
        </p:txBody>
      </p:sp>
    </p:spTree>
    <p:extLst>
      <p:ext uri="{BB962C8B-B14F-4D97-AF65-F5344CB8AC3E}">
        <p14:creationId xmlns:p14="http://schemas.microsoft.com/office/powerpoint/2010/main" val="288111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5">
            <a:extLst>
              <a:ext uri="{FF2B5EF4-FFF2-40B4-BE49-F238E27FC236}">
                <a16:creationId xmlns:a16="http://schemas.microsoft.com/office/drawing/2014/main" id="{9F3FCE73-1727-48ED-3A06-5201718BB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7101" y="5130433"/>
            <a:ext cx="5277798" cy="48647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zh-CN" altLang="en-US" sz="1600" b="1" dirty="0"/>
              <a:t>陈巨鸿，张丙南，孙雨辰，吴海琳，张汶佳，王钦</a:t>
            </a:r>
          </a:p>
        </p:txBody>
      </p:sp>
      <p:sp>
        <p:nvSpPr>
          <p:cNvPr id="9" name="文本占位符 6">
            <a:extLst>
              <a:ext uri="{FF2B5EF4-FFF2-40B4-BE49-F238E27FC236}">
                <a16:creationId xmlns:a16="http://schemas.microsoft.com/office/drawing/2014/main" id="{7357EEF8-05D3-8B5F-5379-42CD9C69F2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3880" y="5766870"/>
            <a:ext cx="5079756" cy="296271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r>
              <a:rPr lang="zh-CN" altLang="en-US" b="1" u="sng" dirty="0"/>
              <a:t>长安大学、新加坡国立大学、中南大学，华南理工大学</a:t>
            </a:r>
          </a:p>
        </p:txBody>
      </p:sp>
      <p:sp>
        <p:nvSpPr>
          <p:cNvPr id="10" name="副标题 4">
            <a:extLst>
              <a:ext uri="{FF2B5EF4-FFF2-40B4-BE49-F238E27FC236}">
                <a16:creationId xmlns:a16="http://schemas.microsoft.com/office/drawing/2014/main" id="{E7A5F039-538D-F010-E320-A893C322C13E}"/>
              </a:ext>
            </a:extLst>
          </p:cNvPr>
          <p:cNvSpPr txBox="1">
            <a:spLocks/>
          </p:cNvSpPr>
          <p:nvPr/>
        </p:nvSpPr>
        <p:spPr>
          <a:xfrm>
            <a:off x="2812915" y="2952462"/>
            <a:ext cx="6566170" cy="95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i="1" dirty="0">
                <a:latin typeface="楷体" panose="02010609060101010101" pitchFamily="49" charset="-122"/>
                <a:ea typeface="楷体" panose="02010609060101010101" pitchFamily="49" charset="-122"/>
              </a:rPr>
              <a:t>“每个人心中都有一片海上牧原”</a:t>
            </a:r>
          </a:p>
        </p:txBody>
      </p:sp>
    </p:spTree>
    <p:extLst>
      <p:ext uri="{BB962C8B-B14F-4D97-AF65-F5344CB8AC3E}">
        <p14:creationId xmlns:p14="http://schemas.microsoft.com/office/powerpoint/2010/main" val="3843219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FAB989C-D2F2-3774-286F-871C514BCF3D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2081F8F-3F95-4B3B-57AD-163B02019B21}"/>
              </a:ext>
            </a:extLst>
          </p:cNvPr>
          <p:cNvSpPr txBox="1">
            <a:spLocks/>
          </p:cNvSpPr>
          <p:nvPr/>
        </p:nvSpPr>
        <p:spPr>
          <a:xfrm>
            <a:off x="1087506" y="652776"/>
            <a:ext cx="2735464" cy="418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dirty="0">
                <a:solidFill>
                  <a:schemeClr val="tx1"/>
                </a:solidFill>
              </a:rPr>
              <a:t>目录 </a:t>
            </a:r>
            <a:r>
              <a:rPr lang="en-US" altLang="zh-CN" dirty="0">
                <a:solidFill>
                  <a:schemeClr val="tx1"/>
                </a:solidFill>
              </a:rPr>
              <a:t>| content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F5F5E85B-83CA-EAD4-DA76-D470315D1CBE}"/>
              </a:ext>
            </a:extLst>
          </p:cNvPr>
          <p:cNvSpPr txBox="1">
            <a:spLocks/>
          </p:cNvSpPr>
          <p:nvPr/>
        </p:nvSpPr>
        <p:spPr>
          <a:xfrm>
            <a:off x="1195266" y="1616061"/>
            <a:ext cx="2627704" cy="424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1 | </a:t>
            </a:r>
            <a:r>
              <a:rPr lang="zh-CN" altLang="en-US" sz="2000" b="1" dirty="0">
                <a:solidFill>
                  <a:schemeClr val="tx1"/>
                </a:solidFill>
              </a:rPr>
              <a:t>品牌定位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2 | </a:t>
            </a:r>
            <a:r>
              <a:rPr lang="zh-CN" altLang="en-US" sz="2000" b="1" dirty="0">
                <a:solidFill>
                  <a:schemeClr val="tx1"/>
                </a:solidFill>
              </a:rPr>
              <a:t>目标人群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3 |</a:t>
            </a:r>
            <a:r>
              <a:rPr lang="zh-CN" altLang="en-US" sz="2000" b="1" dirty="0">
                <a:solidFill>
                  <a:schemeClr val="tx1"/>
                </a:solidFill>
              </a:rPr>
              <a:t> 项目运营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4 | </a:t>
            </a:r>
            <a:r>
              <a:rPr lang="zh-CN" altLang="en-US" sz="2000" b="1" dirty="0">
                <a:solidFill>
                  <a:schemeClr val="tx1"/>
                </a:solidFill>
              </a:rPr>
              <a:t>市场营销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5 | </a:t>
            </a:r>
            <a:r>
              <a:rPr lang="zh-CN" altLang="en-US" sz="2000" b="1" dirty="0">
                <a:solidFill>
                  <a:schemeClr val="tx1"/>
                </a:solidFill>
              </a:rPr>
              <a:t>发展战略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6 | </a:t>
            </a:r>
            <a:r>
              <a:rPr lang="zh-CN" altLang="en-US" sz="2000" b="1" dirty="0">
                <a:solidFill>
                  <a:schemeClr val="tx1"/>
                </a:solidFill>
              </a:rPr>
              <a:t>落地计划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7 | </a:t>
            </a:r>
            <a:r>
              <a:rPr lang="zh-CN" altLang="en-US" sz="2000" b="1" dirty="0">
                <a:solidFill>
                  <a:schemeClr val="tx1"/>
                </a:solidFill>
              </a:rPr>
              <a:t>投资估算</a:t>
            </a:r>
          </a:p>
          <a:p>
            <a:pPr algn="dist">
              <a:lnSpc>
                <a:spcPct val="150000"/>
              </a:lnSpc>
            </a:pPr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9074F9-9127-2065-E5D9-C86789C9D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13300"/>
          <a:stretch/>
        </p:blipFill>
        <p:spPr>
          <a:xfrm>
            <a:off x="4786010" y="1638105"/>
            <a:ext cx="5924144" cy="37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1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FB2E961-A225-1F28-FE93-2250B0E0BAD9}"/>
              </a:ext>
            </a:extLst>
          </p:cNvPr>
          <p:cNvSpPr/>
          <p:nvPr/>
        </p:nvSpPr>
        <p:spPr>
          <a:xfrm>
            <a:off x="466928" y="571357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341CAF2-CA6B-1E6A-DA0A-038B14B29576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1 |</a:t>
            </a:r>
            <a:r>
              <a:rPr lang="zh-CN" altLang="en-US" sz="2400" dirty="0">
                <a:solidFill>
                  <a:schemeClr val="tx1"/>
                </a:solidFill>
              </a:rPr>
              <a:t> 品牌定位</a:t>
            </a: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FE1AD177-467E-591D-C6E3-2790620DB0E3}"/>
              </a:ext>
            </a:extLst>
          </p:cNvPr>
          <p:cNvSpPr txBox="1">
            <a:spLocks/>
          </p:cNvSpPr>
          <p:nvPr/>
        </p:nvSpPr>
        <p:spPr>
          <a:xfrm>
            <a:off x="1019637" y="1352839"/>
            <a:ext cx="3985996" cy="4510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项目定位为海滨集市综合体。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首层为当季渔获销售市场，并配套相关的餐饮商业，保持渔港原有的功能。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裙楼部分为商业综合体部分，置入餐饮，展览，运动，影院等功能，形成多元化的商业综合体。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塔楼部分为共享办公空间，可对社区开放。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0AE8591-5363-30F6-DFFF-8EEB34F0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7" y="1352839"/>
            <a:ext cx="5763254" cy="21124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BDF5ED-C451-9DF9-27E9-82C18958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57" y="3608155"/>
            <a:ext cx="5763254" cy="22775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A0FB18-57BB-91D8-DBBA-4D0838CA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310" y="1320765"/>
            <a:ext cx="3191074" cy="45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5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C82F905-E161-28CA-D21A-1DB3E58E9C14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7B96BE27-5DF2-C67E-31EC-3EDF2FDF4561}"/>
              </a:ext>
            </a:extLst>
          </p:cNvPr>
          <p:cNvSpPr txBox="1">
            <a:spLocks/>
          </p:cNvSpPr>
          <p:nvPr/>
        </p:nvSpPr>
        <p:spPr>
          <a:xfrm>
            <a:off x="795293" y="1082923"/>
            <a:ext cx="10724262" cy="20852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</a:pPr>
            <a:r>
              <a:rPr lang="en-US" altLang="zh-CN" sz="1500" dirty="0">
                <a:solidFill>
                  <a:schemeClr val="tx1"/>
                </a:solidFill>
              </a:rPr>
              <a:t>| </a:t>
            </a:r>
            <a:r>
              <a:rPr lang="zh-CN" altLang="en-US" sz="1500" dirty="0">
                <a:solidFill>
                  <a:schemeClr val="tx1"/>
                </a:solidFill>
              </a:rPr>
              <a:t>目标人群为</a:t>
            </a:r>
            <a:r>
              <a:rPr lang="zh-CN" altLang="en-US" sz="1500" b="1" dirty="0">
                <a:solidFill>
                  <a:schemeClr val="tx1"/>
                </a:solidFill>
              </a:rPr>
              <a:t>本地居民</a:t>
            </a:r>
            <a:r>
              <a:rPr lang="zh-CN" altLang="en-US" sz="1500" dirty="0">
                <a:solidFill>
                  <a:schemeClr val="tx1"/>
                </a:solidFill>
              </a:rPr>
              <a:t>、</a:t>
            </a:r>
            <a:r>
              <a:rPr lang="zh-CN" altLang="en-US" sz="1500" b="1" dirty="0">
                <a:solidFill>
                  <a:schemeClr val="tx1"/>
                </a:solidFill>
              </a:rPr>
              <a:t>岛内市民</a:t>
            </a:r>
            <a:r>
              <a:rPr lang="zh-CN" altLang="en-US" sz="1500" dirty="0">
                <a:solidFill>
                  <a:schemeClr val="tx1"/>
                </a:solidFill>
              </a:rPr>
              <a:t>以及</a:t>
            </a:r>
            <a:r>
              <a:rPr lang="zh-CN" altLang="en-US" sz="1500" b="1" dirty="0">
                <a:solidFill>
                  <a:schemeClr val="tx1"/>
                </a:solidFill>
              </a:rPr>
              <a:t>岛外游客</a:t>
            </a:r>
            <a:r>
              <a:rPr lang="zh-CN" altLang="en-US" sz="1500" dirty="0">
                <a:solidFill>
                  <a:schemeClr val="tx1"/>
                </a:solidFill>
              </a:rPr>
              <a:t>。</a:t>
            </a: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r>
              <a:rPr lang="en-US" altLang="zh-CN" sz="1500" dirty="0">
                <a:solidFill>
                  <a:schemeClr val="tx1"/>
                </a:solidFill>
              </a:rPr>
              <a:t>| </a:t>
            </a:r>
            <a:r>
              <a:rPr lang="zh-CN" altLang="en-US" sz="1500" dirty="0">
                <a:solidFill>
                  <a:schemeClr val="tx1"/>
                </a:solidFill>
              </a:rPr>
              <a:t>服务本地居民，保留本地疍家渔排的特色经营模式，提供售卖渔获以及交易场所，并提供一定的社区服务空间。</a:t>
            </a: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r>
              <a:rPr lang="en-US" altLang="zh-CN" sz="1500" dirty="0">
                <a:solidFill>
                  <a:schemeClr val="tx1"/>
                </a:solidFill>
              </a:rPr>
              <a:t>| </a:t>
            </a:r>
            <a:r>
              <a:rPr lang="zh-CN" altLang="en-US" sz="1500" dirty="0">
                <a:solidFill>
                  <a:schemeClr val="tx1"/>
                </a:solidFill>
              </a:rPr>
              <a:t>服务岛内市民，以疍家特色商业综合体吸引市民前往体验。</a:t>
            </a: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endParaRPr lang="en-US" altLang="zh-CN" sz="1500" dirty="0">
              <a:solidFill>
                <a:schemeClr val="tx1"/>
              </a:solidFill>
            </a:endParaRPr>
          </a:p>
          <a:p>
            <a:pPr algn="l">
              <a:spcBef>
                <a:spcPts val="500"/>
              </a:spcBef>
            </a:pPr>
            <a:r>
              <a:rPr lang="en-US" altLang="zh-CN" sz="1500" dirty="0">
                <a:solidFill>
                  <a:schemeClr val="tx1"/>
                </a:solidFill>
              </a:rPr>
              <a:t>| </a:t>
            </a:r>
            <a:r>
              <a:rPr lang="zh-CN" altLang="en-US" sz="1500" dirty="0">
                <a:solidFill>
                  <a:schemeClr val="tx1"/>
                </a:solidFill>
              </a:rPr>
              <a:t>服务岛外游客，依托于周边的旅游资源，建立成熟的商业综合体以及旅游航线。</a:t>
            </a:r>
            <a:endParaRPr lang="en-US" altLang="zh-CN" sz="15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56FBD9-6425-A15C-890F-87BB0B7D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"/>
          <a:stretch/>
        </p:blipFill>
        <p:spPr>
          <a:xfrm>
            <a:off x="8705043" y="3195314"/>
            <a:ext cx="2607922" cy="27754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147540-0D62-DB0B-CA6C-8890DBD69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8"/>
          <a:stretch/>
        </p:blipFill>
        <p:spPr>
          <a:xfrm>
            <a:off x="6009245" y="3195314"/>
            <a:ext cx="2585694" cy="27754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CE1A4A-01D8-E7BE-ED5C-AACA89470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69" y="3195314"/>
            <a:ext cx="2496871" cy="27754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2D4347-79D2-158E-7D3D-0342E21B9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3" y="3168191"/>
            <a:ext cx="2496871" cy="2829653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6E1B2E15-E7AE-65F4-893A-F80009626825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2 |</a:t>
            </a:r>
            <a:r>
              <a:rPr lang="zh-CN" altLang="en-US" sz="2400" dirty="0">
                <a:solidFill>
                  <a:schemeClr val="tx1"/>
                </a:solidFill>
              </a:rPr>
              <a:t> 目标人群</a:t>
            </a:r>
          </a:p>
        </p:txBody>
      </p:sp>
    </p:spTree>
    <p:extLst>
      <p:ext uri="{BB962C8B-B14F-4D97-AF65-F5344CB8AC3E}">
        <p14:creationId xmlns:p14="http://schemas.microsoft.com/office/powerpoint/2010/main" val="193644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1EF2576-5B0D-24AF-F540-DA1F23F56A97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7CD7594B-8A3E-2400-CFD8-3ECFFF6E1910}"/>
              </a:ext>
            </a:extLst>
          </p:cNvPr>
          <p:cNvSpPr txBox="1">
            <a:spLocks/>
          </p:cNvSpPr>
          <p:nvPr/>
        </p:nvSpPr>
        <p:spPr>
          <a:xfrm>
            <a:off x="1159496" y="1379866"/>
            <a:ext cx="9655839" cy="138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        </a:t>
            </a:r>
            <a:r>
              <a:rPr lang="zh-CN" altLang="en-US" sz="1600" dirty="0">
                <a:solidFill>
                  <a:schemeClr val="tx1"/>
                </a:solidFill>
              </a:rPr>
              <a:t>项目定位为海滨集市综合体。在集市运营策略中，大体收入项目为商铺出租、展览游艺与巡回游船。每一年可根据上一年的数据调整收入占比，进而改变不同空间的设置比例，最终的收入有一定比例回馈到社区管理，维护整个集市。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CB23E0B-26E7-7757-CDB4-0E9190F1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96" y="2903455"/>
            <a:ext cx="9655839" cy="2893936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5C43DAAD-49D3-FA7E-E1C9-BAE42F21213B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3 |</a:t>
            </a:r>
            <a:r>
              <a:rPr lang="zh-CN" altLang="en-US" sz="2400" dirty="0">
                <a:solidFill>
                  <a:schemeClr val="tx1"/>
                </a:solidFill>
              </a:rPr>
              <a:t> 项目运营</a:t>
            </a:r>
          </a:p>
        </p:txBody>
      </p:sp>
    </p:spTree>
    <p:extLst>
      <p:ext uri="{BB962C8B-B14F-4D97-AF65-F5344CB8AC3E}">
        <p14:creationId xmlns:p14="http://schemas.microsoft.com/office/powerpoint/2010/main" val="14748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A67FF6B-9982-B2A8-0D32-67E18B4D5599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487E09E5-94AC-114D-E460-4B6459E401A4}"/>
              </a:ext>
            </a:extLst>
          </p:cNvPr>
          <p:cNvSpPr txBox="1">
            <a:spLocks/>
          </p:cNvSpPr>
          <p:nvPr/>
        </p:nvSpPr>
        <p:spPr>
          <a:xfrm>
            <a:off x="887854" y="1352839"/>
            <a:ext cx="10416292" cy="1542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开发专属的</a:t>
            </a:r>
            <a:r>
              <a:rPr lang="en-US" altLang="zh-CN" sz="1600" dirty="0">
                <a:solidFill>
                  <a:schemeClr val="tx1"/>
                </a:solidFill>
              </a:rPr>
              <a:t>APP</a:t>
            </a:r>
            <a:r>
              <a:rPr lang="zh-CN" altLang="en-US" sz="1600" dirty="0">
                <a:solidFill>
                  <a:schemeClr val="tx1"/>
                </a:solidFill>
              </a:rPr>
              <a:t>，提升用户粘性，并通过与短视频平台合作，提高项目的知名度，以薄利多销的方式打开市场。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|</a:t>
            </a:r>
            <a:r>
              <a:rPr lang="zh-CN" altLang="en-US" sz="1600" dirty="0">
                <a:solidFill>
                  <a:schemeClr val="tx1"/>
                </a:solidFill>
              </a:rPr>
              <a:t>积极与当地政府部门合作，将项目一部分转化为社区服务中心，并提供就业岗位，打造网红直播基地，获得流量。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FD9693-54CE-DFC1-60EF-C80F053E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54" y="2895130"/>
            <a:ext cx="10152726" cy="296834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FE9ABC9B-47BF-44F3-30A9-2F3771CA1346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4 |</a:t>
            </a:r>
            <a:r>
              <a:rPr lang="zh-CN" altLang="en-US" sz="2400" dirty="0">
                <a:solidFill>
                  <a:schemeClr val="tx1"/>
                </a:solidFill>
              </a:rPr>
              <a:t> 市场营销</a:t>
            </a:r>
          </a:p>
        </p:txBody>
      </p:sp>
    </p:spTree>
    <p:extLst>
      <p:ext uri="{BB962C8B-B14F-4D97-AF65-F5344CB8AC3E}">
        <p14:creationId xmlns:p14="http://schemas.microsoft.com/office/powerpoint/2010/main" val="405333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429D572-E3CB-F95F-5E4A-C9A6A7AFFF32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E792237C-26D6-1EAF-F1DD-3D612EDBE235}"/>
              </a:ext>
            </a:extLst>
          </p:cNvPr>
          <p:cNvSpPr txBox="1">
            <a:spLocks/>
          </p:cNvSpPr>
          <p:nvPr/>
        </p:nvSpPr>
        <p:spPr>
          <a:xfrm>
            <a:off x="1019637" y="1352839"/>
            <a:ext cx="3985996" cy="4510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1"/>
                </a:solidFill>
              </a:rPr>
              <a:t>| </a:t>
            </a:r>
            <a:r>
              <a:rPr lang="zh-CN" altLang="en-US" sz="1600">
                <a:solidFill>
                  <a:schemeClr val="tx1"/>
                </a:solidFill>
              </a:rPr>
              <a:t>陆上体量与海上体量分期建设，先形成服务于周边的疍家渔排特色综合体。</a:t>
            </a: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1"/>
                </a:solidFill>
              </a:rPr>
              <a:t>| </a:t>
            </a:r>
            <a:r>
              <a:rPr lang="zh-CN" altLang="en-US" sz="1600">
                <a:solidFill>
                  <a:schemeClr val="tx1"/>
                </a:solidFill>
              </a:rPr>
              <a:t>一期先行建设陆上体量，以社区服务与渔获市为基底，结合相应的综合体配套，带动地区经济。</a:t>
            </a: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1"/>
                </a:solidFill>
              </a:rPr>
              <a:t>| </a:t>
            </a:r>
            <a:r>
              <a:rPr lang="zh-CN" altLang="en-US" sz="1600">
                <a:solidFill>
                  <a:schemeClr val="tx1"/>
                </a:solidFill>
              </a:rPr>
              <a:t>一期初具营收效益后，开始进行二期海上体量的建设，可以提供额外的海上游艺服务，增加项目的知名度。</a:t>
            </a: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endParaRPr lang="en-US" altLang="zh-CN" sz="160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1"/>
                </a:solidFill>
              </a:rPr>
              <a:t>| </a:t>
            </a:r>
            <a:r>
              <a:rPr lang="zh-CN" altLang="en-US" sz="1600">
                <a:solidFill>
                  <a:schemeClr val="tx1"/>
                </a:solidFill>
              </a:rPr>
              <a:t>一二期建设完毕后，海上体量开始常态化运营，并且将项目经验进行全岛推广。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EDA07E-AFA1-2C00-C524-100C538C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7" y="4310110"/>
            <a:ext cx="5700409" cy="15533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3F047-CD25-7AF5-0E9F-D19EC1D58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55" y="1352839"/>
            <a:ext cx="5763046" cy="2896956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8B16283-06D9-7981-58F1-6BD27EFF5CD3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5 |</a:t>
            </a:r>
            <a:r>
              <a:rPr lang="zh-CN" altLang="en-US" sz="2400" dirty="0">
                <a:solidFill>
                  <a:schemeClr val="tx1"/>
                </a:solidFill>
              </a:rPr>
              <a:t> 发展战略</a:t>
            </a:r>
          </a:p>
        </p:txBody>
      </p:sp>
    </p:spTree>
    <p:extLst>
      <p:ext uri="{BB962C8B-B14F-4D97-AF65-F5344CB8AC3E}">
        <p14:creationId xmlns:p14="http://schemas.microsoft.com/office/powerpoint/2010/main" val="390665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953BFEA-90B9-E339-1160-808F8B0F6B8C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027CF2E-6744-E0BE-4B13-3A08B4872CAF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6 |</a:t>
            </a:r>
            <a:r>
              <a:rPr lang="zh-CN" altLang="en-US" sz="2400" dirty="0">
                <a:solidFill>
                  <a:schemeClr val="tx1"/>
                </a:solidFill>
              </a:rPr>
              <a:t> 落地计划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7DA7AF5-4689-FD1D-4E99-6B2FF0991ABC}"/>
              </a:ext>
            </a:extLst>
          </p:cNvPr>
          <p:cNvSpPr txBox="1">
            <a:spLocks/>
          </p:cNvSpPr>
          <p:nvPr/>
        </p:nvSpPr>
        <p:spPr>
          <a:xfrm>
            <a:off x="1019637" y="1352839"/>
            <a:ext cx="3985996" cy="4510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向疍家渔排建设经验学习，以装配单元式的建造逻辑，逐步进行项目建设。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通过工厂预制单元模块，在使用算法确定空间功能后，将单元在现场放置组合。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</a:rPr>
              <a:t>| </a:t>
            </a:r>
            <a:r>
              <a:rPr lang="zh-CN" altLang="en-US" sz="1600" dirty="0">
                <a:solidFill>
                  <a:schemeClr val="tx1"/>
                </a:solidFill>
              </a:rPr>
              <a:t>根据实地调研，确定相应的商业业态，以及相关联的空间形式，规范化尺度以便于施工建设。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76296D-C563-752A-AA80-41356EB6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10" y="1140643"/>
            <a:ext cx="5504571" cy="27250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FDBDCA-7505-30A4-0029-E17A9A42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09" y="4025244"/>
            <a:ext cx="5504571" cy="18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6B87571-11E0-6248-DCA9-49378F6DAE8A}"/>
              </a:ext>
            </a:extLst>
          </p:cNvPr>
          <p:cNvSpPr/>
          <p:nvPr/>
        </p:nvSpPr>
        <p:spPr>
          <a:xfrm>
            <a:off x="466928" y="535021"/>
            <a:ext cx="11258144" cy="57879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1D27D0A-855F-1BE2-EFDF-BCE8E4481759}"/>
              </a:ext>
            </a:extLst>
          </p:cNvPr>
          <p:cNvSpPr txBox="1">
            <a:spLocks/>
          </p:cNvSpPr>
          <p:nvPr/>
        </p:nvSpPr>
        <p:spPr>
          <a:xfrm>
            <a:off x="330741" y="535021"/>
            <a:ext cx="3076304" cy="5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7 |</a:t>
            </a:r>
            <a:r>
              <a:rPr lang="zh-CN" altLang="en-US" sz="2400" dirty="0">
                <a:solidFill>
                  <a:schemeClr val="tx1"/>
                </a:solidFill>
              </a:rPr>
              <a:t> 投资估算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8ED0F5-6B68-EAF8-BF3A-2555510C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57" y="1455378"/>
            <a:ext cx="3839651" cy="24880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C4742B-9373-1306-DCA3-9DD0EC7A6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79" y="1455378"/>
            <a:ext cx="4802021" cy="24880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273343-9F63-FAA1-6336-50D6BB20341A}"/>
              </a:ext>
            </a:extLst>
          </p:cNvPr>
          <p:cNvSpPr txBox="1"/>
          <p:nvPr/>
        </p:nvSpPr>
        <p:spPr>
          <a:xfrm>
            <a:off x="1293979" y="4117563"/>
            <a:ext cx="9448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| 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根据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2023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</a:rPr>
              <a:t>10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月方案说明及技术经济指标。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br>
              <a:rPr lang="zh-CN" altLang="en-US" b="0" i="0" dirty="0">
                <a:effectLst/>
                <a:latin typeface="Segoe UI" panose="020B0502040204020203" pitchFamily="34" charset="0"/>
              </a:rPr>
            </a:br>
            <a:r>
              <a:rPr lang="en-US" altLang="zh-CN" dirty="0">
                <a:latin typeface="Arial" panose="020B0604020202020204" pitchFamily="34" charset="0"/>
              </a:rPr>
              <a:t>| 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投资基于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2023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年第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3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季度当地造价水平及类似工程面积经济指标框算。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</a:endParaRPr>
          </a:p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|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本估算建设工程其他费按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15%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计取，综合考虑：</a:t>
            </a:r>
            <a:br>
              <a:rPr lang="zh-CN" altLang="en-US" b="0" i="0" dirty="0">
                <a:effectLst/>
                <a:latin typeface="Segoe UI" panose="020B0502040204020203" pitchFamily="34" charset="0"/>
              </a:rPr>
            </a:br>
            <a:r>
              <a:rPr lang="zh-CN" altLang="en-US" b="0" i="0" dirty="0">
                <a:effectLst/>
                <a:latin typeface="Arial" panose="020B0604020202020204" pitchFamily="34" charset="0"/>
              </a:rPr>
              <a:t>前期工作费、环境影响评审费、勘察设计费、全过程招标代理费、审图费、投资监理费、项目建设管理费、工程监理费、场地准备及临时设施费等。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367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-V2-355f6696-cea4-4439-b4a9-531a9a82a68b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3698A4"/>
      </a:accent1>
      <a:accent2>
        <a:srgbClr val="459D67"/>
      </a:accent2>
      <a:accent3>
        <a:srgbClr val="A4CB61"/>
      </a:accent3>
      <a:accent4>
        <a:srgbClr val="7F7F7F"/>
      </a:accent4>
      <a:accent5>
        <a:srgbClr val="666666"/>
      </a:accent5>
      <a:accent6>
        <a:srgbClr val="515151"/>
      </a:accent6>
      <a:hlink>
        <a:srgbClr val="4276AA"/>
      </a:hlink>
      <a:folHlink>
        <a:srgbClr val="BFBFBF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PLUS-V2-355f6696-cea4-4439-b4a9-531a9a82a68b" id="{079161C7-C60C-4365-BA0C-AA98CE43156A}" vid="{240863F8-B3DC-4587-9471-D0869D5B3A8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684</Words>
  <Application>Microsoft Office PowerPoint</Application>
  <PresentationFormat>宽屏</PresentationFormat>
  <Paragraphs>57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楷体</vt:lpstr>
      <vt:lpstr>微软雅黑</vt:lpstr>
      <vt:lpstr>Arial</vt:lpstr>
      <vt:lpstr>Segoe UI</vt:lpstr>
      <vt:lpstr>1_Office 主题​​</vt:lpstr>
      <vt:lpstr>OfficePLUS-V2-355f6696-cea4-4439-b4a9-531a9a82a68b</vt:lpstr>
      <vt:lpstr>think-cell Slide</vt:lpstr>
      <vt:lpstr>《山 海 牧 集》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巨鸿 陈</dc:creator>
  <cp:lastModifiedBy>巨鸿 陈</cp:lastModifiedBy>
  <cp:revision>86</cp:revision>
  <dcterms:created xsi:type="dcterms:W3CDTF">2023-11-04T03:12:56Z</dcterms:created>
  <dcterms:modified xsi:type="dcterms:W3CDTF">2023-11-06T01:48:27Z</dcterms:modified>
</cp:coreProperties>
</file>