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8"/>
  </p:notesMasterIdLst>
  <p:handoutMasterIdLst>
    <p:handoutMasterId r:id="rId19"/>
  </p:handoutMasterIdLst>
  <p:sldIdLst>
    <p:sldId id="276" r:id="rId5"/>
    <p:sldId id="374" r:id="rId6"/>
    <p:sldId id="420" r:id="rId7"/>
    <p:sldId id="434" r:id="rId8"/>
    <p:sldId id="442" r:id="rId9"/>
    <p:sldId id="427" r:id="rId10"/>
    <p:sldId id="419" r:id="rId11"/>
    <p:sldId id="422" r:id="rId12"/>
    <p:sldId id="424" r:id="rId13"/>
    <p:sldId id="421" r:id="rId14"/>
    <p:sldId id="443" r:id="rId15"/>
    <p:sldId id="444" r:id="rId16"/>
    <p:sldId id="423" r:id="rId17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87"/>
    <p:restoredTop sz="94660"/>
  </p:normalViewPr>
  <p:slideViewPr>
    <p:cSldViewPr showGuides="1">
      <p:cViewPr>
        <p:scale>
          <a:sx n="60" d="100"/>
          <a:sy n="60" d="100"/>
        </p:scale>
        <p:origin x="-974" y="-139"/>
      </p:cViewPr>
      <p:guideLst>
        <p:guide orient="horz" pos="2114"/>
        <p:guide pos="2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gs" Target="tags/tag4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74241E-72B3-4BE0-A775-707C680E9A2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6A9F1A-3D10-4EC9-A251-76AF5413C9E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6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6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6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6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6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7E9243E-9A12-4076-B74E-AFB57593F26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6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67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35.xml"/><Relationship Id="rId7" Type="http://schemas.openxmlformats.org/officeDocument/2006/relationships/image" Target="../media/image16.png"/><Relationship Id="rId6" Type="http://schemas.openxmlformats.org/officeDocument/2006/relationships/tags" Target="../tags/tag34.xml"/><Relationship Id="rId5" Type="http://schemas.openxmlformats.org/officeDocument/2006/relationships/image" Target="../media/image4.png"/><Relationship Id="rId4" Type="http://schemas.openxmlformats.org/officeDocument/2006/relationships/tags" Target="../tags/tag33.xml"/><Relationship Id="rId3" Type="http://schemas.openxmlformats.org/officeDocument/2006/relationships/image" Target="../media/image3.jpeg"/><Relationship Id="rId2" Type="http://schemas.openxmlformats.org/officeDocument/2006/relationships/tags" Target="../tags/tag32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6" Type="http://schemas.openxmlformats.org/officeDocument/2006/relationships/tags" Target="../tags/tag38.xml"/><Relationship Id="rId5" Type="http://schemas.openxmlformats.org/officeDocument/2006/relationships/image" Target="../media/image4.png"/><Relationship Id="rId4" Type="http://schemas.openxmlformats.org/officeDocument/2006/relationships/tags" Target="../tags/tag37.xml"/><Relationship Id="rId3" Type="http://schemas.openxmlformats.org/officeDocument/2006/relationships/image" Target="../media/image3.jpeg"/><Relationship Id="rId2" Type="http://schemas.openxmlformats.org/officeDocument/2006/relationships/tags" Target="../tags/tag36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6" Type="http://schemas.openxmlformats.org/officeDocument/2006/relationships/tags" Target="../tags/tag41.xml"/><Relationship Id="rId5" Type="http://schemas.openxmlformats.org/officeDocument/2006/relationships/image" Target="../media/image4.png"/><Relationship Id="rId4" Type="http://schemas.openxmlformats.org/officeDocument/2006/relationships/tags" Target="../tags/tag40.xml"/><Relationship Id="rId3" Type="http://schemas.openxmlformats.org/officeDocument/2006/relationships/image" Target="../media/image3.jpeg"/><Relationship Id="rId2" Type="http://schemas.openxmlformats.org/officeDocument/2006/relationships/tags" Target="../tags/tag39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6" Type="http://schemas.openxmlformats.org/officeDocument/2006/relationships/tags" Target="../tags/tag44.xml"/><Relationship Id="rId5" Type="http://schemas.openxmlformats.org/officeDocument/2006/relationships/image" Target="../media/image4.png"/><Relationship Id="rId4" Type="http://schemas.openxmlformats.org/officeDocument/2006/relationships/tags" Target="../tags/tag43.xml"/><Relationship Id="rId3" Type="http://schemas.openxmlformats.org/officeDocument/2006/relationships/image" Target="../media/image3.jpeg"/><Relationship Id="rId2" Type="http://schemas.openxmlformats.org/officeDocument/2006/relationships/tags" Target="../tags/tag42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5.png"/><Relationship Id="rId6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tags" Target="../tags/tag4.xml"/><Relationship Id="rId3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9.xml"/><Relationship Id="rId7" Type="http://schemas.openxmlformats.org/officeDocument/2006/relationships/image" Target="../media/image7.png"/><Relationship Id="rId6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tags" Target="../tags/tag7.xml"/><Relationship Id="rId3" Type="http://schemas.openxmlformats.org/officeDocument/2006/relationships/image" Target="../media/image3.jpeg"/><Relationship Id="rId2" Type="http://schemas.openxmlformats.org/officeDocument/2006/relationships/tags" Target="../tags/tag6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4.png"/><Relationship Id="rId10" Type="http://schemas.openxmlformats.org/officeDocument/2006/relationships/tags" Target="../tags/tag10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tags" Target="../tags/tag14.xml"/><Relationship Id="rId7" Type="http://schemas.openxmlformats.org/officeDocument/2006/relationships/image" Target="../media/image8.png"/><Relationship Id="rId6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tags" Target="../tags/tag12.xml"/><Relationship Id="rId3" Type="http://schemas.openxmlformats.org/officeDocument/2006/relationships/image" Target="../media/image3.jpeg"/><Relationship Id="rId2" Type="http://schemas.openxmlformats.org/officeDocument/2006/relationships/tags" Target="../tags/tag1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18.xml"/><Relationship Id="rId7" Type="http://schemas.openxmlformats.org/officeDocument/2006/relationships/image" Target="../media/image10.png"/><Relationship Id="rId6" Type="http://schemas.openxmlformats.org/officeDocument/2006/relationships/tags" Target="../tags/tag17.xml"/><Relationship Id="rId5" Type="http://schemas.openxmlformats.org/officeDocument/2006/relationships/image" Target="../media/image4.png"/><Relationship Id="rId4" Type="http://schemas.openxmlformats.org/officeDocument/2006/relationships/tags" Target="../tags/tag16.xml"/><Relationship Id="rId3" Type="http://schemas.openxmlformats.org/officeDocument/2006/relationships/image" Target="../media/image3.jpeg"/><Relationship Id="rId2" Type="http://schemas.openxmlformats.org/officeDocument/2006/relationships/tags" Target="../tags/tag15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22.xml"/><Relationship Id="rId7" Type="http://schemas.openxmlformats.org/officeDocument/2006/relationships/image" Target="../media/image12.png"/><Relationship Id="rId6" Type="http://schemas.openxmlformats.org/officeDocument/2006/relationships/tags" Target="../tags/tag21.xml"/><Relationship Id="rId5" Type="http://schemas.openxmlformats.org/officeDocument/2006/relationships/image" Target="../media/image4.png"/><Relationship Id="rId4" Type="http://schemas.openxmlformats.org/officeDocument/2006/relationships/tags" Target="../tags/tag20.xml"/><Relationship Id="rId3" Type="http://schemas.openxmlformats.org/officeDocument/2006/relationships/image" Target="../media/image3.jpeg"/><Relationship Id="rId2" Type="http://schemas.openxmlformats.org/officeDocument/2006/relationships/tags" Target="../tags/tag19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7" Type="http://schemas.openxmlformats.org/officeDocument/2006/relationships/image" Target="../media/image3.jpeg"/><Relationship Id="rId6" Type="http://schemas.openxmlformats.org/officeDocument/2006/relationships/tags" Target="../tags/tag25.xml"/><Relationship Id="rId5" Type="http://schemas.openxmlformats.org/officeDocument/2006/relationships/image" Target="../media/image13.png"/><Relationship Id="rId4" Type="http://schemas.openxmlformats.org/officeDocument/2006/relationships/tags" Target="../tags/tag24.xml"/><Relationship Id="rId3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6" Type="http://schemas.openxmlformats.org/officeDocument/2006/relationships/tags" Target="../tags/tag28.xml"/><Relationship Id="rId5" Type="http://schemas.openxmlformats.org/officeDocument/2006/relationships/image" Target="../media/image4.png"/><Relationship Id="rId4" Type="http://schemas.openxmlformats.org/officeDocument/2006/relationships/tags" Target="../tags/tag27.xml"/><Relationship Id="rId3" Type="http://schemas.openxmlformats.org/officeDocument/2006/relationships/image" Target="../media/image3.jpeg"/><Relationship Id="rId2" Type="http://schemas.openxmlformats.org/officeDocument/2006/relationships/tags" Target="../tags/tag26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6" Type="http://schemas.openxmlformats.org/officeDocument/2006/relationships/tags" Target="../tags/tag31.xml"/><Relationship Id="rId5" Type="http://schemas.openxmlformats.org/officeDocument/2006/relationships/image" Target="../media/image4.png"/><Relationship Id="rId4" Type="http://schemas.openxmlformats.org/officeDocument/2006/relationships/tags" Target="../tags/tag30.xml"/><Relationship Id="rId3" Type="http://schemas.openxmlformats.org/officeDocument/2006/relationships/image" Target="../media/image3.jpeg"/><Relationship Id="rId2" Type="http://schemas.openxmlformats.org/officeDocument/2006/relationships/tags" Target="../tags/tag29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矩形 1"/>
          <p:cNvSpPr/>
          <p:nvPr>
            <p:custDataLst>
              <p:tags r:id="rId2"/>
            </p:custDataLst>
          </p:nvPr>
        </p:nvSpPr>
        <p:spPr>
          <a:xfrm>
            <a:off x="1259840" y="1646555"/>
            <a:ext cx="7049135" cy="250380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22" name="矩形 25"/>
          <p:cNvSpPr/>
          <p:nvPr/>
        </p:nvSpPr>
        <p:spPr>
          <a:xfrm>
            <a:off x="1259840" y="1701165"/>
            <a:ext cx="7631430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5400" b="1" dirty="0">
                <a:latin typeface="Calibri" panose="020F0502020204030204" pitchFamily="34" charset="0"/>
                <a:ea typeface="宋体" panose="02010600030101010101" pitchFamily="2" charset="-122"/>
              </a:rPr>
              <a:t>嬗</a:t>
            </a:r>
            <a:r>
              <a:rPr lang="en-US" altLang="zh-CN" sz="54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5400" b="1" dirty="0">
                <a:latin typeface="Calibri" panose="020F0502020204030204" pitchFamily="34" charset="0"/>
                <a:ea typeface="宋体" panose="02010600030101010101" pitchFamily="2" charset="-122"/>
              </a:rPr>
              <a:t>变</a:t>
            </a:r>
            <a:r>
              <a:rPr lang="en-US" altLang="zh-CN" sz="5400" b="1" dirty="0">
                <a:latin typeface="Calibri" panose="020F0502020204030204" pitchFamily="34" charset="0"/>
                <a:ea typeface="宋体" panose="02010600030101010101" pitchFamily="2" charset="-122"/>
              </a:rPr>
              <a:t>  ·  </a:t>
            </a:r>
            <a:r>
              <a:rPr lang="zh-CN" sz="5400" b="1" dirty="0">
                <a:latin typeface="Calibri" panose="020F0502020204030204" pitchFamily="34" charset="0"/>
                <a:ea typeface="宋体" panose="02010600030101010101" pitchFamily="2" charset="-122"/>
              </a:rPr>
              <a:t>辉映</a:t>
            </a:r>
            <a:endParaRPr lang="zh-CN" altLang="en-US" sz="54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5400" b="1" dirty="0">
                <a:latin typeface="Calibri" panose="020F050202020403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5400" b="1" dirty="0">
                <a:latin typeface="Calibri" panose="020F0502020204030204" pitchFamily="34" charset="0"/>
                <a:ea typeface="宋体" panose="02010600030101010101" pitchFamily="2" charset="-122"/>
              </a:rPr>
              <a:t>成</a:t>
            </a:r>
            <a:r>
              <a:rPr lang="en-US" altLang="zh-CN" sz="54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5400" b="1" dirty="0">
                <a:latin typeface="Calibri" panose="020F0502020204030204" pitchFamily="34" charset="0"/>
                <a:ea typeface="宋体" panose="02010600030101010101" pitchFamily="2" charset="-122"/>
              </a:rPr>
              <a:t>为</a:t>
            </a:r>
            <a:r>
              <a:rPr lang="en-US" altLang="zh-CN" sz="54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5400" b="1" dirty="0">
                <a:latin typeface="Calibri" panose="020F0502020204030204" pitchFamily="34" charset="0"/>
                <a:ea typeface="宋体" panose="02010600030101010101" pitchFamily="2" charset="-122"/>
              </a:rPr>
              <a:t>中华</a:t>
            </a:r>
            <a:r>
              <a:rPr lang="en-US" altLang="zh-CN" sz="54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5400" b="1" dirty="0">
                <a:latin typeface="Calibri" panose="020F0502020204030204" pitchFamily="34" charset="0"/>
                <a:ea typeface="宋体" panose="02010600030101010101" pitchFamily="2" charset="-122"/>
              </a:rPr>
              <a:t>巴</a:t>
            </a:r>
            <a:r>
              <a:rPr lang="en-US" altLang="zh-CN" sz="54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5400" b="1" dirty="0">
                <a:latin typeface="Calibri" panose="020F0502020204030204" pitchFamily="34" charset="0"/>
                <a:ea typeface="宋体" panose="02010600030101010101" pitchFamily="2" charset="-122"/>
              </a:rPr>
              <a:t>洛</a:t>
            </a:r>
            <a:r>
              <a:rPr lang="en-US" altLang="zh-CN" sz="54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5400" b="1" dirty="0">
                <a:latin typeface="Calibri" panose="020F0502020204030204" pitchFamily="34" charset="0"/>
                <a:ea typeface="宋体" panose="02010600030101010101" pitchFamily="2" charset="-122"/>
              </a:rPr>
              <a:t>克</a:t>
            </a:r>
            <a:endParaRPr lang="zh-CN" altLang="en-US" sz="54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>
              <a:buFont typeface="Arial" panose="020B0604020202020204" pitchFamily="34" charset="0"/>
            </a:pPr>
            <a:r>
              <a:rPr lang="en-US" altLang="zh-CN" sz="4800" b="1" dirty="0">
                <a:latin typeface="Calibri" panose="020F0502020204030204" pitchFamily="34" charset="0"/>
                <a:ea typeface="宋体" panose="02010600030101010101" pitchFamily="2" charset="-122"/>
              </a:rPr>
              <a:t>                       </a:t>
            </a:r>
            <a:r>
              <a:rPr lang="zh-CN" altLang="en-US" sz="3600" b="1" dirty="0">
                <a:latin typeface="Calibri" panose="020F0502020204030204" pitchFamily="34" charset="0"/>
                <a:ea typeface="宋体" panose="02010600030101010101" pitchFamily="2" charset="-122"/>
              </a:rPr>
              <a:t>文创产品设计方案</a:t>
            </a:r>
            <a:endParaRPr lang="zh-CN" altLang="en-US" sz="36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4454525" y="5271770"/>
            <a:ext cx="4311015" cy="70358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矩形 25"/>
          <p:cNvSpPr/>
          <p:nvPr/>
        </p:nvSpPr>
        <p:spPr>
          <a:xfrm>
            <a:off x="4490085" y="5301615"/>
            <a:ext cx="426212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</a:rPr>
              <a:t>设计成员：徐硕</a:t>
            </a:r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</a:rPr>
              <a:t>   </a:t>
            </a:r>
            <a:r>
              <a:rPr lang="zh-CN" altLang="en-US" sz="3200" b="1" dirty="0">
                <a:latin typeface="Calibri" panose="020F0502020204030204" pitchFamily="34" charset="0"/>
                <a:ea typeface="宋体" panose="02010600030101010101" pitchFamily="2" charset="-122"/>
              </a:rPr>
              <a:t>胡琦</a:t>
            </a:r>
            <a:r>
              <a:rPr lang="en-US" altLang="zh-CN" sz="3200" b="1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Administrator\Desktop\图片2.jpg"/>
          <p:cNvPicPr>
            <a:picLocks noChangeAspect="1"/>
          </p:cNvPicPr>
          <p:nvPr/>
        </p:nvPicPr>
        <p:blipFill>
          <a:blip r:embed="rId1"/>
          <a:srcRect l="2747" t="2792" r="2885" b="3670"/>
          <a:stretch>
            <a:fillRect/>
          </a:stretch>
        </p:blipFill>
        <p:spPr>
          <a:xfrm>
            <a:off x="323850" y="1052513"/>
            <a:ext cx="864076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1"/>
          <p:cNvSpPr/>
          <p:nvPr/>
        </p:nvSpPr>
        <p:spPr>
          <a:xfrm>
            <a:off x="468313" y="981075"/>
            <a:ext cx="7488237" cy="47513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图片 29" descr="未标题-1f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28" y="5517426"/>
            <a:ext cx="36433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29"/>
          <p:cNvSpPr>
            <a:spLocks noChangeArrowheads="1"/>
          </p:cNvSpPr>
          <p:nvPr/>
        </p:nvSpPr>
        <p:spPr bwMode="auto">
          <a:xfrm>
            <a:off x="108585" y="672465"/>
            <a:ext cx="8375650" cy="30816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       </a:t>
            </a:r>
            <a:r>
              <a:rPr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由于蜡烛的烛光亮度有限，可在玻璃烛台的内壁可放置LED小灯，补充烛光。点燃蜡烛后，烛台杯中小LED灯会亮起，产生辉光投影的效果。</a:t>
            </a:r>
            <a:endParaRPr sz="2800" b="1" noProof="0" dirty="0">
              <a:ln>
                <a:noFill/>
              </a:ln>
              <a:effectLst/>
              <a:uLnTx/>
              <a:uFillTx/>
              <a:latin typeface="+mn-ea"/>
              <a:sym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41" name="图片 31" descr="未tf awe标题-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" y="764540"/>
            <a:ext cx="43370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3895" y="2780665"/>
            <a:ext cx="3695700" cy="3352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b="50936"/>
          <a:stretch>
            <a:fillRect/>
          </a:stretch>
        </p:blipFill>
        <p:spPr>
          <a:xfrm>
            <a:off x="4716145" y="2780665"/>
            <a:ext cx="3481070" cy="252539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Administrator\Desktop\图片2.jpg"/>
          <p:cNvPicPr>
            <a:picLocks noChangeAspect="1"/>
          </p:cNvPicPr>
          <p:nvPr/>
        </p:nvPicPr>
        <p:blipFill>
          <a:blip r:embed="rId1"/>
          <a:srcRect l="2747" t="2792" r="2885" b="3670"/>
          <a:stretch>
            <a:fillRect/>
          </a:stretch>
        </p:blipFill>
        <p:spPr>
          <a:xfrm>
            <a:off x="323850" y="1052513"/>
            <a:ext cx="864076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1"/>
          <p:cNvSpPr/>
          <p:nvPr/>
        </p:nvSpPr>
        <p:spPr>
          <a:xfrm>
            <a:off x="323533" y="908685"/>
            <a:ext cx="7488237" cy="47513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图片 29" descr="未标题-1f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517426"/>
            <a:ext cx="36433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29"/>
          <p:cNvSpPr>
            <a:spLocks noChangeArrowheads="1"/>
          </p:cNvSpPr>
          <p:nvPr/>
        </p:nvSpPr>
        <p:spPr bwMode="auto">
          <a:xfrm>
            <a:off x="840740" y="620395"/>
            <a:ext cx="7899400" cy="1918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蜡烛烛台设计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 - 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黑色配色方案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41" name="图片 31" descr="未tf awe标题-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692785"/>
            <a:ext cx="43370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5714"/>
          <a:stretch>
            <a:fillRect/>
          </a:stretch>
        </p:blipFill>
        <p:spPr>
          <a:xfrm>
            <a:off x="2411730" y="1628775"/>
            <a:ext cx="4177665" cy="471297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Administrator\Desktop\图片2.jpg"/>
          <p:cNvPicPr>
            <a:picLocks noChangeAspect="1"/>
          </p:cNvPicPr>
          <p:nvPr/>
        </p:nvPicPr>
        <p:blipFill>
          <a:blip r:embed="rId1"/>
          <a:srcRect l="2747" t="2792" r="2885" b="3670"/>
          <a:stretch>
            <a:fillRect/>
          </a:stretch>
        </p:blipFill>
        <p:spPr>
          <a:xfrm>
            <a:off x="323850" y="1052513"/>
            <a:ext cx="864076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1"/>
          <p:cNvSpPr/>
          <p:nvPr/>
        </p:nvSpPr>
        <p:spPr>
          <a:xfrm>
            <a:off x="468313" y="981075"/>
            <a:ext cx="7488237" cy="47513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图片 29" descr="未标题-1f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517426"/>
            <a:ext cx="36433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29"/>
          <p:cNvSpPr>
            <a:spLocks noChangeArrowheads="1"/>
          </p:cNvSpPr>
          <p:nvPr/>
        </p:nvSpPr>
        <p:spPr bwMode="auto">
          <a:xfrm>
            <a:off x="840740" y="620395"/>
            <a:ext cx="7899400" cy="1918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蜡烛烛台设计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 - 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红色配色方案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41" name="图片 31" descr="未tf awe标题-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692785"/>
            <a:ext cx="43370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7416"/>
          <a:stretch>
            <a:fillRect/>
          </a:stretch>
        </p:blipFill>
        <p:spPr>
          <a:xfrm>
            <a:off x="2555875" y="1755775"/>
            <a:ext cx="3818255" cy="462153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Administrator\Desktop\图片2.jpg"/>
          <p:cNvPicPr>
            <a:picLocks noChangeAspect="1"/>
          </p:cNvPicPr>
          <p:nvPr/>
        </p:nvPicPr>
        <p:blipFill>
          <a:blip r:embed="rId1"/>
          <a:srcRect l="2747" t="2792" r="2885" b="3670"/>
          <a:stretch>
            <a:fillRect/>
          </a:stretch>
        </p:blipFill>
        <p:spPr>
          <a:xfrm>
            <a:off x="323850" y="1052513"/>
            <a:ext cx="864076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1"/>
          <p:cNvSpPr/>
          <p:nvPr/>
        </p:nvSpPr>
        <p:spPr>
          <a:xfrm>
            <a:off x="468313" y="981075"/>
            <a:ext cx="7488237" cy="47513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图片 29" descr="未标题-1f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5517426"/>
            <a:ext cx="36433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29"/>
          <p:cNvSpPr>
            <a:spLocks noChangeArrowheads="1"/>
          </p:cNvSpPr>
          <p:nvPr/>
        </p:nvSpPr>
        <p:spPr bwMode="auto">
          <a:xfrm>
            <a:off x="840740" y="620395"/>
            <a:ext cx="7899400" cy="19183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蜡烛烛台设计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 - </a:t>
            </a:r>
            <a:r>
              <a:rPr lang="zh-CN" altLang="en-US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绿色配色方案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41" name="图片 31" descr="未tf awe标题-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692785"/>
            <a:ext cx="43370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0165" b="993"/>
          <a:stretch>
            <a:fillRect/>
          </a:stretch>
        </p:blipFill>
        <p:spPr>
          <a:xfrm>
            <a:off x="2627630" y="1772920"/>
            <a:ext cx="3896360" cy="426212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Administrator\Desktop\图片2.jpg"/>
          <p:cNvPicPr>
            <a:picLocks noChangeAspect="1"/>
          </p:cNvPicPr>
          <p:nvPr/>
        </p:nvPicPr>
        <p:blipFill>
          <a:blip r:embed="rId1"/>
          <a:srcRect l="2747" t="2792" r="2885" b="3670"/>
          <a:stretch>
            <a:fillRect/>
          </a:stretch>
        </p:blipFill>
        <p:spPr>
          <a:xfrm>
            <a:off x="323850" y="1052513"/>
            <a:ext cx="864076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1"/>
          <p:cNvSpPr/>
          <p:nvPr/>
        </p:nvSpPr>
        <p:spPr>
          <a:xfrm>
            <a:off x="468313" y="981075"/>
            <a:ext cx="7488237" cy="47513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图片 29" descr="未标题-1f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773" y="5660936"/>
            <a:ext cx="36433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29"/>
          <p:cNvSpPr>
            <a:spLocks noChangeArrowheads="1"/>
          </p:cNvSpPr>
          <p:nvPr/>
        </p:nvSpPr>
        <p:spPr bwMode="auto">
          <a:xfrm>
            <a:off x="467995" y="332740"/>
            <a:ext cx="8060055" cy="66948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设计内容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文创产品设计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 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香薰蜡烛烛台设计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1.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设计灵感来源：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文创产品的设计来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源于巴洛克街区的建筑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立面，对中华巴洛克建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筑装饰进行设计分析与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提炼。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    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41" name="图片 31" descr="未tf awe标题-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8155"/>
            <a:ext cx="43370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47945" y="2348865"/>
            <a:ext cx="3417570" cy="317627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Administrator\Desktop\图片2.jpg"/>
          <p:cNvPicPr>
            <a:picLocks noChangeAspect="1"/>
          </p:cNvPicPr>
          <p:nvPr/>
        </p:nvPicPr>
        <p:blipFill>
          <a:blip r:embed="rId1"/>
          <a:srcRect l="2747" t="2792" r="2885" b="3670"/>
          <a:stretch>
            <a:fillRect/>
          </a:stretch>
        </p:blipFill>
        <p:spPr>
          <a:xfrm>
            <a:off x="323850" y="1052513"/>
            <a:ext cx="864076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1"/>
          <p:cNvSpPr/>
          <p:nvPr/>
        </p:nvSpPr>
        <p:spPr>
          <a:xfrm>
            <a:off x="468313" y="981075"/>
            <a:ext cx="7488237" cy="47513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图片 29" descr="未标题-1f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8" y="5660936"/>
            <a:ext cx="36433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9738" t="5490" r="12381" b="4319"/>
          <a:stretch>
            <a:fillRect/>
          </a:stretch>
        </p:blipFill>
        <p:spPr>
          <a:xfrm>
            <a:off x="5269865" y="3357245"/>
            <a:ext cx="3542030" cy="3040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69865" y="188595"/>
            <a:ext cx="3579495" cy="2997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96240" y="1913890"/>
            <a:ext cx="4567555" cy="4244975"/>
          </a:xfrm>
          <a:prstGeom prst="rect">
            <a:avLst/>
          </a:prstGeom>
        </p:spPr>
      </p:pic>
      <p:pic>
        <p:nvPicPr>
          <p:cNvPr id="5141" name="图片 31" descr="未tf awe标题-1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" y="620395"/>
            <a:ext cx="349250" cy="46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29"/>
          <p:cNvSpPr>
            <a:spLocks noChangeArrowheads="1"/>
          </p:cNvSpPr>
          <p:nvPr/>
        </p:nvSpPr>
        <p:spPr bwMode="auto">
          <a:xfrm>
            <a:off x="755015" y="488950"/>
            <a:ext cx="5802630" cy="574167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哈尔滨地方戏院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 </a:t>
            </a:r>
            <a:endParaRPr lang="en-US" altLang="zh-CN" sz="2800" b="1" noProof="0" dirty="0">
              <a:ln>
                <a:noFill/>
              </a:ln>
              <a:effectLst/>
              <a:uLnTx/>
              <a:uFillTx/>
              <a:latin typeface="+mn-ea"/>
              <a:sym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建筑立面草图绘制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Administrator\Desktop\图片2.jpg"/>
          <p:cNvPicPr>
            <a:picLocks noChangeAspect="1"/>
          </p:cNvPicPr>
          <p:nvPr/>
        </p:nvPicPr>
        <p:blipFill>
          <a:blip r:embed="rId1"/>
          <a:srcRect l="2747" t="2792" r="2885" b="3670"/>
          <a:stretch>
            <a:fillRect/>
          </a:stretch>
        </p:blipFill>
        <p:spPr>
          <a:xfrm>
            <a:off x="323850" y="1052513"/>
            <a:ext cx="864076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1"/>
          <p:cNvSpPr/>
          <p:nvPr/>
        </p:nvSpPr>
        <p:spPr>
          <a:xfrm>
            <a:off x="467678" y="981075"/>
            <a:ext cx="7488237" cy="47513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图片 29" descr="未标题-1f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18" y="5589181"/>
            <a:ext cx="36433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29"/>
          <p:cNvSpPr>
            <a:spLocks noChangeArrowheads="1"/>
          </p:cNvSpPr>
          <p:nvPr/>
        </p:nvSpPr>
        <p:spPr bwMode="auto">
          <a:xfrm>
            <a:off x="828040" y="619125"/>
            <a:ext cx="3749040" cy="574167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松光电影影院</a:t>
            </a:r>
            <a:endParaRPr lang="zh-CN" sz="2800" b="1" noProof="0" dirty="0">
              <a:ln>
                <a:noFill/>
              </a:ln>
              <a:effectLst/>
              <a:uLnTx/>
              <a:uFillTx/>
              <a:latin typeface="+mn-ea"/>
              <a:sym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建筑立面草图绘制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41" name="图片 31" descr="未tf awe标题-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" y="764540"/>
            <a:ext cx="405765" cy="53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444615" y="332740"/>
            <a:ext cx="2292350" cy="20618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54380" y="2132965"/>
            <a:ext cx="7025005" cy="447865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Administrator\Desktop\图片2.jpg"/>
          <p:cNvPicPr>
            <a:picLocks noChangeAspect="1"/>
          </p:cNvPicPr>
          <p:nvPr/>
        </p:nvPicPr>
        <p:blipFill>
          <a:blip r:embed="rId1"/>
          <a:srcRect l="2747" t="2792" r="2885" b="3670"/>
          <a:stretch>
            <a:fillRect/>
          </a:stretch>
        </p:blipFill>
        <p:spPr>
          <a:xfrm>
            <a:off x="323850" y="1052513"/>
            <a:ext cx="864076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1"/>
          <p:cNvSpPr/>
          <p:nvPr/>
        </p:nvSpPr>
        <p:spPr>
          <a:xfrm>
            <a:off x="468313" y="981075"/>
            <a:ext cx="7488237" cy="47513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图片 29" descr="未标题-1f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18" y="5589181"/>
            <a:ext cx="36433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29"/>
          <p:cNvSpPr>
            <a:spLocks noChangeArrowheads="1"/>
          </p:cNvSpPr>
          <p:nvPr/>
        </p:nvSpPr>
        <p:spPr bwMode="auto">
          <a:xfrm>
            <a:off x="828040" y="547370"/>
            <a:ext cx="3749040" cy="574167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中亚珠宝金行</a:t>
            </a:r>
            <a:endParaRPr lang="zh-CN" sz="2800" b="1" noProof="0" dirty="0">
              <a:ln>
                <a:noFill/>
              </a:ln>
              <a:effectLst/>
              <a:uLnTx/>
              <a:uFillTx/>
              <a:latin typeface="+mn-ea"/>
              <a:sym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建筑立面草图绘制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41" name="图片 31" descr="未tf awe标题-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" y="692785"/>
            <a:ext cx="405765" cy="53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07365" y="2205355"/>
            <a:ext cx="8129270" cy="43459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496560" y="188595"/>
            <a:ext cx="3140075" cy="189420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Administrator\Desktop\图片2.jpg"/>
          <p:cNvPicPr>
            <a:picLocks noChangeAspect="1"/>
          </p:cNvPicPr>
          <p:nvPr/>
        </p:nvPicPr>
        <p:blipFill>
          <a:blip r:embed="rId1"/>
          <a:srcRect l="2747" t="2792" r="2885" b="3670"/>
          <a:stretch>
            <a:fillRect/>
          </a:stretch>
        </p:blipFill>
        <p:spPr>
          <a:xfrm>
            <a:off x="323850" y="1052513"/>
            <a:ext cx="864076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1"/>
          <p:cNvSpPr/>
          <p:nvPr/>
        </p:nvSpPr>
        <p:spPr>
          <a:xfrm>
            <a:off x="468313" y="981075"/>
            <a:ext cx="7488237" cy="47513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图片 29" descr="未标题-1f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373281"/>
            <a:ext cx="36433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29"/>
          <p:cNvSpPr>
            <a:spLocks noChangeArrowheads="1"/>
          </p:cNvSpPr>
          <p:nvPr/>
        </p:nvSpPr>
        <p:spPr bwMode="auto">
          <a:xfrm>
            <a:off x="828040" y="836930"/>
            <a:ext cx="3749040" cy="574167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建筑立面应用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41" name="图片 31" descr="未tf awe标题-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" y="908685"/>
            <a:ext cx="41402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24525" y="1639570"/>
            <a:ext cx="3126740" cy="3850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23850" y="2204720"/>
            <a:ext cx="5085715" cy="271907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Administrator\Desktop\图片2.jpg"/>
          <p:cNvPicPr>
            <a:picLocks noChangeAspect="1"/>
          </p:cNvPicPr>
          <p:nvPr/>
        </p:nvPicPr>
        <p:blipFill>
          <a:blip r:embed="rId1"/>
          <a:srcRect l="2747" t="2792" r="2885" b="3670"/>
          <a:stretch>
            <a:fillRect/>
          </a:stretch>
        </p:blipFill>
        <p:spPr>
          <a:xfrm>
            <a:off x="323850" y="1052513"/>
            <a:ext cx="864076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1"/>
          <p:cNvSpPr/>
          <p:nvPr/>
        </p:nvSpPr>
        <p:spPr>
          <a:xfrm>
            <a:off x="468313" y="981075"/>
            <a:ext cx="7488237" cy="47513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129"/>
          <p:cNvSpPr>
            <a:spLocks noChangeArrowheads="1"/>
          </p:cNvSpPr>
          <p:nvPr/>
        </p:nvSpPr>
        <p:spPr bwMode="auto">
          <a:xfrm>
            <a:off x="683895" y="428625"/>
            <a:ext cx="4544695" cy="2499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文创产品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手绘结构草图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41" name="图片 31" descr="未tf awe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" y="534670"/>
            <a:ext cx="39052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3377"/>
          <a:stretch>
            <a:fillRect/>
          </a:stretch>
        </p:blipFill>
        <p:spPr>
          <a:xfrm>
            <a:off x="1001395" y="1268095"/>
            <a:ext cx="7242175" cy="5287010"/>
          </a:xfrm>
          <a:prstGeom prst="rect">
            <a:avLst/>
          </a:prstGeom>
        </p:spPr>
      </p:pic>
      <p:pic>
        <p:nvPicPr>
          <p:cNvPr id="5122" name="图片 29" descr="未标题-1fa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6791"/>
            <a:ext cx="36433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Administrator\Desktop\图片2.jpg"/>
          <p:cNvPicPr>
            <a:picLocks noChangeAspect="1"/>
          </p:cNvPicPr>
          <p:nvPr/>
        </p:nvPicPr>
        <p:blipFill>
          <a:blip r:embed="rId1"/>
          <a:srcRect l="2747" t="2792" r="2885" b="3670"/>
          <a:stretch>
            <a:fillRect/>
          </a:stretch>
        </p:blipFill>
        <p:spPr>
          <a:xfrm>
            <a:off x="323850" y="1052513"/>
            <a:ext cx="864076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1"/>
          <p:cNvSpPr/>
          <p:nvPr/>
        </p:nvSpPr>
        <p:spPr>
          <a:xfrm>
            <a:off x="468313" y="981075"/>
            <a:ext cx="7488237" cy="47513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图片 29" descr="未标题-1f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97336"/>
            <a:ext cx="36433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29"/>
          <p:cNvSpPr>
            <a:spLocks noChangeArrowheads="1"/>
          </p:cNvSpPr>
          <p:nvPr/>
        </p:nvSpPr>
        <p:spPr bwMode="auto">
          <a:xfrm>
            <a:off x="251460" y="1052830"/>
            <a:ext cx="3919855" cy="42449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      </a:t>
            </a:r>
            <a:r>
              <a:rPr alt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将手绘图喷涂在蜡烛烛台的玻璃杯外壁上，通过喷漆印花的方式，使烛光映衬出巴洛克建筑的剪影。</a:t>
            </a:r>
            <a:endParaRPr altLang="zh-CN" sz="2800" b="1" noProof="0" dirty="0">
              <a:ln>
                <a:noFill/>
              </a:ln>
              <a:effectLst/>
              <a:uLnTx/>
              <a:uFillTx/>
              <a:latin typeface="+mn-ea"/>
              <a:sym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41" name="图片 31" descr="未tf awe标题-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" y="1124585"/>
            <a:ext cx="379095" cy="50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0" y="933450"/>
            <a:ext cx="3818255" cy="499173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Administrator\Desktop\图片2.jpg"/>
          <p:cNvPicPr>
            <a:picLocks noChangeAspect="1"/>
          </p:cNvPicPr>
          <p:nvPr/>
        </p:nvPicPr>
        <p:blipFill>
          <a:blip r:embed="rId1"/>
          <a:srcRect l="2747" t="2792" r="2885" b="3670"/>
          <a:stretch>
            <a:fillRect/>
          </a:stretch>
        </p:blipFill>
        <p:spPr>
          <a:xfrm>
            <a:off x="323850" y="1052513"/>
            <a:ext cx="8640763" cy="4824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矩形 1"/>
          <p:cNvSpPr/>
          <p:nvPr/>
        </p:nvSpPr>
        <p:spPr>
          <a:xfrm>
            <a:off x="395288" y="980440"/>
            <a:ext cx="7488237" cy="4751388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图片 29" descr="未标题-1fa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3" y="5373281"/>
            <a:ext cx="36433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29"/>
          <p:cNvSpPr>
            <a:spLocks noChangeArrowheads="1"/>
          </p:cNvSpPr>
          <p:nvPr/>
        </p:nvSpPr>
        <p:spPr bwMode="auto">
          <a:xfrm>
            <a:off x="180975" y="764540"/>
            <a:ext cx="4650105" cy="59899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       </a:t>
            </a:r>
            <a:r>
              <a:rPr lang="zh-CN" altLang="zh-CN" sz="2800" b="1" noProof="0" dirty="0">
                <a:ln>
                  <a:noFill/>
                </a:ln>
                <a:effectLst/>
                <a:uLnTx/>
                <a:uFillTx/>
                <a:latin typeface="+mn-ea"/>
                <a:sym typeface="+mn-ea"/>
              </a:rPr>
              <a:t>点亮烛光，玻璃烛台上就会映衬出巴洛克建筑和满天繁星，仿佛漫步在冬夜中华巴洛克街道上，星空、路灯和巴洛克建筑中的灯光也被点亮，使中华巴洛克街角的夜晚更有氛围。</a:t>
            </a:r>
            <a:endParaRPr lang="zh-CN" altLang="zh-CN" sz="2800" b="1" noProof="0" dirty="0">
              <a:ln>
                <a:noFill/>
              </a:ln>
              <a:effectLst/>
              <a:uLnTx/>
              <a:uFillTx/>
              <a:latin typeface="+mn-ea"/>
              <a:sym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41" name="图片 31" descr="未tf awe标题-1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" y="836930"/>
            <a:ext cx="38798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15714"/>
          <a:stretch>
            <a:fillRect/>
          </a:stretch>
        </p:blipFill>
        <p:spPr>
          <a:xfrm>
            <a:off x="5147945" y="1124585"/>
            <a:ext cx="3718560" cy="419481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PP_MARK_KEY" val="58f5d6e8-1901-459f-8921-3103ea5198e0"/>
  <p:tag name="COMMONDATA" val="eyJoZGlkIjoiNjdmNzQ1ZjMxZmM5ZTUxYjRlZDY2YmM3YWYyMmZhMDU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WPS 演示</Application>
  <PresentationFormat>全屏显示(4:3)</PresentationFormat>
  <Paragraphs>62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文档存本地丢失不负责</cp:lastModifiedBy>
  <cp:revision>538</cp:revision>
  <dcterms:created xsi:type="dcterms:W3CDTF">2015-07-15T05:33:00Z</dcterms:created>
  <dcterms:modified xsi:type="dcterms:W3CDTF">2023-03-01T14:11:09Z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E7E7876984B94A02B870A4B441A65A87</vt:lpwstr>
  </property>
</Properties>
</file>