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9" r:id="rId4"/>
    <p:sldId id="258" r:id="rId5"/>
    <p:sldId id="260" r:id="rId6"/>
    <p:sldId id="261" r:id="rId7"/>
    <p:sldId id="268" r:id="rId8"/>
    <p:sldId id="269" r:id="rId9"/>
    <p:sldId id="272" r:id="rId10"/>
    <p:sldId id="270" r:id="rId11"/>
    <p:sldId id="262" r:id="rId12"/>
    <p:sldId id="273"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15" d="100"/>
          <a:sy n="115"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277509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58573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214441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161048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48411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191189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35459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366888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103594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119478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6FE9597-F2B8-4C7B-B4B1-E0550F0BDC4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399576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E9597-F2B8-4C7B-B4B1-E0550F0BDC4E}" type="datetimeFigureOut">
              <a:rPr lang="zh-CN" altLang="en-US" smtClean="0"/>
              <a:t>2023/2/28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53184-5FC0-4203-8145-4B6536FB647A}" type="slidenum">
              <a:rPr lang="zh-CN" altLang="en-US" smtClean="0"/>
              <a:t>‹#›</a:t>
            </a:fld>
            <a:endParaRPr lang="zh-CN" altLang="en-US"/>
          </a:p>
        </p:txBody>
      </p:sp>
    </p:spTree>
    <p:extLst>
      <p:ext uri="{BB962C8B-B14F-4D97-AF65-F5344CB8AC3E}">
        <p14:creationId xmlns:p14="http://schemas.microsoft.com/office/powerpoint/2010/main" val="4293642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0172" y="-1"/>
            <a:ext cx="12181827" cy="6854823"/>
          </a:xfrm>
          <a:prstGeom prst="rect">
            <a:avLst/>
          </a:prstGeom>
        </p:spPr>
      </p:pic>
      <p:pic>
        <p:nvPicPr>
          <p:cNvPr id="5" name="图片 4">
            <a:extLst>
              <a:ext uri="{FF2B5EF4-FFF2-40B4-BE49-F238E27FC236}">
                <a16:creationId xmlns:a16="http://schemas.microsoft.com/office/drawing/2014/main" id="{4EDB4ABD-32F3-4BD9-9299-02577F70D8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47767" y="3429000"/>
            <a:ext cx="1844235" cy="911506"/>
          </a:xfrm>
          <a:prstGeom prst="rect">
            <a:avLst/>
          </a:prstGeom>
        </p:spPr>
      </p:pic>
      <p:pic>
        <p:nvPicPr>
          <p:cNvPr id="6" name="图片 5">
            <a:extLst>
              <a:ext uri="{FF2B5EF4-FFF2-40B4-BE49-F238E27FC236}">
                <a16:creationId xmlns:a16="http://schemas.microsoft.com/office/drawing/2014/main" id="{B77FD5CF-F90B-4C25-9833-8D8C759218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 y="1134047"/>
            <a:ext cx="3634740" cy="4113776"/>
          </a:xfrm>
          <a:prstGeom prst="rect">
            <a:avLst/>
          </a:prstGeom>
        </p:spPr>
      </p:pic>
      <p:pic>
        <p:nvPicPr>
          <p:cNvPr id="9" name="图片 8">
            <a:extLst>
              <a:ext uri="{FF2B5EF4-FFF2-40B4-BE49-F238E27FC236}">
                <a16:creationId xmlns:a16="http://schemas.microsoft.com/office/drawing/2014/main" id="{33DB7794-29DD-4B0F-AFE8-8461701DC7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1175" y="4966694"/>
            <a:ext cx="654105" cy="673801"/>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b="22787"/>
          <a:stretch/>
        </p:blipFill>
        <p:spPr>
          <a:xfrm>
            <a:off x="0" y="3531073"/>
            <a:ext cx="12192000" cy="3306607"/>
          </a:xfrm>
          <a:prstGeom prst="rect">
            <a:avLst/>
          </a:prstGeom>
        </p:spPr>
      </p:pic>
      <p:sp>
        <p:nvSpPr>
          <p:cNvPr id="11" name="文本框 10"/>
          <p:cNvSpPr txBox="1"/>
          <p:nvPr/>
        </p:nvSpPr>
        <p:spPr>
          <a:xfrm>
            <a:off x="2705080" y="1768298"/>
            <a:ext cx="5595604" cy="923330"/>
          </a:xfrm>
          <a:prstGeom prst="rect">
            <a:avLst/>
          </a:prstGeom>
          <a:noFill/>
        </p:spPr>
        <p:txBody>
          <a:bodyPr wrap="square" rtlCol="0">
            <a:spAutoFit/>
          </a:bodyPr>
          <a:lstStyle/>
          <a:p>
            <a:pPr algn="ctr"/>
            <a:r>
              <a:rPr lang="zh-CN" altLang="en-US" dirty="0" smtClean="0">
                <a:solidFill>
                  <a:srgbClr val="E6C683"/>
                </a:solidFill>
                <a:latin typeface="方正兰亭细黑繁体" panose="02000000000000000000" pitchFamily="2" charset="-122"/>
                <a:ea typeface="方正兰亭细黑繁体" panose="02000000000000000000" pitchFamily="2" charset="-122"/>
                <a:cs typeface="FZQingKeBenYueSongS-R-GB" charset="-122"/>
              </a:rPr>
              <a:t>哈尔滨老道外中华巴洛克</a:t>
            </a:r>
            <a:endParaRPr lang="en-US" altLang="zh-CN" dirty="0" smtClean="0">
              <a:solidFill>
                <a:srgbClr val="E6C683"/>
              </a:solidFill>
              <a:latin typeface="方正兰亭细黑繁体" panose="02000000000000000000" pitchFamily="2" charset="-122"/>
              <a:ea typeface="方正兰亭细黑繁体" panose="02000000000000000000" pitchFamily="2" charset="-122"/>
              <a:cs typeface="FZQingKeBenYueSongS-R-GB" charset="-122"/>
            </a:endParaRPr>
          </a:p>
          <a:p>
            <a:pPr algn="ctr"/>
            <a:endParaRPr lang="en-US" altLang="zh-CN" dirty="0" smtClean="0">
              <a:solidFill>
                <a:srgbClr val="E6C683"/>
              </a:solidFill>
              <a:latin typeface="方正兰亭细黑繁体" panose="02000000000000000000" pitchFamily="2" charset="-122"/>
              <a:ea typeface="方正兰亭细黑繁体" panose="02000000000000000000" pitchFamily="2" charset="-122"/>
              <a:cs typeface="FZQingKeBenYueSongS-R-GB" charset="-122"/>
            </a:endParaRPr>
          </a:p>
          <a:p>
            <a:pPr algn="ctr"/>
            <a:r>
              <a:rPr lang="zh-CN" altLang="en-US" dirty="0" smtClean="0">
                <a:solidFill>
                  <a:srgbClr val="E6C683"/>
                </a:solidFill>
                <a:latin typeface="方正兰亭细黑繁体" panose="02000000000000000000" pitchFamily="2" charset="-122"/>
                <a:ea typeface="方正兰亭细黑繁体" panose="02000000000000000000" pitchFamily="2" charset="-122"/>
                <a:cs typeface="FZQingKeBenYueSongS-R-GB" charset="-122"/>
              </a:rPr>
              <a:t>街区店铺招牌改造设计方案</a:t>
            </a:r>
            <a:endParaRPr lang="zh-CN" altLang="en-US" dirty="0">
              <a:solidFill>
                <a:srgbClr val="E6C683"/>
              </a:solidFill>
              <a:latin typeface="方正兰亭细黑繁体" panose="02000000000000000000" pitchFamily="2" charset="-122"/>
              <a:ea typeface="方正兰亭细黑繁体" panose="02000000000000000000" pitchFamily="2" charset="-122"/>
              <a:cs typeface="FZQingKeBenYueSongS-R-GB" charset="-122"/>
            </a:endParaRPr>
          </a:p>
        </p:txBody>
      </p:sp>
      <p:pic>
        <p:nvPicPr>
          <p:cNvPr id="12" name="图片 11">
            <a:extLst>
              <a:ext uri="{FF2B5EF4-FFF2-40B4-BE49-F238E27FC236}">
                <a16:creationId xmlns:a16="http://schemas.microsoft.com/office/drawing/2014/main" id="{FEC74319-760F-48CF-A3F6-C8C61C0989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78417" y="2165236"/>
            <a:ext cx="3298572" cy="1883572"/>
          </a:xfrm>
          <a:prstGeom prst="rect">
            <a:avLst/>
          </a:prstGeom>
        </p:spPr>
      </p:pic>
      <p:pic>
        <p:nvPicPr>
          <p:cNvPr id="13" name="图片 12">
            <a:extLst>
              <a:ext uri="{FF2B5EF4-FFF2-40B4-BE49-F238E27FC236}">
                <a16:creationId xmlns:a16="http://schemas.microsoft.com/office/drawing/2014/main" id="{44DD4903-BB5A-439A-8604-C6C4928C9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10027705" y="2088702"/>
            <a:ext cx="2006338" cy="2270760"/>
          </a:xfrm>
          <a:prstGeom prst="rect">
            <a:avLst/>
          </a:prstGeom>
        </p:spPr>
      </p:pic>
      <p:pic>
        <p:nvPicPr>
          <p:cNvPr id="2" name="图片 1"/>
          <p:cNvPicPr>
            <a:picLocks noChangeAspect="1"/>
          </p:cNvPicPr>
          <p:nvPr/>
        </p:nvPicPr>
        <p:blipFill>
          <a:blip r:embed="rId9"/>
          <a:stretch>
            <a:fillRect/>
          </a:stretch>
        </p:blipFill>
        <p:spPr>
          <a:xfrm>
            <a:off x="35762" y="49339"/>
            <a:ext cx="12108820" cy="1508241"/>
          </a:xfrm>
          <a:prstGeom prst="rect">
            <a:avLst/>
          </a:prstGeom>
        </p:spPr>
      </p:pic>
    </p:spTree>
    <p:extLst>
      <p:ext uri="{BB962C8B-B14F-4D97-AF65-F5344CB8AC3E}">
        <p14:creationId xmlns:p14="http://schemas.microsoft.com/office/powerpoint/2010/main" val="289238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3546" y="592574"/>
            <a:ext cx="2262158" cy="369332"/>
          </a:xfrm>
          <a:prstGeom prst="rect">
            <a:avLst/>
          </a:prstGeom>
        </p:spPr>
        <p:txBody>
          <a:bodyPr wrap="none">
            <a:spAutoFit/>
          </a:bodyPr>
          <a:lstStyle/>
          <a:p>
            <a:r>
              <a:rPr lang="zh-CN" altLang="en-US" dirty="0" smtClean="0"/>
              <a:t>店铺招牌效果图展示</a:t>
            </a:r>
            <a:endParaRPr lang="zh-CN" altLang="en-US" dirty="0"/>
          </a:p>
        </p:txBody>
      </p:sp>
      <p:sp>
        <p:nvSpPr>
          <p:cNvPr id="10" name="矩形 9"/>
          <p:cNvSpPr/>
          <p:nvPr/>
        </p:nvSpPr>
        <p:spPr>
          <a:xfrm>
            <a:off x="4047177" y="4889498"/>
            <a:ext cx="1569660" cy="276999"/>
          </a:xfrm>
          <a:prstGeom prst="rect">
            <a:avLst/>
          </a:prstGeom>
        </p:spPr>
        <p:txBody>
          <a:bodyPr wrap="none">
            <a:spAutoFit/>
          </a:bodyPr>
          <a:lstStyle/>
          <a:p>
            <a:r>
              <a:rPr lang="zh-CN" altLang="en-US" sz="1200" dirty="0" smtClean="0"/>
              <a:t>店铺夜景照明效果图</a:t>
            </a:r>
            <a:endParaRPr lang="zh-CN" altLang="en-US" sz="1200" dirty="0"/>
          </a:p>
        </p:txBody>
      </p:sp>
      <p:pic>
        <p:nvPicPr>
          <p:cNvPr id="3" name="图片 2"/>
          <p:cNvPicPr>
            <a:picLocks noChangeAspect="1"/>
          </p:cNvPicPr>
          <p:nvPr/>
        </p:nvPicPr>
        <p:blipFill>
          <a:blip r:embed="rId2"/>
          <a:stretch>
            <a:fillRect/>
          </a:stretch>
        </p:blipFill>
        <p:spPr>
          <a:xfrm>
            <a:off x="2203362" y="1034221"/>
            <a:ext cx="7499855" cy="5658604"/>
          </a:xfrm>
          <a:prstGeom prst="rect">
            <a:avLst/>
          </a:prstGeom>
        </p:spPr>
      </p:pic>
      <p:pic>
        <p:nvPicPr>
          <p:cNvPr id="12" name="图片 11"/>
          <p:cNvPicPr>
            <a:picLocks noChangeAspect="1"/>
          </p:cNvPicPr>
          <p:nvPr/>
        </p:nvPicPr>
        <p:blipFill rotWithShape="1">
          <a:blip r:embed="rId3"/>
          <a:srcRect b="93182"/>
          <a:stretch/>
        </p:blipFill>
        <p:spPr>
          <a:xfrm>
            <a:off x="10172" y="-1"/>
            <a:ext cx="12181827" cy="467361"/>
          </a:xfrm>
          <a:prstGeom prst="rect">
            <a:avLst/>
          </a:prstGeom>
        </p:spPr>
      </p:pic>
      <p:sp>
        <p:nvSpPr>
          <p:cNvPr id="13" name="矩形 12"/>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Tree>
    <p:extLst>
      <p:ext uri="{BB962C8B-B14F-4D97-AF65-F5344CB8AC3E}">
        <p14:creationId xmlns:p14="http://schemas.microsoft.com/office/powerpoint/2010/main" val="2566054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2"/>
          <a:srcRect b="93182"/>
          <a:stretch/>
        </p:blipFill>
        <p:spPr>
          <a:xfrm>
            <a:off x="10172" y="-1"/>
            <a:ext cx="12181827" cy="467361"/>
          </a:xfrm>
          <a:prstGeom prst="rect">
            <a:avLst/>
          </a:prstGeom>
        </p:spPr>
      </p:pic>
      <p:sp>
        <p:nvSpPr>
          <p:cNvPr id="19" name="矩形 18"/>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pic>
        <p:nvPicPr>
          <p:cNvPr id="2" name="图片 1"/>
          <p:cNvPicPr>
            <a:picLocks noChangeAspect="1"/>
          </p:cNvPicPr>
          <p:nvPr/>
        </p:nvPicPr>
        <p:blipFill>
          <a:blip r:embed="rId3"/>
          <a:stretch>
            <a:fillRect/>
          </a:stretch>
        </p:blipFill>
        <p:spPr>
          <a:xfrm>
            <a:off x="3721715" y="686307"/>
            <a:ext cx="5720131" cy="5626359"/>
          </a:xfrm>
          <a:prstGeom prst="rect">
            <a:avLst/>
          </a:prstGeom>
        </p:spPr>
      </p:pic>
      <p:sp>
        <p:nvSpPr>
          <p:cNvPr id="3" name="矩形 2"/>
          <p:cNvSpPr/>
          <p:nvPr/>
        </p:nvSpPr>
        <p:spPr>
          <a:xfrm>
            <a:off x="153545" y="588644"/>
            <a:ext cx="2954655" cy="369332"/>
          </a:xfrm>
          <a:prstGeom prst="rect">
            <a:avLst/>
          </a:prstGeom>
        </p:spPr>
        <p:txBody>
          <a:bodyPr wrap="none">
            <a:spAutoFit/>
          </a:bodyPr>
          <a:lstStyle/>
          <a:p>
            <a:r>
              <a:rPr lang="zh-CN" altLang="en-US" dirty="0" smtClean="0"/>
              <a:t>店铺专属文创产品设计实践</a:t>
            </a:r>
            <a:endParaRPr lang="zh-CN" altLang="en-US" dirty="0"/>
          </a:p>
        </p:txBody>
      </p:sp>
      <p:sp>
        <p:nvSpPr>
          <p:cNvPr id="14" name="矩形 13"/>
          <p:cNvSpPr/>
          <p:nvPr/>
        </p:nvSpPr>
        <p:spPr>
          <a:xfrm>
            <a:off x="297384" y="1249418"/>
            <a:ext cx="2810816" cy="2677656"/>
          </a:xfrm>
          <a:prstGeom prst="rect">
            <a:avLst/>
          </a:prstGeom>
        </p:spPr>
        <p:txBody>
          <a:bodyPr wrap="square">
            <a:spAutoFit/>
          </a:bodyPr>
          <a:lstStyle/>
          <a:p>
            <a:r>
              <a:rPr lang="zh-CN" altLang="en-US" sz="1200" dirty="0"/>
              <a:t>在中华巴洛克街区有很多老字号的餐饮店，历经百余年而经久不衰，大家品尝 的不仅仅是味道，更是餐饮文化在特定社区里的一种综合感受，味道本身也具有文化的属性。餐饮配合周边产业的文化更能展现出城市独有的品位</a:t>
            </a:r>
            <a:r>
              <a:rPr lang="zh-CN" altLang="en-US" sz="1200" dirty="0" smtClean="0"/>
              <a:t>。</a:t>
            </a:r>
            <a:endParaRPr lang="en-US" altLang="zh-CN" sz="1200" dirty="0" smtClean="0"/>
          </a:p>
          <a:p>
            <a:endParaRPr lang="en-US" altLang="zh-CN" sz="1200" dirty="0" smtClean="0"/>
          </a:p>
          <a:p>
            <a:r>
              <a:rPr lang="zh-CN" altLang="en-US" sz="1200" dirty="0"/>
              <a:t>本</a:t>
            </a:r>
            <a:r>
              <a:rPr lang="zh-CN" altLang="en-US" sz="1200" dirty="0" smtClean="0"/>
              <a:t>次设计把手绘中华巴洛克街区的建筑景观融入到商家的购物袋以及包装类产品中，通过这些产品的设计不仅能表现出商家对于百年老店的文化传承，同样也</a:t>
            </a:r>
            <a:r>
              <a:rPr lang="zh-CN" altLang="en-US" sz="1200" dirty="0" smtClean="0"/>
              <a:t>能给予顾客更多关于街区</a:t>
            </a:r>
            <a:r>
              <a:rPr lang="zh-CN" altLang="en-US" sz="1200" dirty="0" smtClean="0"/>
              <a:t>文化内涵的体验</a:t>
            </a:r>
            <a:r>
              <a:rPr lang="zh-CN" altLang="en-US" sz="1200" dirty="0" smtClean="0"/>
              <a:t>。通过</a:t>
            </a:r>
            <a:r>
              <a:rPr lang="zh-CN" altLang="en-US" sz="1200" dirty="0" smtClean="0"/>
              <a:t>包装以及购物袋上的信息，也能给商家带来更多的宣传功能。</a:t>
            </a:r>
            <a:endParaRPr lang="zh-CN" altLang="en-US" sz="1200" dirty="0"/>
          </a:p>
        </p:txBody>
      </p:sp>
      <p:sp>
        <p:nvSpPr>
          <p:cNvPr id="4" name="矩形 3"/>
          <p:cNvSpPr/>
          <p:nvPr/>
        </p:nvSpPr>
        <p:spPr>
          <a:xfrm>
            <a:off x="5078127" y="6393113"/>
            <a:ext cx="2534668" cy="276999"/>
          </a:xfrm>
          <a:prstGeom prst="rect">
            <a:avLst/>
          </a:prstGeom>
        </p:spPr>
        <p:txBody>
          <a:bodyPr wrap="none">
            <a:spAutoFit/>
          </a:bodyPr>
          <a:lstStyle/>
          <a:p>
            <a:r>
              <a:rPr lang="en-US" altLang="zh-CN" sz="1200" dirty="0"/>
              <a:t> </a:t>
            </a:r>
            <a:r>
              <a:rPr lang="zh-CN" altLang="en-US" sz="1200" dirty="0"/>
              <a:t>手绘</a:t>
            </a:r>
            <a:r>
              <a:rPr lang="zh-CN" altLang="en-US" sz="1200" dirty="0" smtClean="0"/>
              <a:t>建筑购物袋及包装盒文创产品</a:t>
            </a:r>
            <a:endParaRPr lang="zh-CN" altLang="en-US" sz="1200" dirty="0"/>
          </a:p>
        </p:txBody>
      </p:sp>
    </p:spTree>
    <p:extLst>
      <p:ext uri="{BB962C8B-B14F-4D97-AF65-F5344CB8AC3E}">
        <p14:creationId xmlns:p14="http://schemas.microsoft.com/office/powerpoint/2010/main" val="390966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0172" y="564257"/>
            <a:ext cx="12181828" cy="6157583"/>
          </a:xfrm>
          <a:prstGeom prst="rect">
            <a:avLst/>
          </a:prstGeom>
        </p:spPr>
      </p:pic>
      <p:pic>
        <p:nvPicPr>
          <p:cNvPr id="18" name="图片 17"/>
          <p:cNvPicPr>
            <a:picLocks noChangeAspect="1"/>
          </p:cNvPicPr>
          <p:nvPr/>
        </p:nvPicPr>
        <p:blipFill rotWithShape="1">
          <a:blip r:embed="rId2"/>
          <a:srcRect b="93182"/>
          <a:stretch/>
        </p:blipFill>
        <p:spPr>
          <a:xfrm>
            <a:off x="10172" y="-1"/>
            <a:ext cx="12181827" cy="467361"/>
          </a:xfrm>
          <a:prstGeom prst="rect">
            <a:avLst/>
          </a:prstGeom>
        </p:spPr>
      </p:pic>
      <p:sp>
        <p:nvSpPr>
          <p:cNvPr id="19" name="矩形 18"/>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
        <p:nvSpPr>
          <p:cNvPr id="4" name="矩形 3"/>
          <p:cNvSpPr/>
          <p:nvPr/>
        </p:nvSpPr>
        <p:spPr>
          <a:xfrm>
            <a:off x="3399586" y="2223915"/>
            <a:ext cx="6460032" cy="1446550"/>
          </a:xfrm>
          <a:prstGeom prst="rect">
            <a:avLst/>
          </a:prstGeom>
        </p:spPr>
        <p:txBody>
          <a:bodyPr wrap="square">
            <a:spAutoFit/>
          </a:bodyPr>
          <a:lstStyle/>
          <a:p>
            <a:r>
              <a:rPr lang="zh-CN" altLang="en-US" sz="4400" dirty="0" smtClean="0">
                <a:solidFill>
                  <a:srgbClr val="FFC000"/>
                </a:solidFill>
                <a:latin typeface="方正兰亭特黑繁体" panose="02000000000000000000" pitchFamily="2" charset="-122"/>
                <a:ea typeface="方正兰亭特黑繁体" panose="02000000000000000000" pitchFamily="2" charset="-122"/>
              </a:rPr>
              <a:t>        谢谢观看</a:t>
            </a:r>
            <a:endParaRPr lang="en-US" altLang="zh-CN" sz="4400" dirty="0" smtClean="0">
              <a:solidFill>
                <a:srgbClr val="FFC000"/>
              </a:solidFill>
              <a:latin typeface="方正兰亭特黑繁体" panose="02000000000000000000" pitchFamily="2" charset="-122"/>
              <a:ea typeface="方正兰亭特黑繁体" panose="02000000000000000000" pitchFamily="2" charset="-122"/>
            </a:endParaRPr>
          </a:p>
          <a:p>
            <a:r>
              <a:rPr lang="zh-CN" altLang="en-US" sz="4400" dirty="0" smtClean="0">
                <a:solidFill>
                  <a:srgbClr val="FFC000"/>
                </a:solidFill>
                <a:latin typeface="方正兰亭特黑繁体" panose="02000000000000000000" pitchFamily="2" charset="-122"/>
                <a:ea typeface="方正兰亭特黑繁体" panose="02000000000000000000" pitchFamily="2" charset="-122"/>
              </a:rPr>
              <a:t>希望给予宝贵意见</a:t>
            </a:r>
            <a:endParaRPr lang="zh-CN" altLang="en-US" sz="4400" dirty="0">
              <a:solidFill>
                <a:srgbClr val="FFC000"/>
              </a:solidFill>
              <a:latin typeface="方正兰亭特黑繁体" panose="02000000000000000000" pitchFamily="2" charset="-122"/>
              <a:ea typeface="方正兰亭特黑繁体" panose="02000000000000000000" pitchFamily="2" charset="-122"/>
            </a:endParaRPr>
          </a:p>
        </p:txBody>
      </p:sp>
      <p:sp>
        <p:nvSpPr>
          <p:cNvPr id="5" name="矩形 4"/>
          <p:cNvSpPr/>
          <p:nvPr/>
        </p:nvSpPr>
        <p:spPr>
          <a:xfrm>
            <a:off x="10919792" y="6285707"/>
            <a:ext cx="1031051" cy="369332"/>
          </a:xfrm>
          <a:prstGeom prst="rect">
            <a:avLst/>
          </a:prstGeom>
        </p:spPr>
        <p:txBody>
          <a:bodyPr wrap="none">
            <a:spAutoFit/>
          </a:bodyPr>
          <a:lstStyle/>
          <a:p>
            <a:r>
              <a:rPr lang="en-US" altLang="zh-CN" dirty="0" smtClean="0">
                <a:solidFill>
                  <a:schemeClr val="bg1"/>
                </a:solidFill>
              </a:rPr>
              <a:t>2023-02</a:t>
            </a:r>
            <a:endParaRPr lang="zh-CN" altLang="en-US" dirty="0">
              <a:solidFill>
                <a:schemeClr val="bg1"/>
              </a:solidFill>
            </a:endParaRPr>
          </a:p>
        </p:txBody>
      </p:sp>
    </p:spTree>
    <p:extLst>
      <p:ext uri="{BB962C8B-B14F-4D97-AF65-F5344CB8AC3E}">
        <p14:creationId xmlns:p14="http://schemas.microsoft.com/office/powerpoint/2010/main" val="51754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a:stretch>
            <a:fillRect/>
          </a:stretch>
        </p:blipFill>
        <p:spPr>
          <a:xfrm>
            <a:off x="10172" y="-1"/>
            <a:ext cx="12181827" cy="6854823"/>
          </a:xfrm>
          <a:prstGeom prst="rect">
            <a:avLst/>
          </a:prstGeom>
        </p:spPr>
      </p:pic>
      <p:pic>
        <p:nvPicPr>
          <p:cNvPr id="4" name="图片 3"/>
          <p:cNvPicPr>
            <a:picLocks noChangeAspect="1"/>
          </p:cNvPicPr>
          <p:nvPr/>
        </p:nvPicPr>
        <p:blipFill rotWithShape="1">
          <a:blip r:embed="rId2"/>
          <a:srcRect b="93182"/>
          <a:stretch/>
        </p:blipFill>
        <p:spPr>
          <a:xfrm>
            <a:off x="10172" y="-1"/>
            <a:ext cx="12181827" cy="467361"/>
          </a:xfrm>
          <a:prstGeom prst="rect">
            <a:avLst/>
          </a:prstGeom>
        </p:spPr>
      </p:pic>
      <p:sp>
        <p:nvSpPr>
          <p:cNvPr id="5" name="矩形 4"/>
          <p:cNvSpPr/>
          <p:nvPr/>
        </p:nvSpPr>
        <p:spPr>
          <a:xfrm>
            <a:off x="153546" y="49013"/>
            <a:ext cx="1726054" cy="369332"/>
          </a:xfrm>
          <a:prstGeom prst="rect">
            <a:avLst/>
          </a:prstGeom>
        </p:spPr>
        <p:txBody>
          <a:bodyPr wrap="square">
            <a:spAutoFit/>
          </a:bodyPr>
          <a:lstStyle/>
          <a:p>
            <a:pPr algn="dist"/>
            <a:r>
              <a:rPr lang="zh-CN" altLang="en-US" dirty="0">
                <a:solidFill>
                  <a:srgbClr val="E6C683"/>
                </a:solidFill>
                <a:latin typeface="方正兰亭黑繁体" panose="02000000000000000000" pitchFamily="2" charset="-122"/>
                <a:ea typeface="方正兰亭黑繁体" panose="02000000000000000000" pitchFamily="2" charset="-122"/>
              </a:rPr>
              <a:t>中华巴洛克</a:t>
            </a:r>
          </a:p>
        </p:txBody>
      </p:sp>
      <p:sp>
        <p:nvSpPr>
          <p:cNvPr id="6" name="文本框 5"/>
          <p:cNvSpPr txBox="1"/>
          <p:nvPr/>
        </p:nvSpPr>
        <p:spPr>
          <a:xfrm>
            <a:off x="24741" y="507360"/>
            <a:ext cx="4073014" cy="369332"/>
          </a:xfrm>
          <a:prstGeom prst="rect">
            <a:avLst/>
          </a:prstGeom>
          <a:noFill/>
        </p:spPr>
        <p:txBody>
          <a:bodyPr wrap="square" rtlCol="0">
            <a:spAutoFit/>
          </a:bodyPr>
          <a:lstStyle/>
          <a:p>
            <a:r>
              <a:rPr lang="en-US" altLang="zh-CN" dirty="0">
                <a:solidFill>
                  <a:schemeClr val="bg1"/>
                </a:solidFill>
                <a:latin typeface="方正兰亭黑繁体" panose="02000000000000000000" pitchFamily="2" charset="-122"/>
                <a:ea typeface="方正兰亭黑繁体" panose="02000000000000000000" pitchFamily="2" charset="-122"/>
              </a:rPr>
              <a:t> </a:t>
            </a:r>
            <a:r>
              <a:rPr lang="zh-CN" altLang="en-US" dirty="0">
                <a:solidFill>
                  <a:schemeClr val="bg1"/>
                </a:solidFill>
                <a:latin typeface="方正兰亭黑繁体" panose="02000000000000000000" pitchFamily="2" charset="-122"/>
                <a:ea typeface="方正兰亭黑繁体" panose="02000000000000000000" pitchFamily="2" charset="-122"/>
              </a:rPr>
              <a:t>中华</a:t>
            </a:r>
            <a:r>
              <a:rPr lang="zh-CN" altLang="en-US" dirty="0" smtClean="0">
                <a:solidFill>
                  <a:schemeClr val="bg1"/>
                </a:solidFill>
                <a:latin typeface="方正兰亭黑繁体" panose="02000000000000000000" pitchFamily="2" charset="-122"/>
                <a:ea typeface="方正兰亭黑繁体" panose="02000000000000000000" pitchFamily="2" charset="-122"/>
              </a:rPr>
              <a:t>巴洛克店铺改造设计原则</a:t>
            </a:r>
            <a:endParaRPr lang="zh-CN" altLang="en-US" dirty="0">
              <a:solidFill>
                <a:schemeClr val="bg1"/>
              </a:solidFill>
              <a:latin typeface="方正兰亭黑繁体" panose="02000000000000000000" pitchFamily="2" charset="-122"/>
              <a:ea typeface="方正兰亭黑繁体" panose="02000000000000000000" pitchFamily="2" charset="-122"/>
            </a:endParaRPr>
          </a:p>
        </p:txBody>
      </p:sp>
      <p:sp>
        <p:nvSpPr>
          <p:cNvPr id="12" name="矩形 11">
            <a:extLst>
              <a:ext uri="{FF2B5EF4-FFF2-40B4-BE49-F238E27FC236}">
                <a16:creationId xmlns:a16="http://schemas.microsoft.com/office/drawing/2014/main" id="{CAA49DD2-58D5-4400-8080-82D45CE7E9CD}"/>
              </a:ext>
            </a:extLst>
          </p:cNvPr>
          <p:cNvSpPr/>
          <p:nvPr/>
        </p:nvSpPr>
        <p:spPr>
          <a:xfrm>
            <a:off x="416616" y="1624816"/>
            <a:ext cx="2367167" cy="407255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4C9806A-2155-4ADB-8FF6-6B0543EE4D47}"/>
              </a:ext>
            </a:extLst>
          </p:cNvPr>
          <p:cNvSpPr/>
          <p:nvPr/>
        </p:nvSpPr>
        <p:spPr>
          <a:xfrm>
            <a:off x="3433748" y="1624816"/>
            <a:ext cx="2367167" cy="407255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257547B0-DC1B-4EFA-85B0-8B54DE783F11}"/>
              </a:ext>
            </a:extLst>
          </p:cNvPr>
          <p:cNvSpPr/>
          <p:nvPr/>
        </p:nvSpPr>
        <p:spPr>
          <a:xfrm>
            <a:off x="6354157" y="1624816"/>
            <a:ext cx="2367167" cy="407255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204BE5A3-CACE-4B6E-A627-5693E7921B3B}"/>
              </a:ext>
            </a:extLst>
          </p:cNvPr>
          <p:cNvGrpSpPr/>
          <p:nvPr/>
        </p:nvGrpSpPr>
        <p:grpSpPr>
          <a:xfrm>
            <a:off x="874130" y="2092068"/>
            <a:ext cx="1484956" cy="3136486"/>
            <a:chOff x="2276210" y="2338302"/>
            <a:chExt cx="1484956" cy="3136486"/>
          </a:xfrm>
        </p:grpSpPr>
        <p:sp>
          <p:nvSpPr>
            <p:cNvPr id="16" name="文本框 15">
              <a:extLst>
                <a:ext uri="{FF2B5EF4-FFF2-40B4-BE49-F238E27FC236}">
                  <a16:creationId xmlns:a16="http://schemas.microsoft.com/office/drawing/2014/main" id="{530015B4-F7F0-44B7-8FCC-2F0C4F7472AB}"/>
                </a:ext>
              </a:extLst>
            </p:cNvPr>
            <p:cNvSpPr txBox="1"/>
            <p:nvPr/>
          </p:nvSpPr>
          <p:spPr>
            <a:xfrm>
              <a:off x="3084058" y="2338302"/>
              <a:ext cx="677108" cy="1733808"/>
            </a:xfrm>
            <a:prstGeom prst="rect">
              <a:avLst/>
            </a:prstGeom>
            <a:noFill/>
          </p:spPr>
          <p:txBody>
            <a:bodyPr vert="eaVert" wrap="none" rtlCol="0">
              <a:spAutoFit/>
            </a:bodyPr>
            <a:lstStyle/>
            <a:p>
              <a:r>
                <a:rPr lang="zh-CN" altLang="en-US" sz="3200" dirty="0" smtClean="0">
                  <a:solidFill>
                    <a:srgbClr val="E6C683"/>
                  </a:solidFill>
                  <a:latin typeface="汉仪字酷堂义山楷W" panose="00020600040101010101" pitchFamily="18" charset="-122"/>
                  <a:ea typeface="汉仪字酷堂义山楷W" panose="00020600040101010101" pitchFamily="18" charset="-122"/>
                </a:rPr>
                <a:t>整体风貌</a:t>
              </a:r>
              <a:endParaRPr lang="zh-CN" altLang="en-US" sz="3200" dirty="0">
                <a:solidFill>
                  <a:srgbClr val="E6C683"/>
                </a:solidFill>
                <a:latin typeface="汉仪字酷堂义山楷W" panose="00020600040101010101" pitchFamily="18" charset="-122"/>
                <a:ea typeface="汉仪字酷堂义山楷W" panose="00020600040101010101" pitchFamily="18" charset="-122"/>
              </a:endParaRPr>
            </a:p>
          </p:txBody>
        </p:sp>
        <p:sp>
          <p:nvSpPr>
            <p:cNvPr id="17" name="文本框 16">
              <a:extLst>
                <a:ext uri="{FF2B5EF4-FFF2-40B4-BE49-F238E27FC236}">
                  <a16:creationId xmlns:a16="http://schemas.microsoft.com/office/drawing/2014/main" id="{FE6243FF-DBE3-4145-A715-BEF88B6F069D}"/>
                </a:ext>
              </a:extLst>
            </p:cNvPr>
            <p:cNvSpPr txBox="1"/>
            <p:nvPr/>
          </p:nvSpPr>
          <p:spPr>
            <a:xfrm>
              <a:off x="2276210" y="2338302"/>
              <a:ext cx="1015663" cy="3136486"/>
            </a:xfrm>
            <a:prstGeom prst="rect">
              <a:avLst/>
            </a:prstGeom>
            <a:noFill/>
          </p:spPr>
          <p:txBody>
            <a:bodyPr vert="eaVert" wrap="square" rtlCol="0">
              <a:spAutoFit/>
            </a:bodyPr>
            <a:lstStyle/>
            <a:p>
              <a:pPr>
                <a:lnSpc>
                  <a:spcPct val="150000"/>
                </a:lnSpc>
              </a:pPr>
              <a:r>
                <a:rPr lang="zh-CN" altLang="en-US" dirty="0" smtClean="0">
                  <a:solidFill>
                    <a:srgbClr val="E6C683"/>
                  </a:solidFill>
                  <a:latin typeface="汉仪典雅体简" panose="00020600040101010101" pitchFamily="18" charset="-122"/>
                  <a:ea typeface="汉仪典雅体简" panose="00020600040101010101" pitchFamily="18" charset="-122"/>
                  <a:cs typeface="FZQingKeBenYueSongS-R-GB" charset="-122"/>
                </a:rPr>
                <a:t>“中华”与“巴洛克”的历史文脉</a:t>
              </a:r>
              <a:r>
                <a:rPr lang="zh-CN" altLang="en-US" dirty="0">
                  <a:solidFill>
                    <a:srgbClr val="E6C683"/>
                  </a:solidFill>
                  <a:latin typeface="汉仪典雅体简" panose="00020600040101010101" pitchFamily="18" charset="-122"/>
                  <a:ea typeface="汉仪典雅体简" panose="00020600040101010101" pitchFamily="18" charset="-122"/>
                  <a:cs typeface="FZQingKeBenYueSongS-R-GB" charset="-122"/>
                </a:rPr>
                <a:t>及</a:t>
              </a:r>
              <a:r>
                <a:rPr lang="zh-CN" altLang="en-US" dirty="0" smtClean="0">
                  <a:solidFill>
                    <a:srgbClr val="E6C683"/>
                  </a:solidFill>
                  <a:latin typeface="汉仪典雅体简" panose="00020600040101010101" pitchFamily="18" charset="-122"/>
                  <a:ea typeface="汉仪典雅体简" panose="00020600040101010101" pitchFamily="18" charset="-122"/>
                  <a:cs typeface="FZQingKeBenYueSongS-R-GB" charset="-122"/>
                </a:rPr>
                <a:t>中华元素为根基</a:t>
              </a:r>
              <a:endParaRPr kumimoji="1" lang="zh-CN" altLang="en-US" dirty="0">
                <a:solidFill>
                  <a:srgbClr val="E6C683"/>
                </a:solidFill>
                <a:latin typeface="汉仪典雅体简" panose="00020600040101010101" pitchFamily="18" charset="-122"/>
                <a:ea typeface="汉仪典雅体简" panose="00020600040101010101" pitchFamily="18" charset="-122"/>
                <a:cs typeface="FZQingKeBenYueSongS-R-GB" charset="-122"/>
              </a:endParaRPr>
            </a:p>
          </p:txBody>
        </p:sp>
        <p:pic>
          <p:nvPicPr>
            <p:cNvPr id="18" name="图片 17">
              <a:extLst>
                <a:ext uri="{FF2B5EF4-FFF2-40B4-BE49-F238E27FC236}">
                  <a16:creationId xmlns:a16="http://schemas.microsoft.com/office/drawing/2014/main" id="{EAA3EF27-54EE-43BF-A957-6ED290517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948" y="4041654"/>
              <a:ext cx="368761" cy="379865"/>
            </a:xfrm>
            <a:prstGeom prst="rect">
              <a:avLst/>
            </a:prstGeom>
          </p:spPr>
        </p:pic>
      </p:grpSp>
      <p:grpSp>
        <p:nvGrpSpPr>
          <p:cNvPr id="19" name="组合 18">
            <a:extLst>
              <a:ext uri="{FF2B5EF4-FFF2-40B4-BE49-F238E27FC236}">
                <a16:creationId xmlns:a16="http://schemas.microsoft.com/office/drawing/2014/main" id="{E26E8FC3-A967-454E-A7CA-FFDA5D8EEAD6}"/>
              </a:ext>
            </a:extLst>
          </p:cNvPr>
          <p:cNvGrpSpPr/>
          <p:nvPr/>
        </p:nvGrpSpPr>
        <p:grpSpPr>
          <a:xfrm>
            <a:off x="3860735" y="2092068"/>
            <a:ext cx="1484956" cy="3136486"/>
            <a:chOff x="2276210" y="2338302"/>
            <a:chExt cx="1484956" cy="3136486"/>
          </a:xfrm>
        </p:grpSpPr>
        <p:sp>
          <p:nvSpPr>
            <p:cNvPr id="20" name="文本框 19">
              <a:extLst>
                <a:ext uri="{FF2B5EF4-FFF2-40B4-BE49-F238E27FC236}">
                  <a16:creationId xmlns:a16="http://schemas.microsoft.com/office/drawing/2014/main" id="{4A673837-B799-4937-8E82-762F95DC2BAA}"/>
                </a:ext>
              </a:extLst>
            </p:cNvPr>
            <p:cNvSpPr txBox="1"/>
            <p:nvPr/>
          </p:nvSpPr>
          <p:spPr>
            <a:xfrm>
              <a:off x="3084058" y="2338302"/>
              <a:ext cx="677108" cy="1733808"/>
            </a:xfrm>
            <a:prstGeom prst="rect">
              <a:avLst/>
            </a:prstGeom>
            <a:noFill/>
          </p:spPr>
          <p:txBody>
            <a:bodyPr vert="eaVert" wrap="none" rtlCol="0">
              <a:spAutoFit/>
            </a:bodyPr>
            <a:lstStyle/>
            <a:p>
              <a:r>
                <a:rPr lang="zh-CN" altLang="en-US" sz="3200" dirty="0" smtClean="0">
                  <a:solidFill>
                    <a:srgbClr val="E6C683"/>
                  </a:solidFill>
                  <a:latin typeface="汉仪字酷堂义山楷W" panose="00020600040101010101" pitchFamily="18" charset="-122"/>
                  <a:ea typeface="汉仪字酷堂义山楷W" panose="00020600040101010101" pitchFamily="18" charset="-122"/>
                </a:rPr>
                <a:t>现代融入</a:t>
              </a:r>
              <a:endParaRPr lang="zh-CN" altLang="en-US" sz="3200" dirty="0">
                <a:solidFill>
                  <a:srgbClr val="E6C683"/>
                </a:solidFill>
                <a:latin typeface="汉仪字酷堂义山楷W" panose="00020600040101010101" pitchFamily="18" charset="-122"/>
                <a:ea typeface="汉仪字酷堂义山楷W" panose="00020600040101010101" pitchFamily="18" charset="-122"/>
              </a:endParaRPr>
            </a:p>
          </p:txBody>
        </p:sp>
        <p:sp>
          <p:nvSpPr>
            <p:cNvPr id="21" name="文本框 20">
              <a:extLst>
                <a:ext uri="{FF2B5EF4-FFF2-40B4-BE49-F238E27FC236}">
                  <a16:creationId xmlns:a16="http://schemas.microsoft.com/office/drawing/2014/main" id="{E95321B0-B2CB-4C9F-995B-C47E1F70DBE2}"/>
                </a:ext>
              </a:extLst>
            </p:cNvPr>
            <p:cNvSpPr txBox="1"/>
            <p:nvPr/>
          </p:nvSpPr>
          <p:spPr>
            <a:xfrm>
              <a:off x="2276210" y="2338302"/>
              <a:ext cx="1015663" cy="3136486"/>
            </a:xfrm>
            <a:prstGeom prst="rect">
              <a:avLst/>
            </a:prstGeom>
            <a:noFill/>
          </p:spPr>
          <p:txBody>
            <a:bodyPr vert="eaVert" wrap="square" rtlCol="0">
              <a:spAutoFit/>
            </a:bodyPr>
            <a:lstStyle/>
            <a:p>
              <a:pPr>
                <a:lnSpc>
                  <a:spcPct val="150000"/>
                </a:lnSpc>
              </a:pPr>
              <a:r>
                <a:rPr lang="zh-CN" altLang="en-US" dirty="0" smtClean="0">
                  <a:solidFill>
                    <a:srgbClr val="E6C683"/>
                  </a:solidFill>
                  <a:latin typeface="汉仪典雅体简" panose="00020600040101010101" pitchFamily="18" charset="-122"/>
                  <a:ea typeface="汉仪典雅体简" panose="00020600040101010101" pitchFamily="18" charset="-122"/>
                  <a:cs typeface="FZQingKeBenYueSongS-R-GB" charset="-122"/>
                </a:rPr>
                <a:t>现代元素的融入</a:t>
              </a:r>
              <a:r>
                <a:rPr lang="zh-CN" altLang="en-US" dirty="0">
                  <a:solidFill>
                    <a:srgbClr val="E6C683"/>
                  </a:solidFill>
                  <a:latin typeface="汉仪典雅体简" panose="00020600040101010101" pitchFamily="18" charset="-122"/>
                  <a:ea typeface="汉仪典雅体简" panose="00020600040101010101" pitchFamily="18" charset="-122"/>
                  <a:cs typeface="FZQingKeBenYueSongS-R-GB" charset="-122"/>
                </a:rPr>
                <a:t>并且</a:t>
              </a:r>
              <a:r>
                <a:rPr lang="zh-CN" altLang="en-US" dirty="0" smtClean="0">
                  <a:solidFill>
                    <a:srgbClr val="E6C683"/>
                  </a:solidFill>
                  <a:latin typeface="汉仪典雅体简" panose="00020600040101010101" pitchFamily="18" charset="-122"/>
                  <a:ea typeface="汉仪典雅体简" panose="00020600040101010101" pitchFamily="18" charset="-122"/>
                  <a:cs typeface="FZQingKeBenYueSongS-R-GB" charset="-122"/>
                </a:rPr>
                <a:t>表现出时代的精神</a:t>
              </a:r>
              <a:endParaRPr kumimoji="1" lang="zh-CN" altLang="en-US" dirty="0">
                <a:solidFill>
                  <a:srgbClr val="E6C683"/>
                </a:solidFill>
                <a:latin typeface="汉仪典雅体简" panose="00020600040101010101" pitchFamily="18" charset="-122"/>
                <a:ea typeface="汉仪典雅体简" panose="00020600040101010101" pitchFamily="18" charset="-122"/>
                <a:cs typeface="FZQingKeBenYueSongS-R-GB" charset="-122"/>
              </a:endParaRPr>
            </a:p>
          </p:txBody>
        </p:sp>
        <p:pic>
          <p:nvPicPr>
            <p:cNvPr id="22" name="图片 21">
              <a:extLst>
                <a:ext uri="{FF2B5EF4-FFF2-40B4-BE49-F238E27FC236}">
                  <a16:creationId xmlns:a16="http://schemas.microsoft.com/office/drawing/2014/main" id="{A6E3FE55-A275-47E0-814E-B28095D2D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948" y="4041653"/>
              <a:ext cx="368761" cy="379865"/>
            </a:xfrm>
            <a:prstGeom prst="rect">
              <a:avLst/>
            </a:prstGeom>
          </p:spPr>
        </p:pic>
      </p:grpSp>
      <p:grpSp>
        <p:nvGrpSpPr>
          <p:cNvPr id="23" name="组合 22">
            <a:extLst>
              <a:ext uri="{FF2B5EF4-FFF2-40B4-BE49-F238E27FC236}">
                <a16:creationId xmlns:a16="http://schemas.microsoft.com/office/drawing/2014/main" id="{30C2EE08-AE07-4751-992D-13DA68E246D2}"/>
              </a:ext>
            </a:extLst>
          </p:cNvPr>
          <p:cNvGrpSpPr/>
          <p:nvPr/>
        </p:nvGrpSpPr>
        <p:grpSpPr>
          <a:xfrm>
            <a:off x="6778855" y="2092068"/>
            <a:ext cx="1484956" cy="3136486"/>
            <a:chOff x="2276210" y="2338302"/>
            <a:chExt cx="1484956" cy="3136486"/>
          </a:xfrm>
        </p:grpSpPr>
        <p:sp>
          <p:nvSpPr>
            <p:cNvPr id="24" name="文本框 23">
              <a:extLst>
                <a:ext uri="{FF2B5EF4-FFF2-40B4-BE49-F238E27FC236}">
                  <a16:creationId xmlns:a16="http://schemas.microsoft.com/office/drawing/2014/main" id="{EE6238FE-5272-45AD-9956-4F8113CC2D34}"/>
                </a:ext>
              </a:extLst>
            </p:cNvPr>
            <p:cNvSpPr txBox="1"/>
            <p:nvPr/>
          </p:nvSpPr>
          <p:spPr>
            <a:xfrm>
              <a:off x="3084058" y="2338302"/>
              <a:ext cx="677108" cy="1733808"/>
            </a:xfrm>
            <a:prstGeom prst="rect">
              <a:avLst/>
            </a:prstGeom>
            <a:noFill/>
          </p:spPr>
          <p:txBody>
            <a:bodyPr vert="eaVert" wrap="none" rtlCol="0">
              <a:spAutoFit/>
            </a:bodyPr>
            <a:lstStyle/>
            <a:p>
              <a:r>
                <a:rPr lang="zh-CN" altLang="en-US" sz="3200" dirty="0" smtClean="0">
                  <a:solidFill>
                    <a:srgbClr val="E6C683"/>
                  </a:solidFill>
                  <a:latin typeface="汉仪字酷堂义山楷W" panose="00020600040101010101" pitchFamily="18" charset="-122"/>
                  <a:ea typeface="汉仪字酷堂义山楷W" panose="00020600040101010101" pitchFamily="18" charset="-122"/>
                </a:rPr>
                <a:t>以人为本</a:t>
              </a:r>
              <a:endParaRPr lang="zh-CN" altLang="en-US" sz="3200" dirty="0">
                <a:solidFill>
                  <a:srgbClr val="E6C683"/>
                </a:solidFill>
                <a:latin typeface="汉仪字酷堂义山楷W" panose="00020600040101010101" pitchFamily="18" charset="-122"/>
                <a:ea typeface="汉仪字酷堂义山楷W" panose="00020600040101010101" pitchFamily="18" charset="-122"/>
              </a:endParaRPr>
            </a:p>
          </p:txBody>
        </p:sp>
        <p:sp>
          <p:nvSpPr>
            <p:cNvPr id="25" name="文本框 24">
              <a:extLst>
                <a:ext uri="{FF2B5EF4-FFF2-40B4-BE49-F238E27FC236}">
                  <a16:creationId xmlns:a16="http://schemas.microsoft.com/office/drawing/2014/main" id="{5B3542BE-296F-4364-AAD4-B794B920C93F}"/>
                </a:ext>
              </a:extLst>
            </p:cNvPr>
            <p:cNvSpPr txBox="1"/>
            <p:nvPr/>
          </p:nvSpPr>
          <p:spPr>
            <a:xfrm>
              <a:off x="2276210" y="2338302"/>
              <a:ext cx="1015663" cy="3136486"/>
            </a:xfrm>
            <a:prstGeom prst="rect">
              <a:avLst/>
            </a:prstGeom>
            <a:noFill/>
          </p:spPr>
          <p:txBody>
            <a:bodyPr vert="eaVert" wrap="square" rtlCol="0">
              <a:spAutoFit/>
            </a:bodyPr>
            <a:lstStyle/>
            <a:p>
              <a:pPr>
                <a:lnSpc>
                  <a:spcPct val="150000"/>
                </a:lnSpc>
              </a:pPr>
              <a:r>
                <a:rPr lang="zh-CN" altLang="en-US" dirty="0" smtClean="0">
                  <a:solidFill>
                    <a:srgbClr val="E6C683"/>
                  </a:solidFill>
                  <a:latin typeface="汉仪典雅体简" panose="00020600040101010101" pitchFamily="18" charset="-122"/>
                  <a:ea typeface="汉仪典雅体简" panose="00020600040101010101" pitchFamily="18" charset="-122"/>
                  <a:cs typeface="FZQingKeBenYueSongS-R-GB" charset="-122"/>
                </a:rPr>
                <a:t>关注人的全面感官需求，提高人群互动保持当地市井文化 </a:t>
              </a:r>
              <a:endParaRPr kumimoji="1" lang="zh-CN" altLang="en-US" dirty="0">
                <a:solidFill>
                  <a:srgbClr val="E6C683"/>
                </a:solidFill>
                <a:latin typeface="汉仪典雅体简" panose="00020600040101010101" pitchFamily="18" charset="-122"/>
                <a:ea typeface="汉仪典雅体简" panose="00020600040101010101" pitchFamily="18" charset="-122"/>
                <a:cs typeface="FZQingKeBenYueSongS-R-GB" charset="-122"/>
              </a:endParaRPr>
            </a:p>
          </p:txBody>
        </p:sp>
        <p:pic>
          <p:nvPicPr>
            <p:cNvPr id="26" name="图片 25">
              <a:extLst>
                <a:ext uri="{FF2B5EF4-FFF2-40B4-BE49-F238E27FC236}">
                  <a16:creationId xmlns:a16="http://schemas.microsoft.com/office/drawing/2014/main" id="{BF9A83D4-A9E6-4593-A2EC-1307880253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022" y="4152754"/>
              <a:ext cx="368761" cy="379865"/>
            </a:xfrm>
            <a:prstGeom prst="rect">
              <a:avLst/>
            </a:prstGeom>
          </p:spPr>
        </p:pic>
      </p:grpSp>
      <p:sp>
        <p:nvSpPr>
          <p:cNvPr id="28" name="矩形 27">
            <a:extLst>
              <a:ext uri="{FF2B5EF4-FFF2-40B4-BE49-F238E27FC236}">
                <a16:creationId xmlns:a16="http://schemas.microsoft.com/office/drawing/2014/main" id="{257547B0-DC1B-4EFA-85B0-8B54DE783F11}"/>
              </a:ext>
            </a:extLst>
          </p:cNvPr>
          <p:cNvSpPr/>
          <p:nvPr/>
        </p:nvSpPr>
        <p:spPr>
          <a:xfrm>
            <a:off x="9253623" y="1624816"/>
            <a:ext cx="2367167" cy="407255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a:extLst>
              <a:ext uri="{FF2B5EF4-FFF2-40B4-BE49-F238E27FC236}">
                <a16:creationId xmlns:a16="http://schemas.microsoft.com/office/drawing/2014/main" id="{30C2EE08-AE07-4751-992D-13DA68E246D2}"/>
              </a:ext>
            </a:extLst>
          </p:cNvPr>
          <p:cNvGrpSpPr/>
          <p:nvPr/>
        </p:nvGrpSpPr>
        <p:grpSpPr>
          <a:xfrm>
            <a:off x="9711136" y="2031108"/>
            <a:ext cx="1484956" cy="3136486"/>
            <a:chOff x="2276210" y="2338302"/>
            <a:chExt cx="1484956" cy="3136486"/>
          </a:xfrm>
        </p:grpSpPr>
        <p:sp>
          <p:nvSpPr>
            <p:cNvPr id="30" name="文本框 29">
              <a:extLst>
                <a:ext uri="{FF2B5EF4-FFF2-40B4-BE49-F238E27FC236}">
                  <a16:creationId xmlns:a16="http://schemas.microsoft.com/office/drawing/2014/main" id="{EE6238FE-5272-45AD-9956-4F8113CC2D34}"/>
                </a:ext>
              </a:extLst>
            </p:cNvPr>
            <p:cNvSpPr txBox="1"/>
            <p:nvPr/>
          </p:nvSpPr>
          <p:spPr>
            <a:xfrm>
              <a:off x="3084058" y="2338302"/>
              <a:ext cx="677108" cy="2144177"/>
            </a:xfrm>
            <a:prstGeom prst="rect">
              <a:avLst/>
            </a:prstGeom>
            <a:noFill/>
          </p:spPr>
          <p:txBody>
            <a:bodyPr vert="eaVert" wrap="none" rtlCol="0">
              <a:spAutoFit/>
            </a:bodyPr>
            <a:lstStyle/>
            <a:p>
              <a:r>
                <a:rPr lang="zh-CN" altLang="en-US" sz="3200" dirty="0" smtClean="0">
                  <a:solidFill>
                    <a:srgbClr val="E6C683"/>
                  </a:solidFill>
                  <a:latin typeface="汉仪字酷堂义山楷W" panose="00020600040101010101" pitchFamily="18" charset="-122"/>
                  <a:ea typeface="汉仪字酷堂义山楷W" panose="00020600040101010101" pitchFamily="18" charset="-122"/>
                </a:rPr>
                <a:t>城市明信片</a:t>
              </a:r>
              <a:endParaRPr lang="zh-CN" altLang="en-US" sz="3200" dirty="0">
                <a:solidFill>
                  <a:srgbClr val="E6C683"/>
                </a:solidFill>
                <a:latin typeface="汉仪字酷堂义山楷W" panose="00020600040101010101" pitchFamily="18" charset="-122"/>
                <a:ea typeface="汉仪字酷堂义山楷W" panose="00020600040101010101" pitchFamily="18" charset="-122"/>
              </a:endParaRPr>
            </a:p>
          </p:txBody>
        </p:sp>
        <p:sp>
          <p:nvSpPr>
            <p:cNvPr id="31" name="文本框 30">
              <a:extLst>
                <a:ext uri="{FF2B5EF4-FFF2-40B4-BE49-F238E27FC236}">
                  <a16:creationId xmlns:a16="http://schemas.microsoft.com/office/drawing/2014/main" id="{5B3542BE-296F-4364-AAD4-B794B920C93F}"/>
                </a:ext>
              </a:extLst>
            </p:cNvPr>
            <p:cNvSpPr txBox="1"/>
            <p:nvPr/>
          </p:nvSpPr>
          <p:spPr>
            <a:xfrm>
              <a:off x="2276210" y="2338302"/>
              <a:ext cx="1015663" cy="3136486"/>
            </a:xfrm>
            <a:prstGeom prst="rect">
              <a:avLst/>
            </a:prstGeom>
            <a:noFill/>
          </p:spPr>
          <p:txBody>
            <a:bodyPr vert="eaVert" wrap="square" rtlCol="0">
              <a:spAutoFit/>
            </a:bodyPr>
            <a:lstStyle/>
            <a:p>
              <a:pPr>
                <a:lnSpc>
                  <a:spcPct val="150000"/>
                </a:lnSpc>
              </a:pPr>
              <a:r>
                <a:rPr lang="zh-CN" altLang="en-US" dirty="0" smtClean="0">
                  <a:solidFill>
                    <a:srgbClr val="E6C683"/>
                  </a:solidFill>
                  <a:latin typeface="汉仪典雅体简" panose="00020600040101010101" pitchFamily="18" charset="-122"/>
                  <a:ea typeface="汉仪典雅体简" panose="00020600040101010101" pitchFamily="18" charset="-122"/>
                  <a:cs typeface="FZQingKeBenYueSongS-R-GB" charset="-122"/>
                </a:rPr>
                <a:t>营造特色网红打卡点。以点带面打造城市新特色</a:t>
              </a:r>
              <a:endParaRPr kumimoji="1" lang="zh-CN" altLang="en-US" dirty="0">
                <a:solidFill>
                  <a:srgbClr val="E6C683"/>
                </a:solidFill>
                <a:latin typeface="汉仪典雅体简" panose="00020600040101010101" pitchFamily="18" charset="-122"/>
                <a:ea typeface="汉仪典雅体简" panose="00020600040101010101" pitchFamily="18" charset="-122"/>
                <a:cs typeface="FZQingKeBenYueSongS-R-GB" charset="-122"/>
              </a:endParaRPr>
            </a:p>
          </p:txBody>
        </p:sp>
        <p:pic>
          <p:nvPicPr>
            <p:cNvPr id="32" name="图片 31">
              <a:extLst>
                <a:ext uri="{FF2B5EF4-FFF2-40B4-BE49-F238E27FC236}">
                  <a16:creationId xmlns:a16="http://schemas.microsoft.com/office/drawing/2014/main" id="{BF9A83D4-A9E6-4593-A2EC-1307880253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73" y="4408836"/>
              <a:ext cx="368761" cy="379865"/>
            </a:xfrm>
            <a:prstGeom prst="rect">
              <a:avLst/>
            </a:prstGeom>
          </p:spPr>
        </p:pic>
      </p:grpSp>
      <p:sp>
        <p:nvSpPr>
          <p:cNvPr id="33" name="文本框 32"/>
          <p:cNvSpPr txBox="1"/>
          <p:nvPr/>
        </p:nvSpPr>
        <p:spPr>
          <a:xfrm>
            <a:off x="1881" y="842640"/>
            <a:ext cx="4073014" cy="369332"/>
          </a:xfrm>
          <a:prstGeom prst="rect">
            <a:avLst/>
          </a:prstGeom>
          <a:noFill/>
        </p:spPr>
        <p:txBody>
          <a:bodyPr wrap="square" rtlCol="0">
            <a:spAutoFit/>
          </a:bodyPr>
          <a:lstStyle/>
          <a:p>
            <a:r>
              <a:rPr lang="en-US" altLang="zh-CN" dirty="0">
                <a:solidFill>
                  <a:schemeClr val="bg1"/>
                </a:solidFill>
                <a:latin typeface="方正兰亭黑繁体" panose="02000000000000000000" pitchFamily="2" charset="-122"/>
                <a:ea typeface="方正兰亭黑繁体" panose="02000000000000000000" pitchFamily="2" charset="-122"/>
              </a:rPr>
              <a:t> </a:t>
            </a:r>
            <a:endParaRPr lang="zh-CN" altLang="en-US" dirty="0">
              <a:solidFill>
                <a:schemeClr val="bg1"/>
              </a:solidFill>
              <a:latin typeface="方正兰亭黑繁体" panose="02000000000000000000" pitchFamily="2" charset="-122"/>
              <a:ea typeface="方正兰亭黑繁体" panose="02000000000000000000" pitchFamily="2" charset="-122"/>
            </a:endParaRPr>
          </a:p>
        </p:txBody>
      </p:sp>
    </p:spTree>
    <p:extLst>
      <p:ext uri="{BB962C8B-B14F-4D97-AF65-F5344CB8AC3E}">
        <p14:creationId xmlns:p14="http://schemas.microsoft.com/office/powerpoint/2010/main" val="257742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b="93182"/>
          <a:stretch/>
        </p:blipFill>
        <p:spPr>
          <a:xfrm>
            <a:off x="10172" y="-1"/>
            <a:ext cx="12181827" cy="467361"/>
          </a:xfrm>
          <a:prstGeom prst="rect">
            <a:avLst/>
          </a:prstGeom>
        </p:spPr>
      </p:pic>
      <p:sp>
        <p:nvSpPr>
          <p:cNvPr id="5" name="矩形 4"/>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
        <p:nvSpPr>
          <p:cNvPr id="6" name="文本框 5"/>
          <p:cNvSpPr txBox="1"/>
          <p:nvPr/>
        </p:nvSpPr>
        <p:spPr>
          <a:xfrm>
            <a:off x="10172" y="499625"/>
            <a:ext cx="4073014" cy="369332"/>
          </a:xfrm>
          <a:prstGeom prst="rect">
            <a:avLst/>
          </a:prstGeom>
          <a:noFill/>
        </p:spPr>
        <p:txBody>
          <a:bodyPr wrap="square" rtlCol="0">
            <a:spAutoFit/>
          </a:bodyPr>
          <a:lstStyle/>
          <a:p>
            <a:r>
              <a:rPr lang="en-US" altLang="zh-CN" dirty="0"/>
              <a:t> </a:t>
            </a:r>
            <a:r>
              <a:rPr lang="zh-CN" altLang="en-US" dirty="0"/>
              <a:t>中华</a:t>
            </a:r>
            <a:r>
              <a:rPr lang="zh-CN" altLang="en-US" dirty="0" smtClean="0"/>
              <a:t>巴洛克街区设计原则</a:t>
            </a:r>
            <a:endParaRPr lang="zh-CN" altLang="en-US" dirty="0"/>
          </a:p>
        </p:txBody>
      </p:sp>
      <p:sp>
        <p:nvSpPr>
          <p:cNvPr id="7" name="文本框 6"/>
          <p:cNvSpPr txBox="1"/>
          <p:nvPr/>
        </p:nvSpPr>
        <p:spPr>
          <a:xfrm>
            <a:off x="153546" y="833742"/>
            <a:ext cx="11218479" cy="830997"/>
          </a:xfrm>
          <a:prstGeom prst="rect">
            <a:avLst/>
          </a:prstGeom>
          <a:noFill/>
        </p:spPr>
        <p:txBody>
          <a:bodyPr wrap="square" rtlCol="0">
            <a:spAutoFit/>
          </a:bodyPr>
          <a:lstStyle/>
          <a:p>
            <a:pPr marL="285750" indent="-285750">
              <a:buFont typeface="Arial" panose="020B0604020202020204" pitchFamily="34" charset="0"/>
              <a:buChar char="•"/>
            </a:pPr>
            <a:r>
              <a:rPr lang="zh-CN" altLang="en-US" sz="1200" dirty="0" smtClean="0">
                <a:latin typeface="+mj-lt"/>
              </a:rPr>
              <a:t>首先还是要最大限度的保持中华巴洛克区域的整体风貌为首要原则： 突出 </a:t>
            </a:r>
            <a:r>
              <a:rPr lang="zh-CN" altLang="en-US" sz="1200" b="1" dirty="0" smtClean="0">
                <a:solidFill>
                  <a:srgbClr val="FF0000"/>
                </a:solidFill>
                <a:latin typeface="+mj-lt"/>
              </a:rPr>
              <a:t>中华 </a:t>
            </a:r>
            <a:r>
              <a:rPr lang="en-US" altLang="zh-CN" sz="1200" b="1" dirty="0" smtClean="0">
                <a:solidFill>
                  <a:srgbClr val="FF0000"/>
                </a:solidFill>
                <a:latin typeface="+mj-lt"/>
              </a:rPr>
              <a:t>+</a:t>
            </a:r>
            <a:r>
              <a:rPr lang="zh-CN" altLang="en-US" sz="1200" b="1" dirty="0" smtClean="0">
                <a:solidFill>
                  <a:srgbClr val="FF0000"/>
                </a:solidFill>
                <a:latin typeface="+mj-lt"/>
              </a:rPr>
              <a:t> 巴洛克</a:t>
            </a:r>
            <a:r>
              <a:rPr lang="zh-CN" altLang="en-US" sz="1200" dirty="0" smtClean="0">
                <a:latin typeface="+mj-lt"/>
              </a:rPr>
              <a:t>互相作用之下所表现出来的独特人文建筑的风格。</a:t>
            </a:r>
            <a:r>
              <a:rPr lang="zh-CN" altLang="en-US" sz="1200" dirty="0">
                <a:latin typeface="+mj-lt"/>
              </a:rPr>
              <a:t>展示中华巴洛克建筑的艺术风格和艺术</a:t>
            </a:r>
            <a:r>
              <a:rPr lang="zh-CN" altLang="en-US" sz="1200" dirty="0" smtClean="0">
                <a:latin typeface="+mj-lt"/>
              </a:rPr>
              <a:t>价值</a:t>
            </a:r>
            <a:r>
              <a:rPr lang="zh-CN" altLang="en-US" sz="1200" dirty="0">
                <a:latin typeface="+mj-lt"/>
              </a:rPr>
              <a:t>。保持原汁原味的中华巴洛克建筑及景观是首要</a:t>
            </a:r>
            <a:r>
              <a:rPr lang="zh-CN" altLang="en-US" sz="1200" dirty="0" smtClean="0">
                <a:latin typeface="+mj-lt"/>
              </a:rPr>
              <a:t>的，通过改造设计能够在</a:t>
            </a:r>
            <a:r>
              <a:rPr lang="zh-CN" altLang="en-US" sz="1200" dirty="0">
                <a:latin typeface="+mj-lt"/>
              </a:rPr>
              <a:t>巴洛克风格的基础上</a:t>
            </a:r>
            <a:r>
              <a:rPr lang="zh-CN" altLang="en-US" sz="1200" dirty="0" smtClean="0">
                <a:latin typeface="+mj-lt"/>
              </a:rPr>
              <a:t>展现更多中华</a:t>
            </a:r>
            <a:r>
              <a:rPr lang="zh-CN" altLang="en-US" sz="1200" dirty="0">
                <a:latin typeface="+mj-lt"/>
              </a:rPr>
              <a:t>文化元素</a:t>
            </a:r>
          </a:p>
          <a:p>
            <a:pPr marL="285750" indent="-285750">
              <a:buFont typeface="Arial" panose="020B0604020202020204" pitchFamily="34" charset="0"/>
              <a:buChar char="•"/>
            </a:pPr>
            <a:endParaRPr lang="zh-CN" altLang="en-US" sz="1200" dirty="0"/>
          </a:p>
          <a:p>
            <a:pPr marL="285750" indent="-285750">
              <a:buFont typeface="Arial" panose="020B0604020202020204" pitchFamily="34" charset="0"/>
              <a:buChar char="•"/>
            </a:pPr>
            <a:endParaRPr lang="en-US" altLang="zh-CN" sz="1200" dirty="0" smtClean="0"/>
          </a:p>
        </p:txBody>
      </p:sp>
      <p:pic>
        <p:nvPicPr>
          <p:cNvPr id="12" name="图片 11">
            <a:extLst>
              <a:ext uri="{FF2B5EF4-FFF2-40B4-BE49-F238E27FC236}">
                <a16:creationId xmlns:a16="http://schemas.microsoft.com/office/drawing/2014/main" id="{511FF91C-5A5F-4BEC-A5FE-96FC6DF91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51113" y="-293740"/>
            <a:ext cx="859607" cy="1127482"/>
          </a:xfrm>
          <a:prstGeom prst="rect">
            <a:avLst/>
          </a:prstGeom>
        </p:spPr>
      </p:pic>
      <p:pic>
        <p:nvPicPr>
          <p:cNvPr id="3" name="图片 2"/>
          <p:cNvPicPr>
            <a:picLocks noChangeAspect="1"/>
          </p:cNvPicPr>
          <p:nvPr/>
        </p:nvPicPr>
        <p:blipFill>
          <a:blip r:embed="rId4"/>
          <a:stretch>
            <a:fillRect/>
          </a:stretch>
        </p:blipFill>
        <p:spPr>
          <a:xfrm>
            <a:off x="1175339" y="1341573"/>
            <a:ext cx="9961041" cy="5145285"/>
          </a:xfrm>
          <a:prstGeom prst="rect">
            <a:avLst/>
          </a:prstGeom>
        </p:spPr>
      </p:pic>
      <p:sp>
        <p:nvSpPr>
          <p:cNvPr id="16" name="矩形 15"/>
          <p:cNvSpPr/>
          <p:nvPr/>
        </p:nvSpPr>
        <p:spPr>
          <a:xfrm>
            <a:off x="5294086" y="6486858"/>
            <a:ext cx="1261884" cy="276999"/>
          </a:xfrm>
          <a:prstGeom prst="rect">
            <a:avLst/>
          </a:prstGeom>
        </p:spPr>
        <p:txBody>
          <a:bodyPr wrap="none">
            <a:spAutoFit/>
          </a:bodyPr>
          <a:lstStyle/>
          <a:p>
            <a:r>
              <a:rPr lang="zh-CN" altLang="en-US" sz="1200" dirty="0" smtClean="0"/>
              <a:t>街区全景效果图</a:t>
            </a:r>
            <a:endParaRPr lang="zh-CN" altLang="en-US" sz="1200" dirty="0"/>
          </a:p>
        </p:txBody>
      </p:sp>
    </p:spTree>
    <p:extLst>
      <p:ext uri="{BB962C8B-B14F-4D97-AF65-F5344CB8AC3E}">
        <p14:creationId xmlns:p14="http://schemas.microsoft.com/office/powerpoint/2010/main" val="164710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srcRect b="93182"/>
          <a:stretch/>
        </p:blipFill>
        <p:spPr>
          <a:xfrm>
            <a:off x="10172" y="-1"/>
            <a:ext cx="12181827" cy="467361"/>
          </a:xfrm>
          <a:prstGeom prst="rect">
            <a:avLst/>
          </a:prstGeom>
        </p:spPr>
      </p:pic>
      <p:sp>
        <p:nvSpPr>
          <p:cNvPr id="17" name="矩形 16"/>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
        <p:nvSpPr>
          <p:cNvPr id="7" name="矩形 6"/>
          <p:cNvSpPr/>
          <p:nvPr/>
        </p:nvSpPr>
        <p:spPr>
          <a:xfrm>
            <a:off x="99717" y="1096081"/>
            <a:ext cx="2997734" cy="3046988"/>
          </a:xfrm>
          <a:prstGeom prst="rect">
            <a:avLst/>
          </a:prstGeom>
        </p:spPr>
        <p:txBody>
          <a:bodyPr wrap="square">
            <a:spAutoFit/>
          </a:bodyPr>
          <a:lstStyle/>
          <a:p>
            <a:r>
              <a:rPr lang="zh-CN" altLang="en-US" sz="1200" dirty="0">
                <a:latin typeface="+mj-lt"/>
              </a:rPr>
              <a:t>中华巴洛克历史文化街区坐落于哈尔滨道外老城区，这里拥有中国国内现存规模最大的中华巴洛克式建筑群落。巴洛克艺术是17世纪在意大利兴起的艺术风格。在20世纪初随着中东铁路兴建，城市大规扩建，各种西方建筑流派在哈尔滨落地生根，中华巴洛克建筑也随着时代的变迁与文化的交融呈现出了独有的建筑风格。中华巴洛克代表了城市的</a:t>
            </a:r>
            <a:r>
              <a:rPr lang="zh-CN" altLang="en-US" sz="1200" dirty="0" smtClean="0">
                <a:latin typeface="+mj-lt"/>
              </a:rPr>
              <a:t>历史、文化</a:t>
            </a:r>
            <a:r>
              <a:rPr lang="zh-CN" altLang="en-US" sz="1200" dirty="0">
                <a:latin typeface="+mj-lt"/>
              </a:rPr>
              <a:t>的</a:t>
            </a:r>
            <a:r>
              <a:rPr lang="zh-CN" altLang="en-US" sz="1200" dirty="0" smtClean="0">
                <a:latin typeface="+mj-lt"/>
              </a:rPr>
              <a:t>互动、艺术</a:t>
            </a:r>
            <a:r>
              <a:rPr lang="zh-CN" altLang="en-US" sz="1200" dirty="0">
                <a:latin typeface="+mj-lt"/>
              </a:rPr>
              <a:t>的</a:t>
            </a:r>
            <a:r>
              <a:rPr lang="zh-CN" altLang="en-US" sz="1200" dirty="0" smtClean="0">
                <a:latin typeface="+mj-lt"/>
              </a:rPr>
              <a:t>融合、与</a:t>
            </a:r>
            <a:r>
              <a:rPr lang="zh-CN" altLang="en-US" sz="1200" dirty="0">
                <a:latin typeface="+mj-lt"/>
              </a:rPr>
              <a:t>思想的冲撞。在一片具有浓郁市井气息的老道外区，更是凝聚了哈尔滨人数代人的情感回忆。正值2023年哈尔滨政府为了让更多人体验老街区的文化魅力丰富市民文化生活，决定要对中华巴洛克重新进行规划设计，让老街</a:t>
            </a:r>
            <a:r>
              <a:rPr lang="zh-CN" altLang="en-US" sz="1200" dirty="0" smtClean="0">
                <a:latin typeface="+mj-lt"/>
              </a:rPr>
              <a:t>依旧、繁华</a:t>
            </a:r>
            <a:r>
              <a:rPr lang="zh-CN" altLang="en-US" sz="1200" dirty="0">
                <a:latin typeface="+mj-lt"/>
              </a:rPr>
              <a:t>再现。</a:t>
            </a:r>
          </a:p>
        </p:txBody>
      </p:sp>
      <p:sp>
        <p:nvSpPr>
          <p:cNvPr id="10" name="矩形 9"/>
          <p:cNvSpPr/>
          <p:nvPr/>
        </p:nvSpPr>
        <p:spPr>
          <a:xfrm>
            <a:off x="160173" y="661289"/>
            <a:ext cx="2723823" cy="369332"/>
          </a:xfrm>
          <a:prstGeom prst="rect">
            <a:avLst/>
          </a:prstGeom>
        </p:spPr>
        <p:txBody>
          <a:bodyPr wrap="none">
            <a:spAutoFit/>
          </a:bodyPr>
          <a:lstStyle/>
          <a:p>
            <a:r>
              <a:rPr lang="zh-CN" altLang="en-US" dirty="0" smtClean="0"/>
              <a:t>设计项目背景及设计选址</a:t>
            </a:r>
            <a:endParaRPr lang="zh-CN" altLang="en-US" dirty="0"/>
          </a:p>
        </p:txBody>
      </p:sp>
      <p:pic>
        <p:nvPicPr>
          <p:cNvPr id="11" name="图片 10"/>
          <p:cNvPicPr>
            <a:picLocks noChangeAspect="1"/>
          </p:cNvPicPr>
          <p:nvPr/>
        </p:nvPicPr>
        <p:blipFill>
          <a:blip r:embed="rId3"/>
          <a:stretch>
            <a:fillRect/>
          </a:stretch>
        </p:blipFill>
        <p:spPr>
          <a:xfrm>
            <a:off x="3206028" y="1096081"/>
            <a:ext cx="3427187" cy="3434096"/>
          </a:xfrm>
          <a:prstGeom prst="rect">
            <a:avLst/>
          </a:prstGeom>
        </p:spPr>
      </p:pic>
      <p:sp>
        <p:nvSpPr>
          <p:cNvPr id="18" name="矩形 17"/>
          <p:cNvSpPr/>
          <p:nvPr/>
        </p:nvSpPr>
        <p:spPr>
          <a:xfrm>
            <a:off x="3665799" y="661289"/>
            <a:ext cx="2262158" cy="369332"/>
          </a:xfrm>
          <a:prstGeom prst="rect">
            <a:avLst/>
          </a:prstGeom>
        </p:spPr>
        <p:txBody>
          <a:bodyPr wrap="none">
            <a:spAutoFit/>
          </a:bodyPr>
          <a:lstStyle/>
          <a:p>
            <a:r>
              <a:rPr lang="zh-CN" altLang="en-US" dirty="0" smtClean="0"/>
              <a:t>店铺改造目标区位图</a:t>
            </a:r>
            <a:endParaRPr lang="zh-CN" altLang="en-US" dirty="0"/>
          </a:p>
        </p:txBody>
      </p:sp>
      <p:pic>
        <p:nvPicPr>
          <p:cNvPr id="19" name="图片 18"/>
          <p:cNvPicPr>
            <a:picLocks noChangeAspect="1"/>
          </p:cNvPicPr>
          <p:nvPr/>
        </p:nvPicPr>
        <p:blipFill>
          <a:blip r:embed="rId4"/>
          <a:stretch>
            <a:fillRect/>
          </a:stretch>
        </p:blipFill>
        <p:spPr>
          <a:xfrm>
            <a:off x="6862704" y="1096081"/>
            <a:ext cx="2384878" cy="2587771"/>
          </a:xfrm>
          <a:prstGeom prst="rect">
            <a:avLst/>
          </a:prstGeom>
        </p:spPr>
      </p:pic>
      <p:sp>
        <p:nvSpPr>
          <p:cNvPr id="20" name="矩形 19"/>
          <p:cNvSpPr/>
          <p:nvPr/>
        </p:nvSpPr>
        <p:spPr>
          <a:xfrm>
            <a:off x="8441839" y="642446"/>
            <a:ext cx="2031325" cy="369332"/>
          </a:xfrm>
          <a:prstGeom prst="rect">
            <a:avLst/>
          </a:prstGeom>
        </p:spPr>
        <p:txBody>
          <a:bodyPr wrap="none">
            <a:spAutoFit/>
          </a:bodyPr>
          <a:lstStyle/>
          <a:p>
            <a:r>
              <a:rPr lang="zh-CN" altLang="en-US" dirty="0" smtClean="0"/>
              <a:t>街区实地考察照片</a:t>
            </a:r>
            <a:endParaRPr lang="zh-CN" altLang="en-US" dirty="0"/>
          </a:p>
        </p:txBody>
      </p:sp>
      <p:pic>
        <p:nvPicPr>
          <p:cNvPr id="21" name="图片 20"/>
          <p:cNvPicPr>
            <a:picLocks noChangeAspect="1"/>
          </p:cNvPicPr>
          <p:nvPr/>
        </p:nvPicPr>
        <p:blipFill>
          <a:blip r:embed="rId5"/>
          <a:stretch>
            <a:fillRect/>
          </a:stretch>
        </p:blipFill>
        <p:spPr>
          <a:xfrm>
            <a:off x="9372007" y="1096081"/>
            <a:ext cx="2669845" cy="2587771"/>
          </a:xfrm>
          <a:prstGeom prst="rect">
            <a:avLst/>
          </a:prstGeom>
        </p:spPr>
      </p:pic>
      <p:pic>
        <p:nvPicPr>
          <p:cNvPr id="22" name="图片 21"/>
          <p:cNvPicPr>
            <a:picLocks noChangeAspect="1"/>
          </p:cNvPicPr>
          <p:nvPr/>
        </p:nvPicPr>
        <p:blipFill>
          <a:blip r:embed="rId6"/>
          <a:stretch>
            <a:fillRect/>
          </a:stretch>
        </p:blipFill>
        <p:spPr>
          <a:xfrm>
            <a:off x="6862704" y="3779540"/>
            <a:ext cx="2384878" cy="2501555"/>
          </a:xfrm>
          <a:prstGeom prst="rect">
            <a:avLst/>
          </a:prstGeom>
        </p:spPr>
      </p:pic>
      <p:pic>
        <p:nvPicPr>
          <p:cNvPr id="23" name="图片 22"/>
          <p:cNvPicPr>
            <a:picLocks noChangeAspect="1"/>
          </p:cNvPicPr>
          <p:nvPr/>
        </p:nvPicPr>
        <p:blipFill rotWithShape="1">
          <a:blip r:embed="rId7"/>
          <a:srcRect r="11886"/>
          <a:stretch/>
        </p:blipFill>
        <p:spPr>
          <a:xfrm>
            <a:off x="9372007" y="3779540"/>
            <a:ext cx="2689005" cy="2475173"/>
          </a:xfrm>
          <a:prstGeom prst="rect">
            <a:avLst/>
          </a:prstGeom>
        </p:spPr>
      </p:pic>
    </p:spTree>
    <p:extLst>
      <p:ext uri="{BB962C8B-B14F-4D97-AF65-F5344CB8AC3E}">
        <p14:creationId xmlns:p14="http://schemas.microsoft.com/office/powerpoint/2010/main" val="200921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72" y="585847"/>
            <a:ext cx="3416320" cy="369332"/>
          </a:xfrm>
          <a:prstGeom prst="rect">
            <a:avLst/>
          </a:prstGeom>
        </p:spPr>
        <p:txBody>
          <a:bodyPr wrap="none">
            <a:spAutoFit/>
          </a:bodyPr>
          <a:lstStyle/>
          <a:p>
            <a:r>
              <a:rPr lang="zh-CN" altLang="en-US" dirty="0" smtClean="0"/>
              <a:t>店铺改造设计思路以及参考元素</a:t>
            </a:r>
            <a:endParaRPr lang="zh-CN" altLang="en-US" dirty="0"/>
          </a:p>
        </p:txBody>
      </p:sp>
      <p:sp>
        <p:nvSpPr>
          <p:cNvPr id="3" name="矩形 2"/>
          <p:cNvSpPr/>
          <p:nvPr/>
        </p:nvSpPr>
        <p:spPr>
          <a:xfrm>
            <a:off x="153546" y="1073666"/>
            <a:ext cx="2691254" cy="2123658"/>
          </a:xfrm>
          <a:prstGeom prst="rect">
            <a:avLst/>
          </a:prstGeom>
        </p:spPr>
        <p:txBody>
          <a:bodyPr wrap="square">
            <a:spAutoFit/>
          </a:bodyPr>
          <a:lstStyle/>
          <a:p>
            <a:r>
              <a:rPr lang="zh-CN" altLang="en-US" sz="1200" dirty="0"/>
              <a:t>此店铺招牌设计把扁平化的牌匾与装置构筑物的形式进行融合，通过立体框架的结构支撑起更具形式感与文化内涵的景观型店招类型。设计上参考了中国传统牌坊的整体结构，通过融入最具代表性的传统建筑结构元素“斗拱”强化文化符号，色彩也整体运用中国红进行配色，力求表现出中国传统建筑的文化内涵。同时为了体现业态特征运用蒸包笼屉做成装饰吊灯，表达出店面的经营特色。</a:t>
            </a:r>
          </a:p>
        </p:txBody>
      </p:sp>
      <p:pic>
        <p:nvPicPr>
          <p:cNvPr id="7" name="图片 6"/>
          <p:cNvPicPr>
            <a:picLocks noChangeAspect="1"/>
          </p:cNvPicPr>
          <p:nvPr/>
        </p:nvPicPr>
        <p:blipFill>
          <a:blip r:embed="rId2"/>
          <a:stretch>
            <a:fillRect/>
          </a:stretch>
        </p:blipFill>
        <p:spPr>
          <a:xfrm>
            <a:off x="3162332" y="1199018"/>
            <a:ext cx="8537919" cy="2285861"/>
          </a:xfrm>
          <a:prstGeom prst="rect">
            <a:avLst/>
          </a:prstGeom>
        </p:spPr>
      </p:pic>
      <p:pic>
        <p:nvPicPr>
          <p:cNvPr id="8" name="图片 7"/>
          <p:cNvPicPr>
            <a:picLocks noChangeAspect="1"/>
          </p:cNvPicPr>
          <p:nvPr/>
        </p:nvPicPr>
        <p:blipFill>
          <a:blip r:embed="rId3"/>
          <a:stretch>
            <a:fillRect/>
          </a:stretch>
        </p:blipFill>
        <p:spPr>
          <a:xfrm>
            <a:off x="3198014" y="4037242"/>
            <a:ext cx="8466554" cy="2034716"/>
          </a:xfrm>
          <a:prstGeom prst="rect">
            <a:avLst/>
          </a:prstGeom>
        </p:spPr>
      </p:pic>
      <p:sp>
        <p:nvSpPr>
          <p:cNvPr id="9" name="矩形 8"/>
          <p:cNvSpPr/>
          <p:nvPr/>
        </p:nvSpPr>
        <p:spPr>
          <a:xfrm>
            <a:off x="6192525" y="3115547"/>
            <a:ext cx="1107996" cy="369332"/>
          </a:xfrm>
          <a:prstGeom prst="rect">
            <a:avLst/>
          </a:prstGeom>
        </p:spPr>
        <p:txBody>
          <a:bodyPr wrap="none">
            <a:spAutoFit/>
          </a:bodyPr>
          <a:lstStyle/>
          <a:p>
            <a:r>
              <a:rPr lang="zh-CN" altLang="en-US" dirty="0" smtClean="0"/>
              <a:t>牌坊建筑</a:t>
            </a:r>
            <a:endParaRPr lang="zh-CN" altLang="en-US" dirty="0"/>
          </a:p>
        </p:txBody>
      </p:sp>
      <p:sp>
        <p:nvSpPr>
          <p:cNvPr id="16" name="矩形 15"/>
          <p:cNvSpPr/>
          <p:nvPr/>
        </p:nvSpPr>
        <p:spPr>
          <a:xfrm>
            <a:off x="10297165" y="3115547"/>
            <a:ext cx="1107996" cy="369332"/>
          </a:xfrm>
          <a:prstGeom prst="rect">
            <a:avLst/>
          </a:prstGeom>
        </p:spPr>
        <p:txBody>
          <a:bodyPr wrap="none">
            <a:spAutoFit/>
          </a:bodyPr>
          <a:lstStyle/>
          <a:p>
            <a:r>
              <a:rPr lang="zh-CN" altLang="en-US" dirty="0" smtClean="0"/>
              <a:t>斗拱元素</a:t>
            </a:r>
            <a:endParaRPr lang="zh-CN" altLang="en-US" dirty="0"/>
          </a:p>
        </p:txBody>
      </p:sp>
      <p:sp>
        <p:nvSpPr>
          <p:cNvPr id="17" name="矩形 16"/>
          <p:cNvSpPr/>
          <p:nvPr/>
        </p:nvSpPr>
        <p:spPr>
          <a:xfrm>
            <a:off x="6060445" y="5787627"/>
            <a:ext cx="1107996" cy="369332"/>
          </a:xfrm>
          <a:prstGeom prst="rect">
            <a:avLst/>
          </a:prstGeom>
        </p:spPr>
        <p:txBody>
          <a:bodyPr wrap="none">
            <a:spAutoFit/>
          </a:bodyPr>
          <a:lstStyle/>
          <a:p>
            <a:r>
              <a:rPr lang="zh-CN" altLang="en-US" dirty="0" smtClean="0"/>
              <a:t>蒸屉吊灯</a:t>
            </a:r>
            <a:endParaRPr lang="zh-CN" altLang="en-US" dirty="0"/>
          </a:p>
        </p:txBody>
      </p:sp>
      <p:sp>
        <p:nvSpPr>
          <p:cNvPr id="20" name="矩形 19"/>
          <p:cNvSpPr/>
          <p:nvPr/>
        </p:nvSpPr>
        <p:spPr>
          <a:xfrm>
            <a:off x="10215885" y="5787627"/>
            <a:ext cx="1107996" cy="369332"/>
          </a:xfrm>
          <a:prstGeom prst="rect">
            <a:avLst/>
          </a:prstGeom>
        </p:spPr>
        <p:txBody>
          <a:bodyPr wrap="none">
            <a:spAutoFit/>
          </a:bodyPr>
          <a:lstStyle/>
          <a:p>
            <a:r>
              <a:rPr lang="zh-CN" altLang="en-US" dirty="0" smtClean="0"/>
              <a:t>灯笼文化</a:t>
            </a:r>
            <a:endParaRPr lang="zh-CN" altLang="en-US" dirty="0"/>
          </a:p>
        </p:txBody>
      </p:sp>
      <p:pic>
        <p:nvPicPr>
          <p:cNvPr id="21" name="图片 20"/>
          <p:cNvPicPr>
            <a:picLocks noChangeAspect="1"/>
          </p:cNvPicPr>
          <p:nvPr/>
        </p:nvPicPr>
        <p:blipFill rotWithShape="1">
          <a:blip r:embed="rId4"/>
          <a:srcRect b="93182"/>
          <a:stretch/>
        </p:blipFill>
        <p:spPr>
          <a:xfrm>
            <a:off x="10172" y="-1"/>
            <a:ext cx="12181827" cy="467361"/>
          </a:xfrm>
          <a:prstGeom prst="rect">
            <a:avLst/>
          </a:prstGeom>
        </p:spPr>
      </p:pic>
      <p:sp>
        <p:nvSpPr>
          <p:cNvPr id="22" name="矩形 21"/>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Tree>
    <p:extLst>
      <p:ext uri="{BB962C8B-B14F-4D97-AF65-F5344CB8AC3E}">
        <p14:creationId xmlns:p14="http://schemas.microsoft.com/office/powerpoint/2010/main" val="219981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3546" y="592574"/>
            <a:ext cx="2723823" cy="369332"/>
          </a:xfrm>
          <a:prstGeom prst="rect">
            <a:avLst/>
          </a:prstGeom>
        </p:spPr>
        <p:txBody>
          <a:bodyPr wrap="none">
            <a:spAutoFit/>
          </a:bodyPr>
          <a:lstStyle/>
          <a:p>
            <a:r>
              <a:rPr lang="zh-CN" altLang="en-US" dirty="0" smtClean="0"/>
              <a:t>店铺招牌图纸及效果展示</a:t>
            </a:r>
            <a:endParaRPr lang="zh-CN" altLang="en-US" dirty="0"/>
          </a:p>
        </p:txBody>
      </p:sp>
      <p:pic>
        <p:nvPicPr>
          <p:cNvPr id="8" name="图片 7"/>
          <p:cNvPicPr>
            <a:picLocks noChangeAspect="1"/>
          </p:cNvPicPr>
          <p:nvPr/>
        </p:nvPicPr>
        <p:blipFill>
          <a:blip r:embed="rId2"/>
          <a:stretch>
            <a:fillRect/>
          </a:stretch>
        </p:blipFill>
        <p:spPr>
          <a:xfrm>
            <a:off x="153546" y="1950719"/>
            <a:ext cx="4453592" cy="3283123"/>
          </a:xfrm>
          <a:prstGeom prst="rect">
            <a:avLst/>
          </a:prstGeom>
        </p:spPr>
      </p:pic>
      <p:pic>
        <p:nvPicPr>
          <p:cNvPr id="9" name="图片 8"/>
          <p:cNvPicPr>
            <a:picLocks noChangeAspect="1"/>
          </p:cNvPicPr>
          <p:nvPr/>
        </p:nvPicPr>
        <p:blipFill>
          <a:blip r:embed="rId3"/>
          <a:stretch>
            <a:fillRect/>
          </a:stretch>
        </p:blipFill>
        <p:spPr>
          <a:xfrm>
            <a:off x="4773398" y="1950719"/>
            <a:ext cx="7225562" cy="3283123"/>
          </a:xfrm>
          <a:prstGeom prst="rect">
            <a:avLst/>
          </a:prstGeom>
        </p:spPr>
      </p:pic>
      <p:pic>
        <p:nvPicPr>
          <p:cNvPr id="19" name="图片 18"/>
          <p:cNvPicPr>
            <a:picLocks noChangeAspect="1"/>
          </p:cNvPicPr>
          <p:nvPr/>
        </p:nvPicPr>
        <p:blipFill rotWithShape="1">
          <a:blip r:embed="rId4"/>
          <a:srcRect b="93182"/>
          <a:stretch/>
        </p:blipFill>
        <p:spPr>
          <a:xfrm>
            <a:off x="10172" y="-1"/>
            <a:ext cx="12181827" cy="467361"/>
          </a:xfrm>
          <a:prstGeom prst="rect">
            <a:avLst/>
          </a:prstGeom>
        </p:spPr>
      </p:pic>
      <p:sp>
        <p:nvSpPr>
          <p:cNvPr id="25" name="矩形 24"/>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Tree>
    <p:extLst>
      <p:ext uri="{BB962C8B-B14F-4D97-AF65-F5344CB8AC3E}">
        <p14:creationId xmlns:p14="http://schemas.microsoft.com/office/powerpoint/2010/main" val="338751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3546" y="592574"/>
            <a:ext cx="2262158" cy="369332"/>
          </a:xfrm>
          <a:prstGeom prst="rect">
            <a:avLst/>
          </a:prstGeom>
        </p:spPr>
        <p:txBody>
          <a:bodyPr wrap="none">
            <a:spAutoFit/>
          </a:bodyPr>
          <a:lstStyle/>
          <a:p>
            <a:r>
              <a:rPr lang="zh-CN" altLang="en-US" dirty="0" smtClean="0"/>
              <a:t>店铺招牌效果图展示</a:t>
            </a:r>
            <a:endParaRPr lang="zh-CN" altLang="en-US" dirty="0"/>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86" y="1561512"/>
            <a:ext cx="5324061" cy="4046808"/>
          </a:xfrm>
          <a:prstGeom prst="rect">
            <a:avLst/>
          </a:prstGeom>
        </p:spPr>
      </p:pic>
      <p:pic>
        <p:nvPicPr>
          <p:cNvPr id="3" name="图片 2"/>
          <p:cNvPicPr>
            <a:picLocks noChangeAspect="1"/>
          </p:cNvPicPr>
          <p:nvPr/>
        </p:nvPicPr>
        <p:blipFill>
          <a:blip r:embed="rId3"/>
          <a:stretch>
            <a:fillRect/>
          </a:stretch>
        </p:blipFill>
        <p:spPr>
          <a:xfrm>
            <a:off x="6174244" y="1561512"/>
            <a:ext cx="5299308" cy="4046808"/>
          </a:xfrm>
          <a:prstGeom prst="rect">
            <a:avLst/>
          </a:prstGeom>
        </p:spPr>
      </p:pic>
      <p:sp>
        <p:nvSpPr>
          <p:cNvPr id="10" name="矩形 9"/>
          <p:cNvSpPr/>
          <p:nvPr/>
        </p:nvSpPr>
        <p:spPr>
          <a:xfrm>
            <a:off x="2195706" y="5713214"/>
            <a:ext cx="1723549" cy="276999"/>
          </a:xfrm>
          <a:prstGeom prst="rect">
            <a:avLst/>
          </a:prstGeom>
        </p:spPr>
        <p:txBody>
          <a:bodyPr wrap="none">
            <a:spAutoFit/>
          </a:bodyPr>
          <a:lstStyle/>
          <a:p>
            <a:r>
              <a:rPr lang="zh-CN" altLang="en-US" sz="1200" dirty="0" smtClean="0"/>
              <a:t>店铺及环境俯视效果图</a:t>
            </a:r>
            <a:endParaRPr lang="zh-CN" altLang="en-US" sz="1200" dirty="0"/>
          </a:p>
        </p:txBody>
      </p:sp>
      <p:sp>
        <p:nvSpPr>
          <p:cNvPr id="11" name="矩形 10"/>
          <p:cNvSpPr/>
          <p:nvPr/>
        </p:nvSpPr>
        <p:spPr>
          <a:xfrm>
            <a:off x="8230746" y="5713214"/>
            <a:ext cx="1723549" cy="276999"/>
          </a:xfrm>
          <a:prstGeom prst="rect">
            <a:avLst/>
          </a:prstGeom>
        </p:spPr>
        <p:txBody>
          <a:bodyPr wrap="none">
            <a:spAutoFit/>
          </a:bodyPr>
          <a:lstStyle/>
          <a:p>
            <a:r>
              <a:rPr lang="zh-CN" altLang="en-US" sz="1200" dirty="0" smtClean="0"/>
              <a:t>店铺及周边空间效果图</a:t>
            </a:r>
            <a:endParaRPr lang="zh-CN" altLang="en-US" sz="1200" dirty="0"/>
          </a:p>
        </p:txBody>
      </p:sp>
      <p:pic>
        <p:nvPicPr>
          <p:cNvPr id="12" name="图片 11"/>
          <p:cNvPicPr>
            <a:picLocks noChangeAspect="1"/>
          </p:cNvPicPr>
          <p:nvPr/>
        </p:nvPicPr>
        <p:blipFill rotWithShape="1">
          <a:blip r:embed="rId4"/>
          <a:srcRect b="93182"/>
          <a:stretch/>
        </p:blipFill>
        <p:spPr>
          <a:xfrm>
            <a:off x="10172" y="-1"/>
            <a:ext cx="12181827" cy="467361"/>
          </a:xfrm>
          <a:prstGeom prst="rect">
            <a:avLst/>
          </a:prstGeom>
        </p:spPr>
      </p:pic>
      <p:sp>
        <p:nvSpPr>
          <p:cNvPr id="13" name="矩形 12"/>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Tree>
    <p:extLst>
      <p:ext uri="{BB962C8B-B14F-4D97-AF65-F5344CB8AC3E}">
        <p14:creationId xmlns:p14="http://schemas.microsoft.com/office/powerpoint/2010/main" val="205909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3546" y="592574"/>
            <a:ext cx="2262158" cy="369332"/>
          </a:xfrm>
          <a:prstGeom prst="rect">
            <a:avLst/>
          </a:prstGeom>
        </p:spPr>
        <p:txBody>
          <a:bodyPr wrap="none">
            <a:spAutoFit/>
          </a:bodyPr>
          <a:lstStyle/>
          <a:p>
            <a:r>
              <a:rPr lang="zh-CN" altLang="en-US" dirty="0" smtClean="0"/>
              <a:t>店铺招牌效果图展示</a:t>
            </a:r>
            <a:endParaRPr lang="zh-CN" altLang="en-US" dirty="0"/>
          </a:p>
        </p:txBody>
      </p:sp>
      <p:sp>
        <p:nvSpPr>
          <p:cNvPr id="10" name="矩形 9"/>
          <p:cNvSpPr/>
          <p:nvPr/>
        </p:nvSpPr>
        <p:spPr>
          <a:xfrm>
            <a:off x="2218377" y="5448718"/>
            <a:ext cx="1569660" cy="276999"/>
          </a:xfrm>
          <a:prstGeom prst="rect">
            <a:avLst/>
          </a:prstGeom>
        </p:spPr>
        <p:txBody>
          <a:bodyPr wrap="none">
            <a:spAutoFit/>
          </a:bodyPr>
          <a:lstStyle/>
          <a:p>
            <a:r>
              <a:rPr lang="zh-CN" altLang="en-US" sz="1200" dirty="0" smtClean="0"/>
              <a:t>店铺夜景照明效果图</a:t>
            </a:r>
            <a:endParaRPr lang="zh-CN" altLang="en-US" sz="1200" dirty="0"/>
          </a:p>
        </p:txBody>
      </p:sp>
      <p:sp>
        <p:nvSpPr>
          <p:cNvPr id="11" name="矩形 10"/>
          <p:cNvSpPr/>
          <p:nvPr/>
        </p:nvSpPr>
        <p:spPr>
          <a:xfrm>
            <a:off x="8072049" y="5483995"/>
            <a:ext cx="1569660" cy="276999"/>
          </a:xfrm>
          <a:prstGeom prst="rect">
            <a:avLst/>
          </a:prstGeom>
        </p:spPr>
        <p:txBody>
          <a:bodyPr wrap="none">
            <a:spAutoFit/>
          </a:bodyPr>
          <a:lstStyle/>
          <a:p>
            <a:r>
              <a:rPr lang="zh-CN" altLang="en-US" sz="1200" dirty="0" smtClean="0"/>
              <a:t>店铺招牌近景效果图</a:t>
            </a:r>
            <a:endParaRPr lang="zh-CN" altLang="en-US" sz="1200" dirty="0"/>
          </a:p>
        </p:txBody>
      </p:sp>
      <p:pic>
        <p:nvPicPr>
          <p:cNvPr id="6" name="图片 5"/>
          <p:cNvPicPr>
            <a:picLocks noChangeAspect="1"/>
          </p:cNvPicPr>
          <p:nvPr/>
        </p:nvPicPr>
        <p:blipFill>
          <a:blip r:embed="rId2"/>
          <a:stretch>
            <a:fillRect/>
          </a:stretch>
        </p:blipFill>
        <p:spPr>
          <a:xfrm>
            <a:off x="785286" y="1509667"/>
            <a:ext cx="5179897" cy="3931391"/>
          </a:xfrm>
          <a:prstGeom prst="rect">
            <a:avLst/>
          </a:prstGeom>
        </p:spPr>
      </p:pic>
      <p:pic>
        <p:nvPicPr>
          <p:cNvPr id="8" name="图片 7"/>
          <p:cNvPicPr>
            <a:picLocks noChangeAspect="1"/>
          </p:cNvPicPr>
          <p:nvPr/>
        </p:nvPicPr>
        <p:blipFill>
          <a:blip r:embed="rId3"/>
          <a:stretch>
            <a:fillRect/>
          </a:stretch>
        </p:blipFill>
        <p:spPr>
          <a:xfrm>
            <a:off x="6156881" y="1509667"/>
            <a:ext cx="5165944" cy="3931391"/>
          </a:xfrm>
          <a:prstGeom prst="rect">
            <a:avLst/>
          </a:prstGeom>
        </p:spPr>
      </p:pic>
      <p:pic>
        <p:nvPicPr>
          <p:cNvPr id="12" name="图片 11"/>
          <p:cNvPicPr>
            <a:picLocks noChangeAspect="1"/>
          </p:cNvPicPr>
          <p:nvPr/>
        </p:nvPicPr>
        <p:blipFill rotWithShape="1">
          <a:blip r:embed="rId4"/>
          <a:srcRect b="93182"/>
          <a:stretch/>
        </p:blipFill>
        <p:spPr>
          <a:xfrm>
            <a:off x="10172" y="-1"/>
            <a:ext cx="12181827" cy="467361"/>
          </a:xfrm>
          <a:prstGeom prst="rect">
            <a:avLst/>
          </a:prstGeom>
        </p:spPr>
      </p:pic>
      <p:sp>
        <p:nvSpPr>
          <p:cNvPr id="13" name="矩形 12"/>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spTree>
    <p:extLst>
      <p:ext uri="{BB962C8B-B14F-4D97-AF65-F5344CB8AC3E}">
        <p14:creationId xmlns:p14="http://schemas.microsoft.com/office/powerpoint/2010/main" val="308027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3545" y="516374"/>
            <a:ext cx="2262158" cy="369332"/>
          </a:xfrm>
          <a:prstGeom prst="rect">
            <a:avLst/>
          </a:prstGeom>
        </p:spPr>
        <p:txBody>
          <a:bodyPr wrap="none">
            <a:spAutoFit/>
          </a:bodyPr>
          <a:lstStyle/>
          <a:p>
            <a:r>
              <a:rPr lang="zh-CN" altLang="en-US" dirty="0" smtClean="0"/>
              <a:t>街区全景环境效果图</a:t>
            </a:r>
            <a:endParaRPr lang="zh-CN" altLang="en-US" dirty="0"/>
          </a:p>
        </p:txBody>
      </p:sp>
      <p:pic>
        <p:nvPicPr>
          <p:cNvPr id="12" name="图片 11"/>
          <p:cNvPicPr>
            <a:picLocks noChangeAspect="1"/>
          </p:cNvPicPr>
          <p:nvPr/>
        </p:nvPicPr>
        <p:blipFill rotWithShape="1">
          <a:blip r:embed="rId2"/>
          <a:srcRect b="93182"/>
          <a:stretch/>
        </p:blipFill>
        <p:spPr>
          <a:xfrm>
            <a:off x="10172" y="-1"/>
            <a:ext cx="12181827" cy="467361"/>
          </a:xfrm>
          <a:prstGeom prst="rect">
            <a:avLst/>
          </a:prstGeom>
        </p:spPr>
      </p:pic>
      <p:sp>
        <p:nvSpPr>
          <p:cNvPr id="13" name="矩形 12"/>
          <p:cNvSpPr/>
          <p:nvPr/>
        </p:nvSpPr>
        <p:spPr>
          <a:xfrm>
            <a:off x="153545" y="49013"/>
            <a:ext cx="4766077" cy="369332"/>
          </a:xfrm>
          <a:prstGeom prst="rect">
            <a:avLst/>
          </a:prstGeom>
        </p:spPr>
        <p:txBody>
          <a:bodyPr wrap="square">
            <a:spAutoFit/>
          </a:bodyPr>
          <a:lstStyle/>
          <a:p>
            <a:r>
              <a:rPr lang="zh-CN" altLang="en-US" dirty="0" smtClean="0">
                <a:solidFill>
                  <a:srgbClr val="E6C683"/>
                </a:solidFill>
                <a:latin typeface="方正兰亭黑繁体" panose="02000000000000000000" pitchFamily="2" charset="-122"/>
                <a:ea typeface="方正兰亭黑繁体" panose="02000000000000000000" pitchFamily="2" charset="-122"/>
              </a:rPr>
              <a:t>中华巴洛克街区商铺招牌改造设计</a:t>
            </a:r>
            <a:endParaRPr lang="zh-CN" altLang="en-US" dirty="0">
              <a:solidFill>
                <a:srgbClr val="E6C683"/>
              </a:solidFill>
              <a:latin typeface="方正兰亭黑繁体" panose="02000000000000000000" pitchFamily="2" charset="-122"/>
              <a:ea typeface="方正兰亭黑繁体" panose="02000000000000000000"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23" y="934720"/>
            <a:ext cx="10051942" cy="5745690"/>
          </a:xfrm>
          <a:prstGeom prst="rect">
            <a:avLst/>
          </a:prstGeom>
        </p:spPr>
      </p:pic>
    </p:spTree>
    <p:extLst>
      <p:ext uri="{BB962C8B-B14F-4D97-AF65-F5344CB8AC3E}">
        <p14:creationId xmlns:p14="http://schemas.microsoft.com/office/powerpoint/2010/main" val="274560137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732</Words>
  <Application>Microsoft Office PowerPoint</Application>
  <PresentationFormat>宽屏</PresentationFormat>
  <Paragraphs>55</Paragraphs>
  <Slides>12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12</vt:i4>
      </vt:variant>
    </vt:vector>
  </HeadingPairs>
  <TitlesOfParts>
    <vt:vector size="22" baseType="lpstr">
      <vt:lpstr>FZQingKeBenYueSongS-R-GB</vt:lpstr>
      <vt:lpstr>等线</vt:lpstr>
      <vt:lpstr>等线 Light</vt:lpstr>
      <vt:lpstr>方正兰亭黑繁体</vt:lpstr>
      <vt:lpstr>方正兰亭特黑繁体</vt:lpstr>
      <vt:lpstr>方正兰亭细黑繁体</vt:lpstr>
      <vt:lpstr>汉仪典雅体简</vt:lpstr>
      <vt:lpstr>汉仪字酷堂义山楷W</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chunlu liu</dc:creator>
  <cp:lastModifiedBy>chunlu liu</cp:lastModifiedBy>
  <cp:revision>32</cp:revision>
  <dcterms:created xsi:type="dcterms:W3CDTF">2023-01-15T12:10:44Z</dcterms:created>
  <dcterms:modified xsi:type="dcterms:W3CDTF">2023-02-28T01:23:35Z</dcterms:modified>
</cp:coreProperties>
</file>