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62" r:id="rId5"/>
    <p:sldId id="285" r:id="rId6"/>
    <p:sldId id="259" r:id="rId7"/>
    <p:sldId id="270" r:id="rId8"/>
    <p:sldId id="269" r:id="rId9"/>
    <p:sldId id="283" r:id="rId10"/>
    <p:sldId id="286" r:id="rId11"/>
    <p:sldId id="260" r:id="rId12"/>
    <p:sldId id="266" r:id="rId13"/>
    <p:sldId id="288" r:id="rId14"/>
    <p:sldId id="261" r:id="rId15"/>
    <p:sldId id="272" r:id="rId16"/>
    <p:sldId id="263"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BCD"/>
    <a:srgbClr val="517E9E"/>
    <a:srgbClr val="31506D"/>
    <a:srgbClr val="E3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83" autoAdjust="0"/>
  </p:normalViewPr>
  <p:slideViewPr>
    <p:cSldViewPr snapToGrid="0">
      <p:cViewPr varScale="1">
        <p:scale>
          <a:sx n="55" d="100"/>
          <a:sy n="55" d="100"/>
        </p:scale>
        <p:origin x="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13.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5609" t="33145" r="29301" b="18620"/>
          <a:stretch>
            <a:fillRect/>
          </a:stretch>
        </p:blipFill>
        <p:spPr>
          <a:xfrm rot="5400000">
            <a:off x="2667000" y="-2667000"/>
            <a:ext cx="6858000" cy="1219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0211" t="28692" r="16094" b="12068"/>
          <a:stretch>
            <a:fillRect/>
          </a:stretch>
        </p:blipFill>
        <p:spPr>
          <a:xfrm rot="5400000">
            <a:off x="2667000" y="-2667000"/>
            <a:ext cx="6858000" cy="12192000"/>
          </a:xfrm>
          <a:prstGeom prst="rect">
            <a:avLst/>
          </a:prstGeom>
        </p:spPr>
      </p:pic>
      <p:sp>
        <p:nvSpPr>
          <p:cNvPr id="7" name="矩形 6"/>
          <p:cNvSpPr/>
          <p:nvPr userDrawn="1"/>
        </p:nvSpPr>
        <p:spPr>
          <a:xfrm>
            <a:off x="335280" y="289560"/>
            <a:ext cx="11521440" cy="6278880"/>
          </a:xfrm>
          <a:prstGeom prst="rect">
            <a:avLst/>
          </a:prstGeom>
          <a:solidFill>
            <a:schemeClr val="bg1"/>
          </a:solidFill>
          <a:ln>
            <a:solidFill>
              <a:srgbClr val="517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image" Target="../media/image4.png"/><Relationship Id="rId6" Type="http://schemas.openxmlformats.org/officeDocument/2006/relationships/tags" Target="../tags/tag2.xml"/><Relationship Id="rId5" Type="http://schemas.openxmlformats.org/officeDocument/2006/relationships/image" Target="../media/image3.png"/><Relationship Id="rId4" Type="http://schemas.openxmlformats.org/officeDocument/2006/relationships/tags" Target="../tags/tag1.xml"/><Relationship Id="rId3" Type="http://schemas.openxmlformats.org/officeDocument/2006/relationships/image" Target="../media/image2.png"/><Relationship Id="rId2" Type="http://schemas.microsoft.com/office/2007/relationships/media" Target="../media/media1.mp3"/><Relationship Id="rId10" Type="http://schemas.openxmlformats.org/officeDocument/2006/relationships/slideLayout" Target="../slideLayouts/slideLayout1.xml"/><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9.jpeg"/><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tags" Target="../tags/tag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简约">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73366" y="1842638"/>
            <a:ext cx="487363" cy="487363"/>
          </a:xfrm>
          <a:prstGeom prst="rect">
            <a:avLst/>
          </a:prstGeom>
        </p:spPr>
      </p:pic>
      <p:pic>
        <p:nvPicPr>
          <p:cNvPr id="5" name="图片 4"/>
          <p:cNvPicPr>
            <a:picLocks noChangeAspect="1"/>
          </p:cNvPicPr>
          <p:nvPr>
            <p:custDataLst>
              <p:tags r:id="rId4"/>
            </p:custDataLst>
          </p:nvPr>
        </p:nvPicPr>
        <p:blipFill>
          <a:blip r:embed="rId5"/>
          <a:srcRect l="-157" b="10452"/>
          <a:stretch>
            <a:fillRect/>
          </a:stretch>
        </p:blipFill>
        <p:spPr>
          <a:xfrm>
            <a:off x="5602605" y="2924810"/>
            <a:ext cx="6589395" cy="3933190"/>
          </a:xfrm>
          <a:prstGeom prst="rect">
            <a:avLst/>
          </a:prstGeom>
        </p:spPr>
      </p:pic>
      <p:pic>
        <p:nvPicPr>
          <p:cNvPr id="4" name="图片 3" descr="0e1e686b83db4533f220c6355bb63a5"/>
          <p:cNvPicPr>
            <a:picLocks noChangeAspect="1"/>
          </p:cNvPicPr>
          <p:nvPr>
            <p:custDataLst>
              <p:tags r:id="rId6"/>
            </p:custDataLst>
          </p:nvPr>
        </p:nvPicPr>
        <p:blipFill>
          <a:blip r:embed="rId7">
            <a:alphaModFix amt="80000"/>
          </a:blip>
          <a:srcRect l="9277" r="13298" b="16486"/>
          <a:stretch>
            <a:fillRect/>
          </a:stretch>
        </p:blipFill>
        <p:spPr>
          <a:xfrm>
            <a:off x="0" y="2698750"/>
            <a:ext cx="6259195" cy="4159250"/>
          </a:xfrm>
          <a:prstGeom prst="rect">
            <a:avLst/>
          </a:prstGeom>
          <a:ln>
            <a:solidFill>
              <a:schemeClr val="bg1"/>
            </a:solidFill>
          </a:ln>
        </p:spPr>
      </p:pic>
      <p:sp>
        <p:nvSpPr>
          <p:cNvPr id="8" name="文本框 7"/>
          <p:cNvSpPr txBox="1"/>
          <p:nvPr>
            <p:custDataLst>
              <p:tags r:id="rId8"/>
            </p:custDataLst>
          </p:nvPr>
        </p:nvSpPr>
        <p:spPr>
          <a:xfrm>
            <a:off x="2170430" y="1262380"/>
            <a:ext cx="4360545" cy="1033780"/>
          </a:xfrm>
          <a:prstGeom prst="rect">
            <a:avLst/>
          </a:prstGeom>
          <a:noFill/>
        </p:spPr>
        <p:txBody>
          <a:bodyPr wrap="square" rtlCol="0">
            <a:noAutofit/>
          </a:bodyPr>
          <a:p>
            <a:r>
              <a:rPr lang="zh-CN" altLang="en-US" sz="6000" b="1">
                <a:solidFill>
                  <a:schemeClr val="accent6">
                    <a:lumMod val="50000"/>
                  </a:schemeClr>
                </a:solidFill>
                <a:latin typeface="华康POP1体W5(P)" panose="040B0500000000000000" charset="-122"/>
                <a:ea typeface="华康POP1体W5(P)" panose="040B0500000000000000" charset="-122"/>
              </a:rPr>
              <a:t>巴洛克风格</a:t>
            </a:r>
            <a:endParaRPr lang="zh-CN" altLang="en-US" sz="6000" b="1">
              <a:solidFill>
                <a:schemeClr val="accent6">
                  <a:lumMod val="50000"/>
                </a:schemeClr>
              </a:solidFill>
              <a:latin typeface="华康POP1体W5(P)" panose="040B0500000000000000" charset="-122"/>
              <a:ea typeface="华康POP1体W5(P)" panose="040B0500000000000000" charset="-122"/>
            </a:endParaRPr>
          </a:p>
          <a:p>
            <a:endParaRPr lang="zh-CN" altLang="en-US" sz="6000" b="1">
              <a:solidFill>
                <a:schemeClr val="accent6">
                  <a:lumMod val="50000"/>
                </a:schemeClr>
              </a:solidFill>
              <a:latin typeface="华康POP1体W5(P)" panose="040B0500000000000000" charset="-122"/>
              <a:ea typeface="华康POP1体W5(P)" panose="040B0500000000000000" charset="-122"/>
            </a:endParaRPr>
          </a:p>
        </p:txBody>
      </p:sp>
      <p:sp>
        <p:nvSpPr>
          <p:cNvPr id="12" name="文本框 11"/>
          <p:cNvSpPr txBox="1"/>
          <p:nvPr>
            <p:custDataLst>
              <p:tags r:id="rId9"/>
            </p:custDataLst>
          </p:nvPr>
        </p:nvSpPr>
        <p:spPr>
          <a:xfrm>
            <a:off x="3855085" y="2418080"/>
            <a:ext cx="5959475" cy="922020"/>
          </a:xfrm>
          <a:prstGeom prst="rect">
            <a:avLst/>
          </a:prstGeom>
          <a:noFill/>
        </p:spPr>
        <p:txBody>
          <a:bodyPr wrap="square" rtlCol="0">
            <a:spAutoFit/>
          </a:bodyPr>
          <a:p>
            <a:r>
              <a:rPr lang="zh-CN" altLang="en-US" sz="5400" b="1">
                <a:solidFill>
                  <a:schemeClr val="tx1">
                    <a:lumMod val="95000"/>
                    <a:lumOff val="5000"/>
                  </a:schemeClr>
                </a:solidFill>
                <a:latin typeface="华康POP1体W5(P)" panose="040B0500000000000000" charset="-122"/>
                <a:ea typeface="华康POP1体W5(P)" panose="040B0500000000000000" charset="-122"/>
                <a:sym typeface="+mn-ea"/>
              </a:rPr>
              <a:t>建筑文创产品设计</a:t>
            </a:r>
            <a:endParaRPr lang="zh-CN" altLang="en-US" sz="5400" b="1">
              <a:solidFill>
                <a:schemeClr val="tx1">
                  <a:lumMod val="95000"/>
                  <a:lumOff val="5000"/>
                </a:schemeClr>
              </a:solidFill>
              <a:latin typeface="华康POP1体W5(P)" panose="040B0500000000000000" charset="-122"/>
              <a:ea typeface="华康POP1体W5(P)" panose="040B05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8"/>
          <p:cNvSpPr>
            <a:spLocks noChangeArrowheads="1"/>
          </p:cNvSpPr>
          <p:nvPr/>
        </p:nvSpPr>
        <p:spPr bwMode="auto">
          <a:xfrm>
            <a:off x="5410729" y="1583313"/>
            <a:ext cx="1370541" cy="1365329"/>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4" name="文本框 3"/>
          <p:cNvSpPr txBox="1"/>
          <p:nvPr/>
        </p:nvSpPr>
        <p:spPr>
          <a:xfrm>
            <a:off x="3070874" y="3037542"/>
            <a:ext cx="6050280" cy="1106805"/>
          </a:xfrm>
          <a:prstGeom prst="rect">
            <a:avLst/>
          </a:prstGeom>
          <a:noFill/>
        </p:spPr>
        <p:txBody>
          <a:bodyPr wrap="none" rtlCol="0">
            <a:spAutoFit/>
          </a:bodyPr>
          <a:lstStyle/>
          <a:p>
            <a:pPr algn="ctr"/>
            <a:r>
              <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rPr>
              <a:t>成果展示及应用</a:t>
            </a:r>
            <a:endPar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5" name="矩形 4"/>
          <p:cNvSpPr/>
          <p:nvPr/>
        </p:nvSpPr>
        <p:spPr>
          <a:xfrm>
            <a:off x="2517474" y="4168836"/>
            <a:ext cx="7157047" cy="552011"/>
          </a:xfrm>
          <a:prstGeom prst="rect">
            <a:avLst/>
          </a:prstGeom>
        </p:spPr>
        <p:txBody>
          <a:bodyPr wrap="square">
            <a:spAutoFit/>
          </a:bodyPr>
          <a:lstStyle/>
          <a:p>
            <a:pPr algn="ctr">
              <a:lnSpc>
                <a:spcPct val="150000"/>
              </a:lnSpc>
            </a:pPr>
            <a:r>
              <a:rPr lang="zh-CN" altLang="en-US" sz="1050" dirty="0">
                <a:solidFill>
                  <a:schemeClr val="tx1">
                    <a:lumMod val="85000"/>
                    <a:lumOff val="15000"/>
                  </a:schemeClr>
                </a:solidFill>
              </a:rPr>
              <a:t>Background and significance of topic selection</a:t>
            </a:r>
            <a:r>
              <a:rPr lang="en-US" altLang="zh-CN" sz="1050" dirty="0">
                <a:solidFill>
                  <a:schemeClr val="tx1">
                    <a:lumMod val="85000"/>
                    <a:lumOff val="15000"/>
                  </a:schemeClr>
                </a:solidFill>
              </a:rPr>
              <a:t>.The graduation defense is a one – to - one game, and you need to show a strong gas field alone on the stage to withstand the pressure of at least five judges from the Defense Committee.</a:t>
            </a:r>
            <a:endParaRPr lang="en-US" altLang="zh-CN" sz="1050" dirty="0">
              <a:solidFill>
                <a:schemeClr val="tx1">
                  <a:lumMod val="85000"/>
                  <a:lumOff val="15000"/>
                </a:schemeClr>
              </a:solidFill>
            </a:endParaRPr>
          </a:p>
        </p:txBody>
      </p:sp>
      <p:sp>
        <p:nvSpPr>
          <p:cNvPr id="6" name="矩形 5"/>
          <p:cNvSpPr/>
          <p:nvPr/>
        </p:nvSpPr>
        <p:spPr>
          <a:xfrm>
            <a:off x="5383633" y="4874577"/>
            <a:ext cx="1424727" cy="523220"/>
          </a:xfrm>
          <a:prstGeom prst="rect">
            <a:avLst/>
          </a:prstGeom>
        </p:spPr>
        <p:txBody>
          <a:bodyPr wrap="square">
            <a:spAutoFit/>
          </a:bodyPr>
          <a:lstStyle/>
          <a:p>
            <a:pPr algn="ctr"/>
            <a:r>
              <a:rPr lang="en-US" altLang="zh-CN" sz="2800" dirty="0">
                <a:solidFill>
                  <a:srgbClr val="517E9E"/>
                </a:solidFill>
                <a:latin typeface="Agency FB" panose="020B0503020202020204" pitchFamily="34" charset="0"/>
                <a:ea typeface="微软雅黑 Light" panose="020B0502040204020203" pitchFamily="34" charset="-122"/>
              </a:rPr>
              <a:t>Part 03</a:t>
            </a:r>
            <a:endParaRPr lang="zh-CN" altLang="en-US" sz="2800" dirty="0">
              <a:solidFill>
                <a:srgbClr val="517E9E"/>
              </a:solidFill>
              <a:latin typeface="Agency FB" panose="020B0503020202020204" pitchFamily="34" charset="0"/>
            </a:endParaRPr>
          </a:p>
        </p:txBody>
      </p:sp>
      <p:sp>
        <p:nvSpPr>
          <p:cNvPr id="7" name="stats-on-laptop-screen_51875"/>
          <p:cNvSpPr>
            <a:spLocks noChangeAspect="1"/>
          </p:cNvSpPr>
          <p:nvPr/>
        </p:nvSpPr>
        <p:spPr bwMode="auto">
          <a:xfrm>
            <a:off x="5802345" y="1973679"/>
            <a:ext cx="587302" cy="584596"/>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56538" y="588233"/>
            <a:ext cx="590226" cy="646331"/>
          </a:xfrm>
          <a:prstGeom prst="rect">
            <a:avLst/>
          </a:prstGeom>
        </p:spPr>
        <p:txBody>
          <a:bodyPr wrap="none">
            <a:sp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3.1</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成果展示</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pic>
        <p:nvPicPr>
          <p:cNvPr id="26" name="出自【趣你的PPT】(微信:qunideppt)：最优质的PPT资源库" descr="C:\Users\Administrator\Desktop\道外比赛\kkkk.jpgkkkk"/>
          <p:cNvPicPr>
            <a:picLocks noChangeAspect="1"/>
          </p:cNvPicPr>
          <p:nvPr>
            <p:custDataLst>
              <p:tags r:id="rId1"/>
            </p:custDataLst>
          </p:nvPr>
        </p:nvPicPr>
        <p:blipFill>
          <a:blip r:embed="rId2"/>
          <a:srcRect/>
          <a:stretch>
            <a:fillRect/>
          </a:stretch>
        </p:blipFill>
        <p:spPr>
          <a:xfrm>
            <a:off x="1379220" y="1553845"/>
            <a:ext cx="4539615" cy="4539615"/>
          </a:xfrm>
          <a:prstGeom prst="rect">
            <a:avLst/>
          </a:prstGeom>
        </p:spPr>
      </p:pic>
      <p:sp>
        <p:nvSpPr>
          <p:cNvPr id="30" name="矩形 29"/>
          <p:cNvSpPr/>
          <p:nvPr>
            <p:custDataLst>
              <p:tags r:id="rId3"/>
            </p:custDataLst>
          </p:nvPr>
        </p:nvSpPr>
        <p:spPr>
          <a:xfrm>
            <a:off x="6445885" y="1821180"/>
            <a:ext cx="4573270" cy="3843020"/>
          </a:xfrm>
          <a:prstGeom prst="rect">
            <a:avLst/>
          </a:prstGeom>
          <a:solidFill>
            <a:srgbClr val="8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4"/>
            </p:custDataLst>
          </p:nvPr>
        </p:nvSpPr>
        <p:spPr>
          <a:xfrm>
            <a:off x="6692900" y="2051050"/>
            <a:ext cx="3953510" cy="33432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6793230" y="2591435"/>
            <a:ext cx="3752215" cy="2917825"/>
          </a:xfrm>
          <a:prstGeom prst="rect">
            <a:avLst/>
          </a:prstGeom>
          <a:noFill/>
        </p:spPr>
        <p:txBody>
          <a:bodyPr wrap="square" rtlCol="0" anchor="t">
            <a:noAutofit/>
          </a:bodyPr>
          <a:p>
            <a:r>
              <a:rPr lang="zh-CN" altLang="en-US" sz="1600" dirty="0">
                <a:solidFill>
                  <a:sysClr val="windowText" lastClr="000000"/>
                </a:solidFill>
                <a:latin typeface="微软雅黑" panose="020B0503020204020204" pitchFamily="34" charset="-122"/>
                <a:ea typeface="微软雅黑" panose="020B0503020204020204" pitchFamily="34" charset="-122"/>
                <a:sym typeface="+mn-ea"/>
              </a:rPr>
              <a:t>产品使用混凝土复合材料和实心玻璃，大体的磨砂质感与小部分光滑透明相碰撞，凸显高级感与设计感，外层配有防水涂层，防水防脏。灯光使用</a:t>
            </a:r>
            <a:r>
              <a:rPr lang="en-US" altLang="zh-CN" sz="1600" dirty="0">
                <a:solidFill>
                  <a:sysClr val="windowText" lastClr="000000"/>
                </a:solidFill>
                <a:latin typeface="微软雅黑" panose="020B0503020204020204" pitchFamily="34" charset="-122"/>
                <a:ea typeface="微软雅黑" panose="020B0503020204020204" pitchFamily="34" charset="-122"/>
                <a:sym typeface="+mn-ea"/>
              </a:rPr>
              <a:t>LED</a:t>
            </a:r>
            <a:r>
              <a:rPr lang="zh-CN" altLang="en-US" sz="1600" dirty="0">
                <a:solidFill>
                  <a:sysClr val="windowText" lastClr="000000"/>
                </a:solidFill>
                <a:latin typeface="微软雅黑" panose="020B0503020204020204" pitchFamily="34" charset="-122"/>
                <a:ea typeface="微软雅黑" panose="020B0503020204020204" pitchFamily="34" charset="-122"/>
                <a:sym typeface="+mn-ea"/>
              </a:rPr>
              <a:t>节能光源，亮度高，耗能低，寿命长；散热性能好，安全无隐患。开关使用外围感应开关，方便使用者控制；产品整体外观精美干净有质感，不缺乏独特性和设计感，同时也充分体现了哈尔滨道外清真寺建筑风格的特点。</a:t>
            </a:r>
            <a:endParaRPr lang="zh-CN" altLang="en-US" sz="1600" dirty="0">
              <a:solidFill>
                <a:sysClr val="windowText" lastClr="000000"/>
              </a:solidFill>
              <a:latin typeface="微软雅黑" panose="020B0503020204020204" pitchFamily="34" charset="-122"/>
              <a:ea typeface="微软雅黑" panose="020B0503020204020204" pitchFamily="34" charset="-122"/>
              <a:sym typeface="+mn-ea"/>
            </a:endParaRPr>
          </a:p>
        </p:txBody>
      </p:sp>
      <p:sp>
        <p:nvSpPr>
          <p:cNvPr id="32" name="文本框 31"/>
          <p:cNvSpPr txBox="1"/>
          <p:nvPr/>
        </p:nvSpPr>
        <p:spPr>
          <a:xfrm>
            <a:off x="6855460" y="2131695"/>
            <a:ext cx="4064000" cy="368300"/>
          </a:xfrm>
          <a:prstGeom prst="rect">
            <a:avLst/>
          </a:prstGeom>
          <a:noFill/>
        </p:spPr>
        <p:txBody>
          <a:bodyPr wrap="square" rtlCol="0">
            <a:spAutoFit/>
          </a:bodyPr>
          <a:p>
            <a:r>
              <a:rPr lang="zh-CN" altLang="en-US"/>
              <a:t>设计说明：</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56538" y="588233"/>
            <a:ext cx="886460" cy="645160"/>
          </a:xfrm>
          <a:prstGeom prst="rect">
            <a:avLst/>
          </a:prstGeom>
        </p:spPr>
        <p:txBody>
          <a:bodyPr wrap="none">
            <a:sp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3.2</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成果展示</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sp>
        <p:nvSpPr>
          <p:cNvPr id="30" name="矩形 29"/>
          <p:cNvSpPr/>
          <p:nvPr>
            <p:custDataLst>
              <p:tags r:id="rId1"/>
            </p:custDataLst>
          </p:nvPr>
        </p:nvSpPr>
        <p:spPr>
          <a:xfrm>
            <a:off x="1146810" y="1821180"/>
            <a:ext cx="4573270" cy="3843020"/>
          </a:xfrm>
          <a:prstGeom prst="rect">
            <a:avLst/>
          </a:prstGeom>
          <a:solidFill>
            <a:srgbClr val="8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2"/>
            </p:custDataLst>
          </p:nvPr>
        </p:nvSpPr>
        <p:spPr>
          <a:xfrm>
            <a:off x="1393825" y="2051050"/>
            <a:ext cx="4035425" cy="33432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产品创意来源于哈尔滨道外纯化医院的外观设计，将医院的“v”形改为“∧”。使用了混凝土复合材料外层涂有防水涂层，即有凹槽放置香薰可作为摆设又可作为氛围小夜灯，在美观的同时加大了实用性。</a:t>
            </a:r>
            <a:endParaRPr lang="zh-CN" altLang="en-US">
              <a:solidFill>
                <a:schemeClr val="tx1"/>
              </a:solidFill>
            </a:endParaRPr>
          </a:p>
        </p:txBody>
      </p:sp>
      <p:sp>
        <p:nvSpPr>
          <p:cNvPr id="32" name="文本框 31"/>
          <p:cNvSpPr txBox="1"/>
          <p:nvPr/>
        </p:nvSpPr>
        <p:spPr>
          <a:xfrm>
            <a:off x="1413510" y="2324735"/>
            <a:ext cx="4064000" cy="368300"/>
          </a:xfrm>
          <a:prstGeom prst="rect">
            <a:avLst/>
          </a:prstGeom>
          <a:noFill/>
        </p:spPr>
        <p:txBody>
          <a:bodyPr wrap="square" rtlCol="0">
            <a:spAutoFit/>
          </a:bodyPr>
          <a:p>
            <a:r>
              <a:rPr lang="zh-CN" altLang="en-US"/>
              <a:t>设计说明：</a:t>
            </a:r>
            <a:endParaRPr lang="zh-CN" altLang="en-US"/>
          </a:p>
        </p:txBody>
      </p:sp>
      <p:pic>
        <p:nvPicPr>
          <p:cNvPr id="6" name="图片 5" descr="2.10"/>
          <p:cNvPicPr>
            <a:picLocks noChangeAspect="1"/>
          </p:cNvPicPr>
          <p:nvPr/>
        </p:nvPicPr>
        <p:blipFill>
          <a:blip r:embed="rId3"/>
          <a:srcRect l="3108" t="6950" b="2124"/>
          <a:stretch>
            <a:fillRect/>
          </a:stretch>
        </p:blipFill>
        <p:spPr>
          <a:xfrm>
            <a:off x="5927725" y="1821180"/>
            <a:ext cx="5548630" cy="38195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8"/>
          <p:cNvSpPr>
            <a:spLocks noChangeArrowheads="1"/>
          </p:cNvSpPr>
          <p:nvPr/>
        </p:nvSpPr>
        <p:spPr bwMode="auto">
          <a:xfrm>
            <a:off x="5410729" y="1583313"/>
            <a:ext cx="1370541" cy="1365329"/>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rgbClr val="015B60"/>
              </a:solidFill>
            </a:endParaRPr>
          </a:p>
        </p:txBody>
      </p:sp>
      <p:sp>
        <p:nvSpPr>
          <p:cNvPr id="4" name="文本框 3"/>
          <p:cNvSpPr txBox="1"/>
          <p:nvPr/>
        </p:nvSpPr>
        <p:spPr>
          <a:xfrm>
            <a:off x="5166376" y="3037542"/>
            <a:ext cx="1859280" cy="1106805"/>
          </a:xfrm>
          <a:prstGeom prst="rect">
            <a:avLst/>
          </a:prstGeom>
          <a:noFill/>
        </p:spPr>
        <p:txBody>
          <a:bodyPr wrap="none" rtlCol="0">
            <a:spAutoFit/>
          </a:bodyPr>
          <a:lstStyle/>
          <a:p>
            <a:pPr algn="ctr"/>
            <a:r>
              <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rPr>
              <a:t>总结</a:t>
            </a:r>
            <a:endPar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5" name="矩形 4"/>
          <p:cNvSpPr/>
          <p:nvPr/>
        </p:nvSpPr>
        <p:spPr>
          <a:xfrm>
            <a:off x="2517474" y="4168836"/>
            <a:ext cx="7157047" cy="552011"/>
          </a:xfrm>
          <a:prstGeom prst="rect">
            <a:avLst/>
          </a:prstGeom>
        </p:spPr>
        <p:txBody>
          <a:bodyPr wrap="square">
            <a:spAutoFit/>
          </a:bodyPr>
          <a:lstStyle/>
          <a:p>
            <a:pPr algn="ctr">
              <a:lnSpc>
                <a:spcPct val="150000"/>
              </a:lnSpc>
            </a:pPr>
            <a:r>
              <a:rPr lang="zh-CN" altLang="en-US" sz="1050" dirty="0">
                <a:solidFill>
                  <a:schemeClr val="tx1">
                    <a:lumMod val="85000"/>
                    <a:lumOff val="15000"/>
                  </a:schemeClr>
                </a:solidFill>
              </a:rPr>
              <a:t>Background and significance of topic selection</a:t>
            </a:r>
            <a:r>
              <a:rPr lang="en-US" altLang="zh-CN" sz="1050" dirty="0">
                <a:solidFill>
                  <a:schemeClr val="tx1">
                    <a:lumMod val="85000"/>
                    <a:lumOff val="15000"/>
                  </a:schemeClr>
                </a:solidFill>
              </a:rPr>
              <a:t>.The graduation defense is a one – to - one game, and you need to show a strong gas field alone on the stage to withstand the pressure of at least five judges from the Defense Committee.</a:t>
            </a:r>
            <a:endParaRPr lang="en-US" altLang="zh-CN" sz="1050" dirty="0">
              <a:solidFill>
                <a:schemeClr val="tx1">
                  <a:lumMod val="85000"/>
                  <a:lumOff val="15000"/>
                </a:schemeClr>
              </a:solidFill>
            </a:endParaRPr>
          </a:p>
        </p:txBody>
      </p:sp>
      <p:sp>
        <p:nvSpPr>
          <p:cNvPr id="6" name="矩形 5"/>
          <p:cNvSpPr/>
          <p:nvPr/>
        </p:nvSpPr>
        <p:spPr>
          <a:xfrm>
            <a:off x="5383633" y="4874577"/>
            <a:ext cx="1424727" cy="523220"/>
          </a:xfrm>
          <a:prstGeom prst="rect">
            <a:avLst/>
          </a:prstGeom>
        </p:spPr>
        <p:txBody>
          <a:bodyPr wrap="square">
            <a:spAutoFit/>
          </a:bodyPr>
          <a:lstStyle/>
          <a:p>
            <a:pPr algn="ctr"/>
            <a:r>
              <a:rPr lang="en-US" altLang="zh-CN" sz="2800" dirty="0">
                <a:solidFill>
                  <a:srgbClr val="517E9E"/>
                </a:solidFill>
                <a:latin typeface="Agency FB" panose="020B0503020202020204" pitchFamily="34" charset="0"/>
                <a:ea typeface="微软雅黑 Light" panose="020B0502040204020203" pitchFamily="34" charset="-122"/>
              </a:rPr>
              <a:t>Part 04</a:t>
            </a:r>
            <a:endParaRPr lang="zh-CN" altLang="en-US" sz="2800" dirty="0">
              <a:solidFill>
                <a:srgbClr val="517E9E"/>
              </a:solidFill>
              <a:latin typeface="Agency FB" panose="020B0503020202020204" pitchFamily="34" charset="0"/>
            </a:endParaRPr>
          </a:p>
        </p:txBody>
      </p:sp>
      <p:sp>
        <p:nvSpPr>
          <p:cNvPr id="7" name="stats-on-laptop-screen_51875"/>
          <p:cNvSpPr>
            <a:spLocks noChangeAspect="1"/>
          </p:cNvSpPr>
          <p:nvPr/>
        </p:nvSpPr>
        <p:spPr bwMode="auto">
          <a:xfrm>
            <a:off x="5709436" y="2010928"/>
            <a:ext cx="773119" cy="62514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5451" h="489568">
                <a:moveTo>
                  <a:pt x="479900" y="284819"/>
                </a:moveTo>
                <a:cubicBezTo>
                  <a:pt x="465151" y="284819"/>
                  <a:pt x="453167" y="296695"/>
                  <a:pt x="453167" y="311424"/>
                </a:cubicBezTo>
                <a:cubicBezTo>
                  <a:pt x="453167" y="326245"/>
                  <a:pt x="465151" y="338120"/>
                  <a:pt x="479900" y="338120"/>
                </a:cubicBezTo>
                <a:cubicBezTo>
                  <a:pt x="494649" y="338120"/>
                  <a:pt x="506633" y="326245"/>
                  <a:pt x="506633" y="311424"/>
                </a:cubicBezTo>
                <a:cubicBezTo>
                  <a:pt x="506633" y="296695"/>
                  <a:pt x="494649" y="284819"/>
                  <a:pt x="479900" y="284819"/>
                </a:cubicBezTo>
                <a:close/>
                <a:moveTo>
                  <a:pt x="402929" y="284819"/>
                </a:moveTo>
                <a:cubicBezTo>
                  <a:pt x="388180" y="284819"/>
                  <a:pt x="376196" y="296695"/>
                  <a:pt x="376196" y="311424"/>
                </a:cubicBezTo>
                <a:cubicBezTo>
                  <a:pt x="376196" y="326245"/>
                  <a:pt x="388180" y="338120"/>
                  <a:pt x="402929" y="338120"/>
                </a:cubicBezTo>
                <a:cubicBezTo>
                  <a:pt x="417678" y="338120"/>
                  <a:pt x="429569" y="326245"/>
                  <a:pt x="429569" y="311424"/>
                </a:cubicBezTo>
                <a:cubicBezTo>
                  <a:pt x="429569" y="296695"/>
                  <a:pt x="417678" y="284819"/>
                  <a:pt x="402929" y="284819"/>
                </a:cubicBezTo>
                <a:close/>
                <a:moveTo>
                  <a:pt x="429477" y="174720"/>
                </a:moveTo>
                <a:cubicBezTo>
                  <a:pt x="528756" y="183649"/>
                  <a:pt x="605451" y="241369"/>
                  <a:pt x="605451" y="311516"/>
                </a:cubicBezTo>
                <a:cubicBezTo>
                  <a:pt x="605451" y="387738"/>
                  <a:pt x="514745" y="449508"/>
                  <a:pt x="402929" y="449508"/>
                </a:cubicBezTo>
                <a:cubicBezTo>
                  <a:pt x="382003" y="449508"/>
                  <a:pt x="361724" y="447299"/>
                  <a:pt x="342734" y="443340"/>
                </a:cubicBezTo>
                <a:lnTo>
                  <a:pt x="298579" y="486423"/>
                </a:lnTo>
                <a:cubicBezTo>
                  <a:pt x="295722" y="489368"/>
                  <a:pt x="291297" y="490289"/>
                  <a:pt x="287425" y="489000"/>
                </a:cubicBezTo>
                <a:cubicBezTo>
                  <a:pt x="283554" y="487527"/>
                  <a:pt x="280788" y="484121"/>
                  <a:pt x="280235" y="480071"/>
                </a:cubicBezTo>
                <a:lnTo>
                  <a:pt x="272123" y="416828"/>
                </a:lnTo>
                <a:cubicBezTo>
                  <a:pt x="228337" y="391513"/>
                  <a:pt x="200406" y="353677"/>
                  <a:pt x="200406" y="311516"/>
                </a:cubicBezTo>
                <a:cubicBezTo>
                  <a:pt x="200406" y="309675"/>
                  <a:pt x="200683" y="307833"/>
                  <a:pt x="200867" y="305992"/>
                </a:cubicBezTo>
                <a:cubicBezTo>
                  <a:pt x="201420" y="305992"/>
                  <a:pt x="201881" y="306084"/>
                  <a:pt x="202526" y="306084"/>
                </a:cubicBezTo>
                <a:cubicBezTo>
                  <a:pt x="219488" y="306084"/>
                  <a:pt x="236357" y="304796"/>
                  <a:pt x="252765" y="302218"/>
                </a:cubicBezTo>
                <a:lnTo>
                  <a:pt x="285766" y="334438"/>
                </a:lnTo>
                <a:cubicBezTo>
                  <a:pt x="293417" y="341894"/>
                  <a:pt x="303557" y="346129"/>
                  <a:pt x="314435" y="346129"/>
                </a:cubicBezTo>
                <a:cubicBezTo>
                  <a:pt x="318951" y="346129"/>
                  <a:pt x="323468" y="345392"/>
                  <a:pt x="327709" y="343919"/>
                </a:cubicBezTo>
                <a:cubicBezTo>
                  <a:pt x="342642" y="338580"/>
                  <a:pt x="353059" y="325784"/>
                  <a:pt x="354994" y="310411"/>
                </a:cubicBezTo>
                <a:lnTo>
                  <a:pt x="361263" y="261253"/>
                </a:lnTo>
                <a:cubicBezTo>
                  <a:pt x="395923" y="238055"/>
                  <a:pt x="419429" y="207952"/>
                  <a:pt x="429477" y="174720"/>
                </a:cubicBezTo>
                <a:close/>
                <a:moveTo>
                  <a:pt x="279509" y="111300"/>
                </a:moveTo>
                <a:cubicBezTo>
                  <a:pt x="264667" y="111300"/>
                  <a:pt x="252775" y="123268"/>
                  <a:pt x="252775" y="137997"/>
                </a:cubicBezTo>
                <a:cubicBezTo>
                  <a:pt x="252775" y="152727"/>
                  <a:pt x="264667" y="164695"/>
                  <a:pt x="279509" y="164695"/>
                </a:cubicBezTo>
                <a:cubicBezTo>
                  <a:pt x="294259" y="164695"/>
                  <a:pt x="306243" y="152727"/>
                  <a:pt x="306243" y="137997"/>
                </a:cubicBezTo>
                <a:cubicBezTo>
                  <a:pt x="306243" y="123268"/>
                  <a:pt x="294259" y="111300"/>
                  <a:pt x="279509" y="111300"/>
                </a:cubicBezTo>
                <a:close/>
                <a:moveTo>
                  <a:pt x="202534" y="111300"/>
                </a:moveTo>
                <a:cubicBezTo>
                  <a:pt x="187784" y="111300"/>
                  <a:pt x="175800" y="123268"/>
                  <a:pt x="175800" y="137997"/>
                </a:cubicBezTo>
                <a:cubicBezTo>
                  <a:pt x="175800" y="152727"/>
                  <a:pt x="187784" y="164695"/>
                  <a:pt x="202534" y="164695"/>
                </a:cubicBezTo>
                <a:cubicBezTo>
                  <a:pt x="217284" y="164695"/>
                  <a:pt x="229268" y="152727"/>
                  <a:pt x="229268" y="137997"/>
                </a:cubicBezTo>
                <a:cubicBezTo>
                  <a:pt x="229268" y="123268"/>
                  <a:pt x="217284" y="111300"/>
                  <a:pt x="202534" y="111300"/>
                </a:cubicBezTo>
                <a:close/>
                <a:moveTo>
                  <a:pt x="125558" y="111300"/>
                </a:moveTo>
                <a:cubicBezTo>
                  <a:pt x="110808" y="111300"/>
                  <a:pt x="98824" y="123268"/>
                  <a:pt x="98824" y="137997"/>
                </a:cubicBezTo>
                <a:cubicBezTo>
                  <a:pt x="98824" y="152727"/>
                  <a:pt x="110808" y="164695"/>
                  <a:pt x="125558" y="164695"/>
                </a:cubicBezTo>
                <a:cubicBezTo>
                  <a:pt x="140308" y="164695"/>
                  <a:pt x="152292" y="152727"/>
                  <a:pt x="152292" y="137997"/>
                </a:cubicBezTo>
                <a:cubicBezTo>
                  <a:pt x="152292" y="123268"/>
                  <a:pt x="140308" y="111300"/>
                  <a:pt x="125558" y="111300"/>
                </a:cubicBezTo>
                <a:close/>
                <a:moveTo>
                  <a:pt x="202534" y="0"/>
                </a:moveTo>
                <a:cubicBezTo>
                  <a:pt x="314356" y="0"/>
                  <a:pt x="404975" y="61772"/>
                  <a:pt x="404975" y="137997"/>
                </a:cubicBezTo>
                <a:cubicBezTo>
                  <a:pt x="404975" y="180253"/>
                  <a:pt x="377135" y="217997"/>
                  <a:pt x="333254" y="243314"/>
                </a:cubicBezTo>
                <a:lnTo>
                  <a:pt x="325234" y="306559"/>
                </a:lnTo>
                <a:cubicBezTo>
                  <a:pt x="324681" y="310701"/>
                  <a:pt x="321915" y="314108"/>
                  <a:pt x="317951" y="315489"/>
                </a:cubicBezTo>
                <a:cubicBezTo>
                  <a:pt x="316845" y="315857"/>
                  <a:pt x="315646" y="316133"/>
                  <a:pt x="314448" y="316133"/>
                </a:cubicBezTo>
                <a:cubicBezTo>
                  <a:pt x="311590" y="316133"/>
                  <a:pt x="308825" y="315028"/>
                  <a:pt x="306797" y="313003"/>
                </a:cubicBezTo>
                <a:lnTo>
                  <a:pt x="262731" y="269919"/>
                </a:lnTo>
                <a:cubicBezTo>
                  <a:pt x="243649" y="273878"/>
                  <a:pt x="223460" y="276087"/>
                  <a:pt x="202534" y="276087"/>
                </a:cubicBezTo>
                <a:cubicBezTo>
                  <a:pt x="90712" y="276087"/>
                  <a:pt x="0" y="214223"/>
                  <a:pt x="0" y="137997"/>
                </a:cubicBezTo>
                <a:cubicBezTo>
                  <a:pt x="0" y="61772"/>
                  <a:pt x="90712" y="0"/>
                  <a:pt x="202534" y="0"/>
                </a:cubicBezTo>
                <a:close/>
              </a:path>
            </a:pathLst>
          </a:custGeom>
          <a:solidFill>
            <a:schemeClr val="bg1"/>
          </a:solidFill>
          <a:ln>
            <a:noFill/>
          </a:ln>
        </p:spPr>
        <p:txBody>
          <a:bodyPr/>
          <a:lstStyle/>
          <a:p>
            <a:endParaRPr lang="zh-CN" altLang="en-US">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0850" y="400050"/>
            <a:ext cx="11290300" cy="60579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663575" y="577850"/>
            <a:ext cx="10864850" cy="5702300"/>
          </a:xfrm>
          <a:prstGeom prst="rect">
            <a:avLst/>
          </a:prstGeom>
          <a:noFill/>
          <a:ln w="28575">
            <a:solidFill>
              <a:srgbClr val="517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166359" y="1381715"/>
            <a:ext cx="1859280" cy="1106805"/>
          </a:xfrm>
          <a:prstGeom prst="rect">
            <a:avLst/>
          </a:prstGeom>
          <a:noFill/>
        </p:spPr>
        <p:txBody>
          <a:bodyPr wrap="none" rtlCol="0">
            <a:spAutoFit/>
          </a:bodyPr>
          <a:lstStyle/>
          <a:p>
            <a:pPr algn="ctr"/>
            <a:r>
              <a:rPr lang="zh-CN" altLang="en-US" sz="6600" dirty="0">
                <a:solidFill>
                  <a:schemeClr val="tx1">
                    <a:lumMod val="75000"/>
                    <a:lumOff val="25000"/>
                  </a:schemeClr>
                </a:solidFill>
                <a:latin typeface="+mn-ea"/>
              </a:rPr>
              <a:t>总结</a:t>
            </a:r>
            <a:endParaRPr lang="zh-CN" altLang="en-US" sz="6600" dirty="0">
              <a:solidFill>
                <a:schemeClr val="tx1">
                  <a:lumMod val="75000"/>
                  <a:lumOff val="25000"/>
                </a:schemeClr>
              </a:solidFill>
              <a:latin typeface="+mn-ea"/>
            </a:endParaRPr>
          </a:p>
        </p:txBody>
      </p:sp>
      <p:sp>
        <p:nvSpPr>
          <p:cNvPr id="25" name="矩形 24"/>
          <p:cNvSpPr/>
          <p:nvPr/>
        </p:nvSpPr>
        <p:spPr>
          <a:xfrm>
            <a:off x="1610336" y="2578611"/>
            <a:ext cx="8971326" cy="1938020"/>
          </a:xfrm>
          <a:prstGeom prst="rect">
            <a:avLst/>
          </a:prstGeom>
        </p:spPr>
        <p:txBody>
          <a:bodyPr wrap="square">
            <a:spAutoFit/>
          </a:bodyPr>
          <a:lstStyle/>
          <a:p>
            <a:pPr indent="360045">
              <a:lnSpc>
                <a:spcPct val="200000"/>
              </a:lnSpc>
            </a:pPr>
            <a:r>
              <a:rPr lang="zh-CN" altLang="en-US" sz="2000" dirty="0"/>
              <a:t>本系列产品以巴洛克建筑风格为切入点进行创意设计，通过本系列产品可以使人们对巴洛克街区更向往更好奇，增添城市色彩，推动旅游效益，增加城市活力。</a:t>
            </a: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480567" y="2609016"/>
            <a:ext cx="3230880" cy="1014730"/>
          </a:xfrm>
          <a:prstGeom prst="rect">
            <a:avLst/>
          </a:prstGeom>
          <a:noFill/>
        </p:spPr>
        <p:txBody>
          <a:bodyPr wrap="none" rtlCol="0">
            <a:spAutoFit/>
          </a:bodyPr>
          <a:lstStyle/>
          <a:p>
            <a:pPr algn="ctr"/>
            <a:r>
              <a:rPr lang="zh-CN" altLang="en-US" sz="6000" dirty="0">
                <a:solidFill>
                  <a:schemeClr val="tx1">
                    <a:lumMod val="75000"/>
                    <a:lumOff val="25000"/>
                  </a:schemeClr>
                </a:solidFill>
                <a:latin typeface="思源黑体 Medium" panose="020B0600000000000000" pitchFamily="34" charset="-122"/>
                <a:ea typeface="思源黑体 Medium" panose="020B0600000000000000" pitchFamily="34" charset="-122"/>
              </a:rPr>
              <a:t>感谢观看</a:t>
            </a:r>
            <a:endParaRPr lang="zh-CN" altLang="en-US" sz="60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7" name="矩形 6"/>
          <p:cNvSpPr/>
          <p:nvPr/>
        </p:nvSpPr>
        <p:spPr>
          <a:xfrm>
            <a:off x="2517471" y="3808410"/>
            <a:ext cx="7157047" cy="552011"/>
          </a:xfrm>
          <a:prstGeom prst="rect">
            <a:avLst/>
          </a:prstGeom>
        </p:spPr>
        <p:txBody>
          <a:bodyPr wrap="square">
            <a:spAutoFit/>
          </a:bodyPr>
          <a:lstStyle/>
          <a:p>
            <a:pPr algn="ctr">
              <a:lnSpc>
                <a:spcPct val="150000"/>
              </a:lnSpc>
            </a:pPr>
            <a:r>
              <a:rPr lang="zh-CN" altLang="en-US" sz="1050" dirty="0">
                <a:solidFill>
                  <a:schemeClr val="tx1">
                    <a:lumMod val="85000"/>
                    <a:lumOff val="15000"/>
                  </a:schemeClr>
                </a:solidFill>
              </a:rPr>
              <a:t>Background and significance of topic selection</a:t>
            </a:r>
            <a:r>
              <a:rPr lang="en-US" altLang="zh-CN" sz="1050" dirty="0">
                <a:solidFill>
                  <a:schemeClr val="tx1">
                    <a:lumMod val="85000"/>
                    <a:lumOff val="15000"/>
                  </a:schemeClr>
                </a:solidFill>
              </a:rPr>
              <a:t>.The graduation defense is a one – to - one game, and you need to show a strong gas field alone on the stage to withstand the pressure of at least five judges from the Defense Committee.</a:t>
            </a:r>
            <a:endParaRPr lang="en-US" altLang="zh-CN" sz="1050" dirty="0">
              <a:solidFill>
                <a:schemeClr val="tx1">
                  <a:lumMod val="85000"/>
                  <a:lumOff val="15000"/>
                </a:schemeClr>
              </a:solidFill>
            </a:endParaRPr>
          </a:p>
        </p:txBody>
      </p:sp>
      <p:grpSp>
        <p:nvGrpSpPr>
          <p:cNvPr id="9" name="组合 8"/>
          <p:cNvGrpSpPr/>
          <p:nvPr/>
        </p:nvGrpSpPr>
        <p:grpSpPr>
          <a:xfrm>
            <a:off x="3543300" y="5180736"/>
            <a:ext cx="1526871" cy="369332"/>
            <a:chOff x="3543300" y="5473700"/>
            <a:chExt cx="1526871" cy="369332"/>
          </a:xfrm>
        </p:grpSpPr>
        <p:cxnSp>
          <p:nvCxnSpPr>
            <p:cNvPr id="10" name="直接连接符 9"/>
            <p:cNvCxnSpPr/>
            <p:nvPr/>
          </p:nvCxnSpPr>
          <p:spPr>
            <a:xfrm>
              <a:off x="3543300" y="5473700"/>
              <a:ext cx="1526871" cy="0"/>
            </a:xfrm>
            <a:prstGeom prst="line">
              <a:avLst/>
            </a:prstGeom>
            <a:ln>
              <a:solidFill>
                <a:srgbClr val="0C1727"/>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594369" y="5529368"/>
              <a:ext cx="1424727" cy="313664"/>
            </a:xfrm>
            <a:prstGeom prst="rect">
              <a:avLst/>
            </a:prstGeom>
          </p:spPr>
          <p:txBody>
            <a:bodyPr wrap="square">
              <a:spAutoFit/>
            </a:bodyPr>
            <a:lstStyle/>
            <a:p>
              <a:pPr algn="dist"/>
              <a:r>
                <a:rPr lang="en-US" altLang="zh-CN" sz="1400" b="1" dirty="0">
                  <a:solidFill>
                    <a:srgbClr val="517E9E"/>
                  </a:solidFill>
                  <a:latin typeface="Agency FB" panose="020B0503020202020204" pitchFamily="34" charset="0"/>
                  <a:ea typeface="微软雅黑 Light" panose="020B0502040204020203" pitchFamily="34" charset="-122"/>
                </a:rPr>
                <a:t>Student’s Name</a:t>
              </a:r>
              <a:endParaRPr lang="zh-CN" altLang="en-US" sz="1400" b="1" dirty="0">
                <a:solidFill>
                  <a:srgbClr val="517E9E"/>
                </a:solidFill>
                <a:latin typeface="Agency FB" panose="020B0503020202020204" pitchFamily="34" charset="0"/>
              </a:endParaRPr>
            </a:p>
          </p:txBody>
        </p:sp>
      </p:grpSp>
      <p:grpSp>
        <p:nvGrpSpPr>
          <p:cNvPr id="13" name="组合 12"/>
          <p:cNvGrpSpPr/>
          <p:nvPr/>
        </p:nvGrpSpPr>
        <p:grpSpPr>
          <a:xfrm>
            <a:off x="7093256" y="5211216"/>
            <a:ext cx="1526871" cy="369332"/>
            <a:chOff x="3543300" y="5473700"/>
            <a:chExt cx="1526871" cy="369332"/>
          </a:xfrm>
        </p:grpSpPr>
        <p:cxnSp>
          <p:nvCxnSpPr>
            <p:cNvPr id="14" name="直接连接符 13"/>
            <p:cNvCxnSpPr/>
            <p:nvPr/>
          </p:nvCxnSpPr>
          <p:spPr>
            <a:xfrm>
              <a:off x="3543300" y="5473700"/>
              <a:ext cx="1526871" cy="0"/>
            </a:xfrm>
            <a:prstGeom prst="line">
              <a:avLst/>
            </a:prstGeom>
            <a:ln>
              <a:solidFill>
                <a:srgbClr val="0C1727"/>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594369" y="5529368"/>
              <a:ext cx="1424727" cy="313664"/>
            </a:xfrm>
            <a:prstGeom prst="rect">
              <a:avLst/>
            </a:prstGeom>
          </p:spPr>
          <p:txBody>
            <a:bodyPr wrap="square">
              <a:spAutoFit/>
            </a:bodyPr>
            <a:lstStyle/>
            <a:p>
              <a:pPr algn="dist"/>
              <a:r>
                <a:rPr lang="en-US" altLang="zh-CN" sz="1400" b="1" dirty="0">
                  <a:solidFill>
                    <a:srgbClr val="517E9E"/>
                  </a:solidFill>
                  <a:latin typeface="Agency FB" panose="020B0503020202020204" pitchFamily="34" charset="0"/>
                  <a:ea typeface="微软雅黑 Light" panose="020B0502040204020203" pitchFamily="34" charset="-122"/>
                </a:rPr>
                <a:t>Teacher’s Name</a:t>
              </a:r>
              <a:endParaRPr lang="zh-CN" altLang="en-US" sz="1400" b="1" dirty="0">
                <a:solidFill>
                  <a:srgbClr val="517E9E"/>
                </a:solidFill>
                <a:latin typeface="Agency FB" panose="020B0503020202020204" pitchFamily="34" charset="0"/>
              </a:endParaRPr>
            </a:p>
          </p:txBody>
        </p:sp>
      </p:grpSp>
      <p:sp>
        <p:nvSpPr>
          <p:cNvPr id="2" name="文本框 1"/>
          <p:cNvSpPr txBox="1"/>
          <p:nvPr/>
        </p:nvSpPr>
        <p:spPr>
          <a:xfrm>
            <a:off x="3839845" y="4812665"/>
            <a:ext cx="1196975" cy="368300"/>
          </a:xfrm>
          <a:prstGeom prst="rect">
            <a:avLst/>
          </a:prstGeom>
          <a:noFill/>
        </p:spPr>
        <p:txBody>
          <a:bodyPr wrap="square" rtlCol="0">
            <a:spAutoFit/>
          </a:bodyPr>
          <a:p>
            <a:r>
              <a:rPr lang="zh-CN" altLang="en-US"/>
              <a:t>李思璇</a:t>
            </a:r>
            <a:endParaRPr lang="zh-CN" altLang="en-US"/>
          </a:p>
        </p:txBody>
      </p:sp>
      <p:sp>
        <p:nvSpPr>
          <p:cNvPr id="3" name="文本框 2"/>
          <p:cNvSpPr txBox="1"/>
          <p:nvPr/>
        </p:nvSpPr>
        <p:spPr>
          <a:xfrm>
            <a:off x="7390130" y="4806950"/>
            <a:ext cx="1075055" cy="368300"/>
          </a:xfrm>
          <a:prstGeom prst="rect">
            <a:avLst/>
          </a:prstGeom>
          <a:noFill/>
        </p:spPr>
        <p:txBody>
          <a:bodyPr wrap="square" rtlCol="0">
            <a:spAutoFit/>
          </a:bodyPr>
          <a:p>
            <a:r>
              <a:rPr lang="zh-CN" altLang="en-US"/>
              <a:t>于巍巍</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0850" y="400050"/>
            <a:ext cx="11290300" cy="60579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663575" y="577850"/>
            <a:ext cx="10864850" cy="5702300"/>
          </a:xfrm>
          <a:prstGeom prst="rect">
            <a:avLst/>
          </a:prstGeom>
          <a:noFill/>
          <a:ln w="28575">
            <a:solidFill>
              <a:srgbClr val="517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Oval 3"/>
          <p:cNvSpPr>
            <a:spLocks noChangeArrowheads="1"/>
          </p:cNvSpPr>
          <p:nvPr/>
        </p:nvSpPr>
        <p:spPr bwMode="auto">
          <a:xfrm>
            <a:off x="6841067" y="4708526"/>
            <a:ext cx="1113367" cy="1109133"/>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7" name="Oval 4"/>
          <p:cNvSpPr>
            <a:spLocks noChangeArrowheads="1"/>
          </p:cNvSpPr>
          <p:nvPr/>
        </p:nvSpPr>
        <p:spPr bwMode="auto">
          <a:xfrm>
            <a:off x="9503834" y="4708526"/>
            <a:ext cx="1113367" cy="1109133"/>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8" name="Oval 5"/>
          <p:cNvSpPr>
            <a:spLocks noChangeArrowheads="1"/>
          </p:cNvSpPr>
          <p:nvPr/>
        </p:nvSpPr>
        <p:spPr bwMode="auto">
          <a:xfrm>
            <a:off x="4078818" y="4708526"/>
            <a:ext cx="1113367" cy="1109133"/>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9" name="Text Box 6"/>
          <p:cNvSpPr txBox="1">
            <a:spLocks noChangeArrowheads="1"/>
          </p:cNvSpPr>
          <p:nvPr/>
        </p:nvSpPr>
        <p:spPr bwMode="auto">
          <a:xfrm>
            <a:off x="5400135" y="1508957"/>
            <a:ext cx="1391727"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2665" b="1" dirty="0">
                <a:solidFill>
                  <a:srgbClr val="517E9E"/>
                </a:solidFill>
                <a:latin typeface="Agency FB" panose="020B0503020202020204" pitchFamily="34" charset="0"/>
              </a:rPr>
              <a:t>CONTENTS</a:t>
            </a:r>
            <a:endParaRPr lang="zh-CN" altLang="zh-CN" sz="2665" b="1" dirty="0">
              <a:solidFill>
                <a:srgbClr val="517E9E"/>
              </a:solidFill>
              <a:latin typeface="Agency FB" panose="020B0503020202020204" pitchFamily="34" charset="0"/>
            </a:endParaRPr>
          </a:p>
        </p:txBody>
      </p:sp>
      <p:sp>
        <p:nvSpPr>
          <p:cNvPr id="10" name="Oval 8"/>
          <p:cNvSpPr>
            <a:spLocks noChangeArrowheads="1"/>
          </p:cNvSpPr>
          <p:nvPr/>
        </p:nvSpPr>
        <p:spPr bwMode="auto">
          <a:xfrm>
            <a:off x="1553634" y="4706410"/>
            <a:ext cx="1113367" cy="1109133"/>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11" name="Rectangle 9"/>
          <p:cNvSpPr>
            <a:spLocks noChangeArrowheads="1"/>
          </p:cNvSpPr>
          <p:nvPr/>
        </p:nvSpPr>
        <p:spPr bwMode="auto">
          <a:xfrm>
            <a:off x="1259418" y="2291293"/>
            <a:ext cx="1729316" cy="206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01</a:t>
            </a:r>
            <a:r>
              <a:rPr lang="zh-CN" altLang="en-US" sz="1335" b="1" dirty="0">
                <a:solidFill>
                  <a:schemeClr val="tx1">
                    <a:lumMod val="75000"/>
                    <a:lumOff val="25000"/>
                  </a:schemeClr>
                </a:solidFill>
              </a:rPr>
              <a:t> </a:t>
            </a:r>
            <a:endParaRPr lang="zh-CN" altLang="en-US" sz="1335" b="1" dirty="0">
              <a:solidFill>
                <a:schemeClr val="tx1">
                  <a:lumMod val="75000"/>
                  <a:lumOff val="25000"/>
                </a:schemeClr>
              </a:solidFill>
            </a:endParaRP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设计背景与意义</a:t>
            </a: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US" altLang="zh-CN" sz="1100" dirty="0">
                <a:solidFill>
                  <a:schemeClr val="tx1">
                    <a:lumMod val="75000"/>
                    <a:lumOff val="25000"/>
                  </a:schemeClr>
                </a:solidFill>
                <a:cs typeface="+mn-ea"/>
                <a:sym typeface="+mn-lt"/>
              </a:rPr>
              <a:t>Lorem ipsum dolor sit </a:t>
            </a:r>
            <a:r>
              <a:rPr lang="en-US" altLang="zh-CN" sz="1100" dirty="0" err="1">
                <a:solidFill>
                  <a:schemeClr val="tx1">
                    <a:lumMod val="75000"/>
                    <a:lumOff val="25000"/>
                  </a:schemeClr>
                </a:solidFill>
                <a:cs typeface="+mn-ea"/>
                <a:sym typeface="+mn-lt"/>
              </a:rPr>
              <a:t>amet</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consectetuer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adipiscing</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elit</a:t>
            </a:r>
            <a:r>
              <a:rPr lang="en-US" altLang="zh-CN" sz="1100" dirty="0">
                <a:solidFill>
                  <a:schemeClr val="tx1">
                    <a:lumMod val="75000"/>
                    <a:lumOff val="25000"/>
                  </a:schemeClr>
                </a:solidFill>
                <a:cs typeface="+mn-ea"/>
                <a:sym typeface="+mn-lt"/>
              </a:rPr>
              <a:t>. Maecenas </a:t>
            </a:r>
            <a:r>
              <a:rPr lang="en-US" altLang="zh-CN" sz="1100" dirty="0" err="1">
                <a:solidFill>
                  <a:schemeClr val="tx1">
                    <a:lumMod val="75000"/>
                    <a:lumOff val="25000"/>
                  </a:schemeClr>
                </a:solidFill>
                <a:cs typeface="+mn-ea"/>
                <a:sym typeface="+mn-lt"/>
              </a:rPr>
              <a:t>porttitor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congue</a:t>
            </a:r>
            <a:endParaRPr lang="en-GB" altLang="zh-CN" sz="1100" dirty="0">
              <a:solidFill>
                <a:schemeClr val="tx1">
                  <a:lumMod val="75000"/>
                  <a:lumOff val="25000"/>
                </a:schemeClr>
              </a:solidFill>
              <a:cs typeface="+mn-ea"/>
              <a:sym typeface="+mn-lt"/>
            </a:endParaRPr>
          </a:p>
        </p:txBody>
      </p:sp>
      <p:sp>
        <p:nvSpPr>
          <p:cNvPr id="12" name="Rectangle 10"/>
          <p:cNvSpPr>
            <a:spLocks noChangeArrowheads="1"/>
          </p:cNvSpPr>
          <p:nvPr/>
        </p:nvSpPr>
        <p:spPr bwMode="auto">
          <a:xfrm>
            <a:off x="3778251" y="2291293"/>
            <a:ext cx="1729316" cy="206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02</a:t>
            </a:r>
            <a:r>
              <a:rPr lang="zh-CN" altLang="en-US" sz="1335" b="1" dirty="0">
                <a:solidFill>
                  <a:schemeClr val="tx1">
                    <a:lumMod val="75000"/>
                    <a:lumOff val="25000"/>
                  </a:schemeClr>
                </a:solidFill>
              </a:rPr>
              <a:t> </a:t>
            </a:r>
            <a:endParaRPr lang="zh-CN" altLang="en-US" sz="1335" b="1" dirty="0">
              <a:solidFill>
                <a:schemeClr val="tx1">
                  <a:lumMod val="75000"/>
                  <a:lumOff val="25000"/>
                </a:schemeClr>
              </a:solidFill>
            </a:endParaRP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灵感来源与过程</a:t>
            </a: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US" altLang="zh-CN" sz="1100" dirty="0">
                <a:solidFill>
                  <a:schemeClr val="tx1">
                    <a:lumMod val="75000"/>
                    <a:lumOff val="25000"/>
                  </a:schemeClr>
                </a:solidFill>
                <a:cs typeface="+mn-ea"/>
                <a:sym typeface="+mn-lt"/>
              </a:rPr>
              <a:t>Lorem ipsum dolor sit </a:t>
            </a:r>
            <a:r>
              <a:rPr lang="en-US" altLang="zh-CN" sz="1100" dirty="0" err="1">
                <a:solidFill>
                  <a:schemeClr val="tx1">
                    <a:lumMod val="75000"/>
                    <a:lumOff val="25000"/>
                  </a:schemeClr>
                </a:solidFill>
                <a:cs typeface="+mn-ea"/>
                <a:sym typeface="+mn-lt"/>
              </a:rPr>
              <a:t>amet</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consectetuer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adipiscing</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elit</a:t>
            </a:r>
            <a:r>
              <a:rPr lang="en-US" altLang="zh-CN" sz="1100" dirty="0">
                <a:solidFill>
                  <a:schemeClr val="tx1">
                    <a:lumMod val="75000"/>
                    <a:lumOff val="25000"/>
                  </a:schemeClr>
                </a:solidFill>
                <a:cs typeface="+mn-ea"/>
                <a:sym typeface="+mn-lt"/>
              </a:rPr>
              <a:t>. Maecenas </a:t>
            </a:r>
            <a:r>
              <a:rPr lang="en-US" altLang="zh-CN" sz="1100" dirty="0" err="1">
                <a:solidFill>
                  <a:schemeClr val="tx1">
                    <a:lumMod val="75000"/>
                    <a:lumOff val="25000"/>
                  </a:schemeClr>
                </a:solidFill>
                <a:cs typeface="+mn-ea"/>
                <a:sym typeface="+mn-lt"/>
              </a:rPr>
              <a:t>porttitor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congue</a:t>
            </a:r>
            <a:endParaRPr lang="en-GB" altLang="zh-CN" sz="1100" dirty="0">
              <a:solidFill>
                <a:schemeClr val="tx1">
                  <a:lumMod val="75000"/>
                  <a:lumOff val="25000"/>
                </a:schemeClr>
              </a:solidFill>
              <a:cs typeface="+mn-ea"/>
              <a:sym typeface="+mn-lt"/>
            </a:endParaRPr>
          </a:p>
        </p:txBody>
      </p:sp>
      <p:sp>
        <p:nvSpPr>
          <p:cNvPr id="13" name="Rectangle 11"/>
          <p:cNvSpPr>
            <a:spLocks noChangeArrowheads="1"/>
          </p:cNvSpPr>
          <p:nvPr/>
        </p:nvSpPr>
        <p:spPr bwMode="auto">
          <a:xfrm>
            <a:off x="6491818" y="2291293"/>
            <a:ext cx="1729316" cy="206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03</a:t>
            </a:r>
            <a:endParaRPr lang="zh-CN" altLang="en-US" sz="1335" b="1" dirty="0">
              <a:solidFill>
                <a:schemeClr val="tx1">
                  <a:lumMod val="75000"/>
                  <a:lumOff val="25000"/>
                </a:schemeClr>
              </a:solidFill>
              <a:latin typeface="Agency FB" panose="020B0503020202020204" pitchFamily="34" charset="0"/>
            </a:endParaRP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展示成果</a:t>
            </a: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US" altLang="zh-CN" sz="1100" dirty="0">
                <a:solidFill>
                  <a:schemeClr val="tx1">
                    <a:lumMod val="75000"/>
                    <a:lumOff val="25000"/>
                  </a:schemeClr>
                </a:solidFill>
                <a:cs typeface="+mn-ea"/>
                <a:sym typeface="+mn-lt"/>
              </a:rPr>
              <a:t>Lorem ipsum dolor sit </a:t>
            </a:r>
            <a:r>
              <a:rPr lang="en-US" altLang="zh-CN" sz="1100" dirty="0" err="1">
                <a:solidFill>
                  <a:schemeClr val="tx1">
                    <a:lumMod val="75000"/>
                    <a:lumOff val="25000"/>
                  </a:schemeClr>
                </a:solidFill>
                <a:cs typeface="+mn-ea"/>
                <a:sym typeface="+mn-lt"/>
              </a:rPr>
              <a:t>amet</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consectetuer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adipiscing</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elit</a:t>
            </a:r>
            <a:r>
              <a:rPr lang="en-US" altLang="zh-CN" sz="1100" dirty="0">
                <a:solidFill>
                  <a:schemeClr val="tx1">
                    <a:lumMod val="75000"/>
                    <a:lumOff val="25000"/>
                  </a:schemeClr>
                </a:solidFill>
                <a:cs typeface="+mn-ea"/>
                <a:sym typeface="+mn-lt"/>
              </a:rPr>
              <a:t>. Maecenas </a:t>
            </a:r>
            <a:r>
              <a:rPr lang="en-US" altLang="zh-CN" sz="1100" dirty="0" err="1">
                <a:solidFill>
                  <a:schemeClr val="tx1">
                    <a:lumMod val="75000"/>
                    <a:lumOff val="25000"/>
                  </a:schemeClr>
                </a:solidFill>
                <a:cs typeface="+mn-ea"/>
                <a:sym typeface="+mn-lt"/>
              </a:rPr>
              <a:t>porttitor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congue</a:t>
            </a:r>
            <a:endParaRPr lang="en-GB" altLang="zh-CN" sz="1100" dirty="0">
              <a:solidFill>
                <a:schemeClr val="tx1">
                  <a:lumMod val="75000"/>
                  <a:lumOff val="25000"/>
                </a:schemeClr>
              </a:solidFill>
              <a:cs typeface="+mn-ea"/>
              <a:sym typeface="+mn-lt"/>
            </a:endParaRPr>
          </a:p>
        </p:txBody>
      </p:sp>
      <p:sp>
        <p:nvSpPr>
          <p:cNvPr id="14" name="Rectangle 12"/>
          <p:cNvSpPr>
            <a:spLocks noChangeArrowheads="1"/>
          </p:cNvSpPr>
          <p:nvPr/>
        </p:nvSpPr>
        <p:spPr bwMode="auto">
          <a:xfrm>
            <a:off x="9154585" y="2291293"/>
            <a:ext cx="1729316" cy="206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5335" dirty="0">
                <a:solidFill>
                  <a:schemeClr val="tx1">
                    <a:lumMod val="75000"/>
                    <a:lumOff val="25000"/>
                  </a:schemeClr>
                </a:solidFill>
                <a:latin typeface="Agency FB" panose="020B0503020202020204" pitchFamily="34" charset="0"/>
              </a:rPr>
              <a:t>04</a:t>
            </a:r>
            <a:r>
              <a:rPr lang="zh-CN" altLang="en-US" sz="1335" b="1" dirty="0">
                <a:solidFill>
                  <a:schemeClr val="tx1">
                    <a:lumMod val="75000"/>
                    <a:lumOff val="25000"/>
                  </a:schemeClr>
                </a:solidFill>
                <a:latin typeface="+mn-lt"/>
              </a:rPr>
              <a:t> </a:t>
            </a:r>
            <a:endParaRPr lang="zh-CN" altLang="en-US" sz="1335" b="1" dirty="0">
              <a:solidFill>
                <a:schemeClr val="tx1">
                  <a:lumMod val="75000"/>
                  <a:lumOff val="25000"/>
                </a:schemeClr>
              </a:solidFill>
              <a:latin typeface="+mn-lt"/>
            </a:endParaRPr>
          </a:p>
          <a:p>
            <a:pPr algn="ctr" eaLnBrk="1" hangingPunct="1">
              <a:spcBef>
                <a:spcPct val="0"/>
              </a:spcBef>
              <a:buFontTx/>
              <a:buNone/>
            </a:pPr>
            <a:endParaRPr lang="zh-CN" altLang="en-US" sz="1335" b="1" dirty="0">
              <a:solidFill>
                <a:schemeClr val="tx1">
                  <a:lumMod val="75000"/>
                  <a:lumOff val="25000"/>
                </a:schemeClr>
              </a:solidFill>
            </a:endParaRPr>
          </a:p>
          <a:p>
            <a:pPr algn="ctr" eaLnBrk="1" hangingPunct="1">
              <a:spcBef>
                <a:spcPct val="0"/>
              </a:spcBef>
              <a:buFontTx/>
              <a:buNone/>
            </a:pPr>
            <a:r>
              <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rPr>
              <a:t>总结</a:t>
            </a:r>
            <a:endParaRPr lang="zh-CN" altLang="en-US" sz="1600" b="1" dirty="0">
              <a:solidFill>
                <a:schemeClr val="tx1">
                  <a:lumMod val="75000"/>
                  <a:lumOff val="25000"/>
                </a:schemeClr>
              </a:solidFill>
              <a:latin typeface="微软雅黑 Light" panose="020B0502040204020203" pitchFamily="34" charset="-122"/>
              <a:ea typeface="微软雅黑 Light" panose="020B0502040204020203" pitchFamily="34" charset="-122"/>
            </a:endParaRPr>
          </a:p>
          <a:p>
            <a:pPr algn="ctr">
              <a:lnSpc>
                <a:spcPct val="150000"/>
              </a:lnSpc>
              <a:buNone/>
            </a:pPr>
            <a:r>
              <a:rPr lang="en-US" altLang="zh-CN" sz="1100" dirty="0">
                <a:solidFill>
                  <a:schemeClr val="tx1">
                    <a:lumMod val="75000"/>
                    <a:lumOff val="25000"/>
                  </a:schemeClr>
                </a:solidFill>
                <a:cs typeface="+mn-ea"/>
                <a:sym typeface="+mn-lt"/>
              </a:rPr>
              <a:t>Lorem ipsum dolor sit </a:t>
            </a:r>
            <a:r>
              <a:rPr lang="en-US" altLang="zh-CN" sz="1100" dirty="0" err="1">
                <a:solidFill>
                  <a:schemeClr val="tx1">
                    <a:lumMod val="75000"/>
                    <a:lumOff val="25000"/>
                  </a:schemeClr>
                </a:solidFill>
                <a:cs typeface="+mn-ea"/>
                <a:sym typeface="+mn-lt"/>
              </a:rPr>
              <a:t>amet</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consectetuer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adipiscing</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elit</a:t>
            </a:r>
            <a:r>
              <a:rPr lang="en-US" altLang="zh-CN" sz="1100" dirty="0">
                <a:solidFill>
                  <a:schemeClr val="tx1">
                    <a:lumMod val="75000"/>
                    <a:lumOff val="25000"/>
                  </a:schemeClr>
                </a:solidFill>
                <a:cs typeface="+mn-ea"/>
                <a:sym typeface="+mn-lt"/>
              </a:rPr>
              <a:t>. Maecenas </a:t>
            </a:r>
            <a:r>
              <a:rPr lang="en-US" altLang="zh-CN" sz="1100" dirty="0" err="1">
                <a:solidFill>
                  <a:schemeClr val="tx1">
                    <a:lumMod val="75000"/>
                    <a:lumOff val="25000"/>
                  </a:schemeClr>
                </a:solidFill>
                <a:cs typeface="+mn-ea"/>
                <a:sym typeface="+mn-lt"/>
              </a:rPr>
              <a:t>porttitor</a:t>
            </a:r>
            <a:r>
              <a:rPr lang="en-US" altLang="zh-CN" sz="1100" dirty="0">
                <a:solidFill>
                  <a:schemeClr val="tx1">
                    <a:lumMod val="75000"/>
                    <a:lumOff val="25000"/>
                  </a:schemeClr>
                </a:solidFill>
                <a:cs typeface="+mn-ea"/>
                <a:sym typeface="+mn-lt"/>
              </a:rPr>
              <a:t> </a:t>
            </a:r>
            <a:r>
              <a:rPr lang="en-US" altLang="zh-CN" sz="1100" dirty="0" err="1">
                <a:solidFill>
                  <a:schemeClr val="tx1">
                    <a:lumMod val="75000"/>
                    <a:lumOff val="25000"/>
                  </a:schemeClr>
                </a:solidFill>
                <a:cs typeface="+mn-ea"/>
                <a:sym typeface="+mn-lt"/>
              </a:rPr>
              <a:t>congue</a:t>
            </a:r>
            <a:endParaRPr lang="en-GB" altLang="zh-CN" sz="1100" dirty="0">
              <a:solidFill>
                <a:schemeClr val="tx1">
                  <a:lumMod val="75000"/>
                  <a:lumOff val="25000"/>
                </a:schemeClr>
              </a:solidFill>
              <a:cs typeface="+mn-ea"/>
              <a:sym typeface="+mn-lt"/>
            </a:endParaRPr>
          </a:p>
        </p:txBody>
      </p:sp>
      <p:sp>
        <p:nvSpPr>
          <p:cNvPr id="15" name="Line 13"/>
          <p:cNvSpPr>
            <a:spLocks noChangeShapeType="1"/>
          </p:cNvSpPr>
          <p:nvPr/>
        </p:nvSpPr>
        <p:spPr bwMode="auto">
          <a:xfrm>
            <a:off x="1634067"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6" name="Line 14"/>
          <p:cNvSpPr>
            <a:spLocks noChangeShapeType="1"/>
          </p:cNvSpPr>
          <p:nvPr/>
        </p:nvSpPr>
        <p:spPr bwMode="auto">
          <a:xfrm>
            <a:off x="4174067"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7" name="Line 15"/>
          <p:cNvSpPr>
            <a:spLocks noChangeShapeType="1"/>
          </p:cNvSpPr>
          <p:nvPr/>
        </p:nvSpPr>
        <p:spPr bwMode="auto">
          <a:xfrm>
            <a:off x="6877051"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8" name="Line 16"/>
          <p:cNvSpPr>
            <a:spLocks noChangeShapeType="1"/>
          </p:cNvSpPr>
          <p:nvPr/>
        </p:nvSpPr>
        <p:spPr bwMode="auto">
          <a:xfrm>
            <a:off x="9537701" y="3157009"/>
            <a:ext cx="96096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tx1">
                  <a:lumMod val="75000"/>
                  <a:lumOff val="25000"/>
                </a:schemeClr>
              </a:solidFill>
            </a:endParaRPr>
          </a:p>
        </p:txBody>
      </p:sp>
      <p:sp>
        <p:nvSpPr>
          <p:cNvPr id="19" name="矩形 18"/>
          <p:cNvSpPr/>
          <p:nvPr/>
        </p:nvSpPr>
        <p:spPr>
          <a:xfrm>
            <a:off x="5423379" y="901999"/>
            <a:ext cx="1345240" cy="769441"/>
          </a:xfrm>
          <a:prstGeom prst="rect">
            <a:avLst/>
          </a:prstGeom>
        </p:spPr>
        <p:txBody>
          <a:bodyPr wrap="none">
            <a:spAutoFit/>
          </a:bodyPr>
          <a:lstStyle/>
          <a:p>
            <a:pPr algn="ctr">
              <a:spcBef>
                <a:spcPct val="0"/>
              </a:spcBef>
            </a:pPr>
            <a:r>
              <a:rPr lang="zh-CN" altLang="en-US" sz="4400" dirty="0">
                <a:solidFill>
                  <a:schemeClr val="tx1">
                    <a:lumMod val="75000"/>
                    <a:lumOff val="25000"/>
                  </a:schemeClr>
                </a:solidFill>
                <a:latin typeface="思源黑体 Medium" panose="020B0600000000000000" pitchFamily="34" charset="-122"/>
                <a:ea typeface="思源黑体 Medium" panose="020B0600000000000000" pitchFamily="34" charset="-122"/>
              </a:rPr>
              <a:t>目录</a:t>
            </a:r>
            <a:endParaRPr lang="zh-CN" altLang="en-US" sz="44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20" name="stats-on-laptop-screen_51875"/>
          <p:cNvSpPr>
            <a:spLocks noChangeAspect="1"/>
          </p:cNvSpPr>
          <p:nvPr/>
        </p:nvSpPr>
        <p:spPr bwMode="auto">
          <a:xfrm>
            <a:off x="1868481" y="5066555"/>
            <a:ext cx="483671" cy="393074"/>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bg1"/>
          </a:solidFill>
          <a:ln>
            <a:noFill/>
          </a:ln>
        </p:spPr>
      </p:sp>
      <p:sp>
        <p:nvSpPr>
          <p:cNvPr id="21" name="stats-on-laptop-screen_51875"/>
          <p:cNvSpPr>
            <a:spLocks noChangeAspect="1"/>
          </p:cNvSpPr>
          <p:nvPr/>
        </p:nvSpPr>
        <p:spPr bwMode="auto">
          <a:xfrm>
            <a:off x="4440073" y="5066555"/>
            <a:ext cx="437263" cy="426206"/>
          </a:xfrm>
          <a:custGeom>
            <a:avLst/>
            <a:gdLst>
              <a:gd name="T0" fmla="*/ 246 w 418"/>
              <a:gd name="T1" fmla="*/ 242 h 408"/>
              <a:gd name="T2" fmla="*/ 362 w 418"/>
              <a:gd name="T3" fmla="*/ 125 h 408"/>
              <a:gd name="T4" fmla="*/ 418 w 418"/>
              <a:gd name="T5" fmla="*/ 181 h 408"/>
              <a:gd name="T6" fmla="*/ 302 w 418"/>
              <a:gd name="T7" fmla="*/ 298 h 408"/>
              <a:gd name="T8" fmla="*/ 246 w 418"/>
              <a:gd name="T9" fmla="*/ 242 h 408"/>
              <a:gd name="T10" fmla="*/ 227 w 418"/>
              <a:gd name="T11" fmla="*/ 317 h 408"/>
              <a:gd name="T12" fmla="*/ 261 w 418"/>
              <a:gd name="T13" fmla="*/ 308 h 408"/>
              <a:gd name="T14" fmla="*/ 235 w 418"/>
              <a:gd name="T15" fmla="*/ 282 h 408"/>
              <a:gd name="T16" fmla="*/ 227 w 418"/>
              <a:gd name="T17" fmla="*/ 317 h 408"/>
              <a:gd name="T18" fmla="*/ 273 w 418"/>
              <a:gd name="T19" fmla="*/ 319 h 408"/>
              <a:gd name="T20" fmla="*/ 273 w 418"/>
              <a:gd name="T21" fmla="*/ 337 h 408"/>
              <a:gd name="T22" fmla="*/ 56 w 418"/>
              <a:gd name="T23" fmla="*/ 337 h 408"/>
              <a:gd name="T24" fmla="*/ 56 w 418"/>
              <a:gd name="T25" fmla="*/ 310 h 408"/>
              <a:gd name="T26" fmla="*/ 214 w 418"/>
              <a:gd name="T27" fmla="*/ 310 h 408"/>
              <a:gd name="T28" fmla="*/ 222 w 418"/>
              <a:gd name="T29" fmla="*/ 279 h 408"/>
              <a:gd name="T30" fmla="*/ 56 w 418"/>
              <a:gd name="T31" fmla="*/ 279 h 408"/>
              <a:gd name="T32" fmla="*/ 56 w 418"/>
              <a:gd name="T33" fmla="*/ 252 h 408"/>
              <a:gd name="T34" fmla="*/ 225 w 418"/>
              <a:gd name="T35" fmla="*/ 252 h 408"/>
              <a:gd name="T36" fmla="*/ 228 w 418"/>
              <a:gd name="T37" fmla="*/ 240 h 408"/>
              <a:gd name="T38" fmla="*/ 247 w 418"/>
              <a:gd name="T39" fmla="*/ 221 h 408"/>
              <a:gd name="T40" fmla="*/ 56 w 418"/>
              <a:gd name="T41" fmla="*/ 221 h 408"/>
              <a:gd name="T42" fmla="*/ 56 w 418"/>
              <a:gd name="T43" fmla="*/ 194 h 408"/>
              <a:gd name="T44" fmla="*/ 273 w 418"/>
              <a:gd name="T45" fmla="*/ 194 h 408"/>
              <a:gd name="T46" fmla="*/ 330 w 418"/>
              <a:gd name="T47" fmla="*/ 139 h 408"/>
              <a:gd name="T48" fmla="*/ 330 w 418"/>
              <a:gd name="T49" fmla="*/ 0 h 408"/>
              <a:gd name="T50" fmla="*/ 118 w 418"/>
              <a:gd name="T51" fmla="*/ 0 h 408"/>
              <a:gd name="T52" fmla="*/ 118 w 418"/>
              <a:gd name="T53" fmla="*/ 124 h 408"/>
              <a:gd name="T54" fmla="*/ 0 w 418"/>
              <a:gd name="T55" fmla="*/ 124 h 408"/>
              <a:gd name="T56" fmla="*/ 0 w 418"/>
              <a:gd name="T57" fmla="*/ 408 h 408"/>
              <a:gd name="T58" fmla="*/ 330 w 418"/>
              <a:gd name="T59" fmla="*/ 408 h 408"/>
              <a:gd name="T60" fmla="*/ 330 w 418"/>
              <a:gd name="T61" fmla="*/ 289 h 408"/>
              <a:gd name="T62" fmla="*/ 302 w 418"/>
              <a:gd name="T63" fmla="*/ 317 h 408"/>
              <a:gd name="T64" fmla="*/ 273 w 418"/>
              <a:gd name="T65" fmla="*/ 319 h 408"/>
              <a:gd name="T66" fmla="*/ 93 w 418"/>
              <a:gd name="T67" fmla="*/ 14 h 408"/>
              <a:gd name="T68" fmla="*/ 12 w 418"/>
              <a:gd name="T69" fmla="*/ 99 h 408"/>
              <a:gd name="T70" fmla="*/ 93 w 418"/>
              <a:gd name="T71" fmla="*/ 99 h 408"/>
              <a:gd name="T72" fmla="*/ 93 w 418"/>
              <a:gd name="T73" fmla="*/ 1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8" h="408">
                <a:moveTo>
                  <a:pt x="246" y="242"/>
                </a:moveTo>
                <a:lnTo>
                  <a:pt x="362" y="125"/>
                </a:lnTo>
                <a:lnTo>
                  <a:pt x="418" y="181"/>
                </a:lnTo>
                <a:lnTo>
                  <a:pt x="302" y="298"/>
                </a:lnTo>
                <a:lnTo>
                  <a:pt x="246" y="242"/>
                </a:lnTo>
                <a:close/>
                <a:moveTo>
                  <a:pt x="227" y="317"/>
                </a:moveTo>
                <a:lnTo>
                  <a:pt x="261" y="308"/>
                </a:lnTo>
                <a:lnTo>
                  <a:pt x="235" y="282"/>
                </a:lnTo>
                <a:lnTo>
                  <a:pt x="227" y="317"/>
                </a:lnTo>
                <a:close/>
                <a:moveTo>
                  <a:pt x="273" y="319"/>
                </a:moveTo>
                <a:lnTo>
                  <a:pt x="273" y="337"/>
                </a:lnTo>
                <a:lnTo>
                  <a:pt x="56" y="337"/>
                </a:lnTo>
                <a:lnTo>
                  <a:pt x="56" y="310"/>
                </a:lnTo>
                <a:lnTo>
                  <a:pt x="214" y="310"/>
                </a:lnTo>
                <a:lnTo>
                  <a:pt x="222" y="279"/>
                </a:lnTo>
                <a:lnTo>
                  <a:pt x="56" y="279"/>
                </a:lnTo>
                <a:lnTo>
                  <a:pt x="56" y="252"/>
                </a:lnTo>
                <a:lnTo>
                  <a:pt x="225" y="252"/>
                </a:lnTo>
                <a:lnTo>
                  <a:pt x="228" y="240"/>
                </a:lnTo>
                <a:lnTo>
                  <a:pt x="247" y="221"/>
                </a:lnTo>
                <a:lnTo>
                  <a:pt x="56" y="221"/>
                </a:lnTo>
                <a:lnTo>
                  <a:pt x="56" y="194"/>
                </a:lnTo>
                <a:lnTo>
                  <a:pt x="273" y="194"/>
                </a:lnTo>
                <a:lnTo>
                  <a:pt x="330" y="139"/>
                </a:lnTo>
                <a:lnTo>
                  <a:pt x="330" y="0"/>
                </a:lnTo>
                <a:lnTo>
                  <a:pt x="118" y="0"/>
                </a:lnTo>
                <a:lnTo>
                  <a:pt x="118" y="124"/>
                </a:lnTo>
                <a:lnTo>
                  <a:pt x="0" y="124"/>
                </a:lnTo>
                <a:lnTo>
                  <a:pt x="0" y="408"/>
                </a:lnTo>
                <a:lnTo>
                  <a:pt x="330" y="408"/>
                </a:lnTo>
                <a:lnTo>
                  <a:pt x="330" y="289"/>
                </a:lnTo>
                <a:lnTo>
                  <a:pt x="302" y="317"/>
                </a:lnTo>
                <a:lnTo>
                  <a:pt x="273" y="319"/>
                </a:lnTo>
                <a:close/>
                <a:moveTo>
                  <a:pt x="93" y="14"/>
                </a:moveTo>
                <a:lnTo>
                  <a:pt x="12" y="99"/>
                </a:lnTo>
                <a:lnTo>
                  <a:pt x="93" y="99"/>
                </a:lnTo>
                <a:lnTo>
                  <a:pt x="93" y="14"/>
                </a:lnTo>
                <a:close/>
              </a:path>
            </a:pathLst>
          </a:custGeom>
          <a:solidFill>
            <a:schemeClr val="bg1"/>
          </a:solidFill>
          <a:ln>
            <a:noFill/>
          </a:ln>
        </p:spPr>
        <p:txBody>
          <a:bodyPr/>
          <a:lstStyle/>
          <a:p>
            <a:endParaRPr lang="zh-CN" altLang="en-US">
              <a:solidFill>
                <a:schemeClr val="tx1">
                  <a:lumMod val="75000"/>
                  <a:lumOff val="25000"/>
                </a:schemeClr>
              </a:solidFill>
            </a:endParaRPr>
          </a:p>
        </p:txBody>
      </p:sp>
      <p:sp>
        <p:nvSpPr>
          <p:cNvPr id="22" name="stats-on-laptop-screen_51875"/>
          <p:cNvSpPr>
            <a:spLocks noChangeAspect="1"/>
          </p:cNvSpPr>
          <p:nvPr/>
        </p:nvSpPr>
        <p:spPr bwMode="auto">
          <a:xfrm>
            <a:off x="7175573" y="5066555"/>
            <a:ext cx="444353" cy="442306"/>
          </a:xfrm>
          <a:custGeom>
            <a:avLst/>
            <a:gdLst>
              <a:gd name="T0" fmla="*/ 6215 w 6887"/>
              <a:gd name="T1" fmla="*/ 4656 h 6866"/>
              <a:gd name="T2" fmla="*/ 6161 w 6887"/>
              <a:gd name="T3" fmla="*/ 4568 h 6866"/>
              <a:gd name="T4" fmla="*/ 5045 w 6887"/>
              <a:gd name="T5" fmla="*/ 3452 h 6866"/>
              <a:gd name="T6" fmla="*/ 6799 w 6887"/>
              <a:gd name="T7" fmla="*/ 1699 h 6866"/>
              <a:gd name="T8" fmla="*/ 6799 w 6887"/>
              <a:gd name="T9" fmla="*/ 1380 h 6866"/>
              <a:gd name="T10" fmla="*/ 5523 w 6887"/>
              <a:gd name="T11" fmla="*/ 105 h 6866"/>
              <a:gd name="T12" fmla="*/ 5364 w 6887"/>
              <a:gd name="T13" fmla="*/ 39 h 6866"/>
              <a:gd name="T14" fmla="*/ 5205 w 6887"/>
              <a:gd name="T15" fmla="*/ 105 h 6866"/>
              <a:gd name="T16" fmla="*/ 4726 w 6887"/>
              <a:gd name="T17" fmla="*/ 583 h 6866"/>
              <a:gd name="T18" fmla="*/ 5364 w 6887"/>
              <a:gd name="T19" fmla="*/ 1221 h 6866"/>
              <a:gd name="T20" fmla="*/ 5364 w 6887"/>
              <a:gd name="T21" fmla="*/ 1540 h 6866"/>
              <a:gd name="T22" fmla="*/ 5205 w 6887"/>
              <a:gd name="T23" fmla="*/ 1606 h 6866"/>
              <a:gd name="T24" fmla="*/ 5045 w 6887"/>
              <a:gd name="T25" fmla="*/ 1540 h 6866"/>
              <a:gd name="T26" fmla="*/ 4408 w 6887"/>
              <a:gd name="T27" fmla="*/ 902 h 6866"/>
              <a:gd name="T28" fmla="*/ 4089 w 6887"/>
              <a:gd name="T29" fmla="*/ 1221 h 6866"/>
              <a:gd name="T30" fmla="*/ 4726 w 6887"/>
              <a:gd name="T31" fmla="*/ 1858 h 6866"/>
              <a:gd name="T32" fmla="*/ 4726 w 6887"/>
              <a:gd name="T33" fmla="*/ 2177 h 6866"/>
              <a:gd name="T34" fmla="*/ 4567 w 6887"/>
              <a:gd name="T35" fmla="*/ 2243 h 6866"/>
              <a:gd name="T36" fmla="*/ 4408 w 6887"/>
              <a:gd name="T37" fmla="*/ 2177 h 6866"/>
              <a:gd name="T38" fmla="*/ 3770 w 6887"/>
              <a:gd name="T39" fmla="*/ 1540 h 6866"/>
              <a:gd name="T40" fmla="*/ 3451 w 6887"/>
              <a:gd name="T41" fmla="*/ 1858 h 6866"/>
              <a:gd name="T42" fmla="*/ 1857 w 6887"/>
              <a:gd name="T43" fmla="*/ 265 h 6866"/>
              <a:gd name="T44" fmla="*/ 901 w 6887"/>
              <a:gd name="T45" fmla="*/ 265 h 6866"/>
              <a:gd name="T46" fmla="*/ 263 w 6887"/>
              <a:gd name="T47" fmla="*/ 902 h 6866"/>
              <a:gd name="T48" fmla="*/ 263 w 6887"/>
              <a:gd name="T49" fmla="*/ 1858 h 6866"/>
              <a:gd name="T50" fmla="*/ 1857 w 6887"/>
              <a:gd name="T51" fmla="*/ 3452 h 6866"/>
              <a:gd name="T52" fmla="*/ 1539 w 6887"/>
              <a:gd name="T53" fmla="*/ 3771 h 6866"/>
              <a:gd name="T54" fmla="*/ 2176 w 6887"/>
              <a:gd name="T55" fmla="*/ 4409 h 6866"/>
              <a:gd name="T56" fmla="*/ 2176 w 6887"/>
              <a:gd name="T57" fmla="*/ 4727 h 6866"/>
              <a:gd name="T58" fmla="*/ 2017 w 6887"/>
              <a:gd name="T59" fmla="*/ 4794 h 6866"/>
              <a:gd name="T60" fmla="*/ 1857 w 6887"/>
              <a:gd name="T61" fmla="*/ 4727 h 6866"/>
              <a:gd name="T62" fmla="*/ 1220 w 6887"/>
              <a:gd name="T63" fmla="*/ 4090 h 6866"/>
              <a:gd name="T64" fmla="*/ 901 w 6887"/>
              <a:gd name="T65" fmla="*/ 4409 h 6866"/>
              <a:gd name="T66" fmla="*/ 1539 w 6887"/>
              <a:gd name="T67" fmla="*/ 5046 h 6866"/>
              <a:gd name="T68" fmla="*/ 1539 w 6887"/>
              <a:gd name="T69" fmla="*/ 5365 h 6866"/>
              <a:gd name="T70" fmla="*/ 1379 w 6887"/>
              <a:gd name="T71" fmla="*/ 5431 h 6866"/>
              <a:gd name="T72" fmla="*/ 1220 w 6887"/>
              <a:gd name="T73" fmla="*/ 5365 h 6866"/>
              <a:gd name="T74" fmla="*/ 582 w 6887"/>
              <a:gd name="T75" fmla="*/ 4728 h 6866"/>
              <a:gd name="T76" fmla="*/ 104 w 6887"/>
              <a:gd name="T77" fmla="*/ 5206 h 6866"/>
              <a:gd name="T78" fmla="*/ 104 w 6887"/>
              <a:gd name="T79" fmla="*/ 5525 h 6866"/>
              <a:gd name="T80" fmla="*/ 1379 w 6887"/>
              <a:gd name="T81" fmla="*/ 6800 h 6866"/>
              <a:gd name="T82" fmla="*/ 1539 w 6887"/>
              <a:gd name="T83" fmla="*/ 6866 h 6866"/>
              <a:gd name="T84" fmla="*/ 1698 w 6887"/>
              <a:gd name="T85" fmla="*/ 6800 h 6866"/>
              <a:gd name="T86" fmla="*/ 3451 w 6887"/>
              <a:gd name="T87" fmla="*/ 5046 h 6866"/>
              <a:gd name="T88" fmla="*/ 4567 w 6887"/>
              <a:gd name="T89" fmla="*/ 6162 h 6866"/>
              <a:gd name="T90" fmla="*/ 4655 w 6887"/>
              <a:gd name="T91" fmla="*/ 6217 h 6866"/>
              <a:gd name="T92" fmla="*/ 6568 w 6887"/>
              <a:gd name="T93" fmla="*/ 6854 h 6866"/>
              <a:gd name="T94" fmla="*/ 6639 w 6887"/>
              <a:gd name="T95" fmla="*/ 6866 h 6866"/>
              <a:gd name="T96" fmla="*/ 6799 w 6887"/>
              <a:gd name="T97" fmla="*/ 6800 h 6866"/>
              <a:gd name="T98" fmla="*/ 6853 w 6887"/>
              <a:gd name="T99" fmla="*/ 6569 h 6866"/>
              <a:gd name="T100" fmla="*/ 6215 w 6887"/>
              <a:gd name="T101" fmla="*/ 4656 h 6866"/>
              <a:gd name="T102" fmla="*/ 4726 w 6887"/>
              <a:gd name="T103" fmla="*/ 5684 h 6866"/>
              <a:gd name="T104" fmla="*/ 1379 w 6887"/>
              <a:gd name="T105" fmla="*/ 2337 h 6866"/>
              <a:gd name="T106" fmla="*/ 1698 w 6887"/>
              <a:gd name="T107" fmla="*/ 2018 h 6866"/>
              <a:gd name="T108" fmla="*/ 5045 w 6887"/>
              <a:gd name="T109" fmla="*/ 5365 h 6866"/>
              <a:gd name="T110" fmla="*/ 4726 w 6887"/>
              <a:gd name="T111" fmla="*/ 5684 h 6866"/>
              <a:gd name="T112" fmla="*/ 5364 w 6887"/>
              <a:gd name="T113" fmla="*/ 5046 h 6866"/>
              <a:gd name="T114" fmla="*/ 2017 w 6887"/>
              <a:gd name="T115" fmla="*/ 1699 h 6866"/>
              <a:gd name="T116" fmla="*/ 2336 w 6887"/>
              <a:gd name="T117" fmla="*/ 1380 h 6866"/>
              <a:gd name="T118" fmla="*/ 5683 w 6887"/>
              <a:gd name="T119" fmla="*/ 4728 h 6866"/>
              <a:gd name="T120" fmla="*/ 5364 w 6887"/>
              <a:gd name="T121" fmla="*/ 5046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87" h="6866">
                <a:moveTo>
                  <a:pt x="6215" y="4656"/>
                </a:moveTo>
                <a:cubicBezTo>
                  <a:pt x="6205" y="4626"/>
                  <a:pt x="6186" y="4593"/>
                  <a:pt x="6161" y="4568"/>
                </a:cubicBezTo>
                <a:lnTo>
                  <a:pt x="5045" y="3452"/>
                </a:lnTo>
                <a:lnTo>
                  <a:pt x="6799" y="1699"/>
                </a:lnTo>
                <a:cubicBezTo>
                  <a:pt x="6887" y="1611"/>
                  <a:pt x="6887" y="1468"/>
                  <a:pt x="6799" y="1380"/>
                </a:cubicBezTo>
                <a:lnTo>
                  <a:pt x="5523" y="105"/>
                </a:lnTo>
                <a:cubicBezTo>
                  <a:pt x="5481" y="63"/>
                  <a:pt x="5424" y="39"/>
                  <a:pt x="5364" y="39"/>
                </a:cubicBezTo>
                <a:cubicBezTo>
                  <a:pt x="5304" y="39"/>
                  <a:pt x="5247" y="63"/>
                  <a:pt x="5205" y="105"/>
                </a:cubicBezTo>
                <a:lnTo>
                  <a:pt x="4726" y="583"/>
                </a:lnTo>
                <a:lnTo>
                  <a:pt x="5364" y="1221"/>
                </a:lnTo>
                <a:cubicBezTo>
                  <a:pt x="5452" y="1309"/>
                  <a:pt x="5452" y="1452"/>
                  <a:pt x="5364" y="1540"/>
                </a:cubicBezTo>
                <a:cubicBezTo>
                  <a:pt x="5320" y="1584"/>
                  <a:pt x="5262" y="1606"/>
                  <a:pt x="5205" y="1606"/>
                </a:cubicBezTo>
                <a:cubicBezTo>
                  <a:pt x="5147" y="1606"/>
                  <a:pt x="5089" y="1584"/>
                  <a:pt x="5045" y="1540"/>
                </a:cubicBezTo>
                <a:lnTo>
                  <a:pt x="4408" y="902"/>
                </a:lnTo>
                <a:lnTo>
                  <a:pt x="4089" y="1221"/>
                </a:lnTo>
                <a:lnTo>
                  <a:pt x="4726" y="1858"/>
                </a:lnTo>
                <a:cubicBezTo>
                  <a:pt x="4815" y="1946"/>
                  <a:pt x="4815" y="2089"/>
                  <a:pt x="4726" y="2177"/>
                </a:cubicBezTo>
                <a:cubicBezTo>
                  <a:pt x="4682" y="2221"/>
                  <a:pt x="4625" y="2243"/>
                  <a:pt x="4567" y="2243"/>
                </a:cubicBezTo>
                <a:cubicBezTo>
                  <a:pt x="4509" y="2243"/>
                  <a:pt x="4452" y="2221"/>
                  <a:pt x="4408" y="2177"/>
                </a:cubicBezTo>
                <a:lnTo>
                  <a:pt x="3770" y="1540"/>
                </a:lnTo>
                <a:lnTo>
                  <a:pt x="3451" y="1858"/>
                </a:lnTo>
                <a:cubicBezTo>
                  <a:pt x="2668" y="1075"/>
                  <a:pt x="1987" y="394"/>
                  <a:pt x="1857" y="265"/>
                </a:cubicBezTo>
                <a:cubicBezTo>
                  <a:pt x="1593" y="0"/>
                  <a:pt x="1165" y="0"/>
                  <a:pt x="901" y="265"/>
                </a:cubicBezTo>
                <a:lnTo>
                  <a:pt x="263" y="902"/>
                </a:lnTo>
                <a:cubicBezTo>
                  <a:pt x="0" y="1166"/>
                  <a:pt x="0" y="1595"/>
                  <a:pt x="263" y="1858"/>
                </a:cubicBezTo>
                <a:lnTo>
                  <a:pt x="1857" y="3452"/>
                </a:lnTo>
                <a:lnTo>
                  <a:pt x="1539" y="3771"/>
                </a:lnTo>
                <a:lnTo>
                  <a:pt x="2176" y="4409"/>
                </a:lnTo>
                <a:cubicBezTo>
                  <a:pt x="2264" y="4497"/>
                  <a:pt x="2264" y="4639"/>
                  <a:pt x="2176" y="4727"/>
                </a:cubicBezTo>
                <a:cubicBezTo>
                  <a:pt x="2132" y="4772"/>
                  <a:pt x="2074" y="4794"/>
                  <a:pt x="2017" y="4794"/>
                </a:cubicBezTo>
                <a:cubicBezTo>
                  <a:pt x="1959" y="4794"/>
                  <a:pt x="1901" y="4772"/>
                  <a:pt x="1857" y="4727"/>
                </a:cubicBezTo>
                <a:lnTo>
                  <a:pt x="1220" y="4090"/>
                </a:lnTo>
                <a:lnTo>
                  <a:pt x="901" y="4409"/>
                </a:lnTo>
                <a:lnTo>
                  <a:pt x="1539" y="5046"/>
                </a:lnTo>
                <a:cubicBezTo>
                  <a:pt x="1627" y="5134"/>
                  <a:pt x="1627" y="5277"/>
                  <a:pt x="1539" y="5365"/>
                </a:cubicBezTo>
                <a:cubicBezTo>
                  <a:pt x="1495" y="5409"/>
                  <a:pt x="1437" y="5431"/>
                  <a:pt x="1379" y="5431"/>
                </a:cubicBezTo>
                <a:cubicBezTo>
                  <a:pt x="1322" y="5431"/>
                  <a:pt x="1264" y="5409"/>
                  <a:pt x="1220" y="5365"/>
                </a:cubicBezTo>
                <a:lnTo>
                  <a:pt x="582" y="4728"/>
                </a:lnTo>
                <a:lnTo>
                  <a:pt x="104" y="5206"/>
                </a:lnTo>
                <a:cubicBezTo>
                  <a:pt x="16" y="5294"/>
                  <a:pt x="16" y="5436"/>
                  <a:pt x="104" y="5525"/>
                </a:cubicBezTo>
                <a:lnTo>
                  <a:pt x="1379" y="6800"/>
                </a:lnTo>
                <a:cubicBezTo>
                  <a:pt x="1421" y="6842"/>
                  <a:pt x="1479" y="6866"/>
                  <a:pt x="1539" y="6866"/>
                </a:cubicBezTo>
                <a:cubicBezTo>
                  <a:pt x="1598" y="6866"/>
                  <a:pt x="1656" y="6842"/>
                  <a:pt x="1698" y="6800"/>
                </a:cubicBezTo>
                <a:lnTo>
                  <a:pt x="3451" y="5046"/>
                </a:lnTo>
                <a:lnTo>
                  <a:pt x="4567" y="6162"/>
                </a:lnTo>
                <a:cubicBezTo>
                  <a:pt x="4592" y="6187"/>
                  <a:pt x="4624" y="6206"/>
                  <a:pt x="4655" y="6217"/>
                </a:cubicBezTo>
                <a:lnTo>
                  <a:pt x="6568" y="6854"/>
                </a:lnTo>
                <a:cubicBezTo>
                  <a:pt x="6591" y="6862"/>
                  <a:pt x="6615" y="6866"/>
                  <a:pt x="6639" y="6866"/>
                </a:cubicBezTo>
                <a:cubicBezTo>
                  <a:pt x="6698" y="6866"/>
                  <a:pt x="6756" y="6843"/>
                  <a:pt x="6799" y="6800"/>
                </a:cubicBezTo>
                <a:cubicBezTo>
                  <a:pt x="6859" y="6739"/>
                  <a:pt x="6880" y="6650"/>
                  <a:pt x="6853" y="6569"/>
                </a:cubicBezTo>
                <a:lnTo>
                  <a:pt x="6215" y="4656"/>
                </a:lnTo>
                <a:close/>
                <a:moveTo>
                  <a:pt x="4726" y="5684"/>
                </a:moveTo>
                <a:lnTo>
                  <a:pt x="1379" y="2337"/>
                </a:lnTo>
                <a:lnTo>
                  <a:pt x="1698" y="2018"/>
                </a:lnTo>
                <a:lnTo>
                  <a:pt x="5045" y="5365"/>
                </a:lnTo>
                <a:lnTo>
                  <a:pt x="4726" y="5684"/>
                </a:lnTo>
                <a:close/>
                <a:moveTo>
                  <a:pt x="5364" y="5046"/>
                </a:moveTo>
                <a:lnTo>
                  <a:pt x="2017" y="1699"/>
                </a:lnTo>
                <a:lnTo>
                  <a:pt x="2336" y="1380"/>
                </a:lnTo>
                <a:lnTo>
                  <a:pt x="5683" y="4728"/>
                </a:lnTo>
                <a:lnTo>
                  <a:pt x="5364" y="5046"/>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endParaRPr>
          </a:p>
        </p:txBody>
      </p:sp>
      <p:sp>
        <p:nvSpPr>
          <p:cNvPr id="23" name="stats-on-laptop-screen_51875"/>
          <p:cNvSpPr>
            <a:spLocks noChangeAspect="1"/>
          </p:cNvSpPr>
          <p:nvPr/>
        </p:nvSpPr>
        <p:spPr bwMode="auto">
          <a:xfrm>
            <a:off x="9818681" y="5067530"/>
            <a:ext cx="483671" cy="39109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5451" h="489568">
                <a:moveTo>
                  <a:pt x="479900" y="284819"/>
                </a:moveTo>
                <a:cubicBezTo>
                  <a:pt x="465151" y="284819"/>
                  <a:pt x="453167" y="296695"/>
                  <a:pt x="453167" y="311424"/>
                </a:cubicBezTo>
                <a:cubicBezTo>
                  <a:pt x="453167" y="326245"/>
                  <a:pt x="465151" y="338120"/>
                  <a:pt x="479900" y="338120"/>
                </a:cubicBezTo>
                <a:cubicBezTo>
                  <a:pt x="494649" y="338120"/>
                  <a:pt x="506633" y="326245"/>
                  <a:pt x="506633" y="311424"/>
                </a:cubicBezTo>
                <a:cubicBezTo>
                  <a:pt x="506633" y="296695"/>
                  <a:pt x="494649" y="284819"/>
                  <a:pt x="479900" y="284819"/>
                </a:cubicBezTo>
                <a:close/>
                <a:moveTo>
                  <a:pt x="402929" y="284819"/>
                </a:moveTo>
                <a:cubicBezTo>
                  <a:pt x="388180" y="284819"/>
                  <a:pt x="376196" y="296695"/>
                  <a:pt x="376196" y="311424"/>
                </a:cubicBezTo>
                <a:cubicBezTo>
                  <a:pt x="376196" y="326245"/>
                  <a:pt x="388180" y="338120"/>
                  <a:pt x="402929" y="338120"/>
                </a:cubicBezTo>
                <a:cubicBezTo>
                  <a:pt x="417678" y="338120"/>
                  <a:pt x="429569" y="326245"/>
                  <a:pt x="429569" y="311424"/>
                </a:cubicBezTo>
                <a:cubicBezTo>
                  <a:pt x="429569" y="296695"/>
                  <a:pt x="417678" y="284819"/>
                  <a:pt x="402929" y="284819"/>
                </a:cubicBezTo>
                <a:close/>
                <a:moveTo>
                  <a:pt x="429477" y="174720"/>
                </a:moveTo>
                <a:cubicBezTo>
                  <a:pt x="528756" y="183649"/>
                  <a:pt x="605451" y="241369"/>
                  <a:pt x="605451" y="311516"/>
                </a:cubicBezTo>
                <a:cubicBezTo>
                  <a:pt x="605451" y="387738"/>
                  <a:pt x="514745" y="449508"/>
                  <a:pt x="402929" y="449508"/>
                </a:cubicBezTo>
                <a:cubicBezTo>
                  <a:pt x="382003" y="449508"/>
                  <a:pt x="361724" y="447299"/>
                  <a:pt x="342734" y="443340"/>
                </a:cubicBezTo>
                <a:lnTo>
                  <a:pt x="298579" y="486423"/>
                </a:lnTo>
                <a:cubicBezTo>
                  <a:pt x="295722" y="489368"/>
                  <a:pt x="291297" y="490289"/>
                  <a:pt x="287425" y="489000"/>
                </a:cubicBezTo>
                <a:cubicBezTo>
                  <a:pt x="283554" y="487527"/>
                  <a:pt x="280788" y="484121"/>
                  <a:pt x="280235" y="480071"/>
                </a:cubicBezTo>
                <a:lnTo>
                  <a:pt x="272123" y="416828"/>
                </a:lnTo>
                <a:cubicBezTo>
                  <a:pt x="228337" y="391513"/>
                  <a:pt x="200406" y="353677"/>
                  <a:pt x="200406" y="311516"/>
                </a:cubicBezTo>
                <a:cubicBezTo>
                  <a:pt x="200406" y="309675"/>
                  <a:pt x="200683" y="307833"/>
                  <a:pt x="200867" y="305992"/>
                </a:cubicBezTo>
                <a:cubicBezTo>
                  <a:pt x="201420" y="305992"/>
                  <a:pt x="201881" y="306084"/>
                  <a:pt x="202526" y="306084"/>
                </a:cubicBezTo>
                <a:cubicBezTo>
                  <a:pt x="219488" y="306084"/>
                  <a:pt x="236357" y="304796"/>
                  <a:pt x="252765" y="302218"/>
                </a:cubicBezTo>
                <a:lnTo>
                  <a:pt x="285766" y="334438"/>
                </a:lnTo>
                <a:cubicBezTo>
                  <a:pt x="293417" y="341894"/>
                  <a:pt x="303557" y="346129"/>
                  <a:pt x="314435" y="346129"/>
                </a:cubicBezTo>
                <a:cubicBezTo>
                  <a:pt x="318951" y="346129"/>
                  <a:pt x="323468" y="345392"/>
                  <a:pt x="327709" y="343919"/>
                </a:cubicBezTo>
                <a:cubicBezTo>
                  <a:pt x="342642" y="338580"/>
                  <a:pt x="353059" y="325784"/>
                  <a:pt x="354994" y="310411"/>
                </a:cubicBezTo>
                <a:lnTo>
                  <a:pt x="361263" y="261253"/>
                </a:lnTo>
                <a:cubicBezTo>
                  <a:pt x="395923" y="238055"/>
                  <a:pt x="419429" y="207952"/>
                  <a:pt x="429477" y="174720"/>
                </a:cubicBezTo>
                <a:close/>
                <a:moveTo>
                  <a:pt x="279509" y="111300"/>
                </a:moveTo>
                <a:cubicBezTo>
                  <a:pt x="264667" y="111300"/>
                  <a:pt x="252775" y="123268"/>
                  <a:pt x="252775" y="137997"/>
                </a:cubicBezTo>
                <a:cubicBezTo>
                  <a:pt x="252775" y="152727"/>
                  <a:pt x="264667" y="164695"/>
                  <a:pt x="279509" y="164695"/>
                </a:cubicBezTo>
                <a:cubicBezTo>
                  <a:pt x="294259" y="164695"/>
                  <a:pt x="306243" y="152727"/>
                  <a:pt x="306243" y="137997"/>
                </a:cubicBezTo>
                <a:cubicBezTo>
                  <a:pt x="306243" y="123268"/>
                  <a:pt x="294259" y="111300"/>
                  <a:pt x="279509" y="111300"/>
                </a:cubicBezTo>
                <a:close/>
                <a:moveTo>
                  <a:pt x="202534" y="111300"/>
                </a:moveTo>
                <a:cubicBezTo>
                  <a:pt x="187784" y="111300"/>
                  <a:pt x="175800" y="123268"/>
                  <a:pt x="175800" y="137997"/>
                </a:cubicBezTo>
                <a:cubicBezTo>
                  <a:pt x="175800" y="152727"/>
                  <a:pt x="187784" y="164695"/>
                  <a:pt x="202534" y="164695"/>
                </a:cubicBezTo>
                <a:cubicBezTo>
                  <a:pt x="217284" y="164695"/>
                  <a:pt x="229268" y="152727"/>
                  <a:pt x="229268" y="137997"/>
                </a:cubicBezTo>
                <a:cubicBezTo>
                  <a:pt x="229268" y="123268"/>
                  <a:pt x="217284" y="111300"/>
                  <a:pt x="202534" y="111300"/>
                </a:cubicBezTo>
                <a:close/>
                <a:moveTo>
                  <a:pt x="125558" y="111300"/>
                </a:moveTo>
                <a:cubicBezTo>
                  <a:pt x="110808" y="111300"/>
                  <a:pt x="98824" y="123268"/>
                  <a:pt x="98824" y="137997"/>
                </a:cubicBezTo>
                <a:cubicBezTo>
                  <a:pt x="98824" y="152727"/>
                  <a:pt x="110808" y="164695"/>
                  <a:pt x="125558" y="164695"/>
                </a:cubicBezTo>
                <a:cubicBezTo>
                  <a:pt x="140308" y="164695"/>
                  <a:pt x="152292" y="152727"/>
                  <a:pt x="152292" y="137997"/>
                </a:cubicBezTo>
                <a:cubicBezTo>
                  <a:pt x="152292" y="123268"/>
                  <a:pt x="140308" y="111300"/>
                  <a:pt x="125558" y="111300"/>
                </a:cubicBezTo>
                <a:close/>
                <a:moveTo>
                  <a:pt x="202534" y="0"/>
                </a:moveTo>
                <a:cubicBezTo>
                  <a:pt x="314356" y="0"/>
                  <a:pt x="404975" y="61772"/>
                  <a:pt x="404975" y="137997"/>
                </a:cubicBezTo>
                <a:cubicBezTo>
                  <a:pt x="404975" y="180253"/>
                  <a:pt x="377135" y="217997"/>
                  <a:pt x="333254" y="243314"/>
                </a:cubicBezTo>
                <a:lnTo>
                  <a:pt x="325234" y="306559"/>
                </a:lnTo>
                <a:cubicBezTo>
                  <a:pt x="324681" y="310701"/>
                  <a:pt x="321915" y="314108"/>
                  <a:pt x="317951" y="315489"/>
                </a:cubicBezTo>
                <a:cubicBezTo>
                  <a:pt x="316845" y="315857"/>
                  <a:pt x="315646" y="316133"/>
                  <a:pt x="314448" y="316133"/>
                </a:cubicBezTo>
                <a:cubicBezTo>
                  <a:pt x="311590" y="316133"/>
                  <a:pt x="308825" y="315028"/>
                  <a:pt x="306797" y="313003"/>
                </a:cubicBezTo>
                <a:lnTo>
                  <a:pt x="262731" y="269919"/>
                </a:lnTo>
                <a:cubicBezTo>
                  <a:pt x="243649" y="273878"/>
                  <a:pt x="223460" y="276087"/>
                  <a:pt x="202534" y="276087"/>
                </a:cubicBezTo>
                <a:cubicBezTo>
                  <a:pt x="90712" y="276087"/>
                  <a:pt x="0" y="214223"/>
                  <a:pt x="0" y="137997"/>
                </a:cubicBezTo>
                <a:cubicBezTo>
                  <a:pt x="0" y="61772"/>
                  <a:pt x="90712" y="0"/>
                  <a:pt x="202534" y="0"/>
                </a:cubicBezTo>
                <a:close/>
              </a:path>
            </a:pathLst>
          </a:custGeom>
          <a:solidFill>
            <a:schemeClr val="bg1"/>
          </a:solidFill>
          <a:ln>
            <a:noFill/>
          </a:ln>
        </p:spPr>
        <p:txBody>
          <a:bodyPr/>
          <a:lstStyle/>
          <a:p>
            <a:endParaRPr lang="zh-CN" altLang="en-US">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10729" y="1583313"/>
            <a:ext cx="1370541" cy="1365329"/>
            <a:chOff x="1553634" y="4554010"/>
            <a:chExt cx="1113367" cy="1109133"/>
          </a:xfrm>
        </p:grpSpPr>
        <p:sp>
          <p:nvSpPr>
            <p:cNvPr id="3" name="Oval 8"/>
            <p:cNvSpPr>
              <a:spLocks noChangeArrowheads="1"/>
            </p:cNvSpPr>
            <p:nvPr/>
          </p:nvSpPr>
          <p:spPr bwMode="auto">
            <a:xfrm>
              <a:off x="1553634" y="4554010"/>
              <a:ext cx="1113367" cy="1109133"/>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4" name="stats-on-laptop-screen_51875"/>
            <p:cNvSpPr>
              <a:spLocks noChangeAspect="1"/>
            </p:cNvSpPr>
            <p:nvPr/>
          </p:nvSpPr>
          <p:spPr bwMode="auto">
            <a:xfrm>
              <a:off x="1868481" y="4914155"/>
              <a:ext cx="483671" cy="393074"/>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bg1"/>
            </a:solidFill>
            <a:ln>
              <a:noFill/>
            </a:ln>
          </p:spPr>
        </p:sp>
      </p:grpSp>
      <p:sp>
        <p:nvSpPr>
          <p:cNvPr id="5" name="文本框 4"/>
          <p:cNvSpPr txBox="1"/>
          <p:nvPr/>
        </p:nvSpPr>
        <p:spPr>
          <a:xfrm>
            <a:off x="3070865" y="3037542"/>
            <a:ext cx="6050280" cy="1106805"/>
          </a:xfrm>
          <a:prstGeom prst="rect">
            <a:avLst/>
          </a:prstGeom>
          <a:noFill/>
        </p:spPr>
        <p:txBody>
          <a:bodyPr wrap="none" rtlCol="0">
            <a:spAutoFit/>
          </a:bodyPr>
          <a:lstStyle/>
          <a:p>
            <a:pPr algn="ctr"/>
            <a:r>
              <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rPr>
              <a:t>设计背景与意义</a:t>
            </a:r>
            <a:endPar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7" name="矩形 6"/>
          <p:cNvSpPr/>
          <p:nvPr/>
        </p:nvSpPr>
        <p:spPr>
          <a:xfrm>
            <a:off x="2517474" y="4168836"/>
            <a:ext cx="7157047" cy="552011"/>
          </a:xfrm>
          <a:prstGeom prst="rect">
            <a:avLst/>
          </a:prstGeom>
        </p:spPr>
        <p:txBody>
          <a:bodyPr wrap="square">
            <a:spAutoFit/>
          </a:bodyPr>
          <a:lstStyle/>
          <a:p>
            <a:pPr algn="ctr">
              <a:lnSpc>
                <a:spcPct val="150000"/>
              </a:lnSpc>
            </a:pPr>
            <a:r>
              <a:rPr lang="zh-CN" altLang="en-US" sz="1050" dirty="0">
                <a:solidFill>
                  <a:schemeClr val="tx1">
                    <a:lumMod val="85000"/>
                    <a:lumOff val="15000"/>
                  </a:schemeClr>
                </a:solidFill>
              </a:rPr>
              <a:t>Background and significance of topic selection</a:t>
            </a:r>
            <a:r>
              <a:rPr lang="en-US" altLang="zh-CN" sz="1050" dirty="0">
                <a:solidFill>
                  <a:schemeClr val="tx1">
                    <a:lumMod val="85000"/>
                    <a:lumOff val="15000"/>
                  </a:schemeClr>
                </a:solidFill>
              </a:rPr>
              <a:t>.The graduation defense is a one – to - one game, and you need to show a strong gas field alone on the stage to withstand the pressure of at least five judges from the Defense Committee.</a:t>
            </a:r>
            <a:endParaRPr lang="en-US" altLang="zh-CN" sz="1050" dirty="0">
              <a:solidFill>
                <a:schemeClr val="tx1">
                  <a:lumMod val="85000"/>
                  <a:lumOff val="15000"/>
                </a:schemeClr>
              </a:solidFill>
            </a:endParaRPr>
          </a:p>
        </p:txBody>
      </p:sp>
      <p:sp>
        <p:nvSpPr>
          <p:cNvPr id="8" name="矩形 7"/>
          <p:cNvSpPr/>
          <p:nvPr/>
        </p:nvSpPr>
        <p:spPr>
          <a:xfrm>
            <a:off x="5383633" y="4874577"/>
            <a:ext cx="1424727" cy="523220"/>
          </a:xfrm>
          <a:prstGeom prst="rect">
            <a:avLst/>
          </a:prstGeom>
        </p:spPr>
        <p:txBody>
          <a:bodyPr wrap="square">
            <a:spAutoFit/>
          </a:bodyPr>
          <a:lstStyle/>
          <a:p>
            <a:pPr algn="ctr"/>
            <a:r>
              <a:rPr lang="en-US" altLang="zh-CN" sz="2800" dirty="0">
                <a:solidFill>
                  <a:srgbClr val="517E9E"/>
                </a:solidFill>
                <a:latin typeface="Agency FB" panose="020B0503020202020204" pitchFamily="34" charset="0"/>
                <a:ea typeface="微软雅黑 Light" panose="020B0502040204020203" pitchFamily="34" charset="-122"/>
              </a:rPr>
              <a:t>Part 01</a:t>
            </a:r>
            <a:endParaRPr lang="zh-CN" altLang="en-US" sz="2800" dirty="0">
              <a:solidFill>
                <a:srgbClr val="517E9E"/>
              </a:solidFill>
              <a:latin typeface="Agency FB" panose="020B0503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56538" y="588233"/>
            <a:ext cx="487634" cy="646331"/>
          </a:xfrm>
          <a:prstGeom prst="rect">
            <a:avLst/>
          </a:prstGeom>
        </p:spPr>
        <p:txBody>
          <a:bodyPr wrap="none">
            <a:sp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1.1</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设计背景与意义</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sp>
        <p:nvSpPr>
          <p:cNvPr id="6" name="矩形 5"/>
          <p:cNvSpPr/>
          <p:nvPr/>
        </p:nvSpPr>
        <p:spPr>
          <a:xfrm>
            <a:off x="1675130" y="1380490"/>
            <a:ext cx="9521825" cy="4575175"/>
          </a:xfrm>
          <a:prstGeom prst="rect">
            <a:avLst/>
          </a:prstGeom>
          <a:solidFill>
            <a:srgbClr val="8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78025" y="1699895"/>
            <a:ext cx="8916035" cy="393573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08910" y="1948815"/>
            <a:ext cx="7597140" cy="3192780"/>
          </a:xfrm>
          <a:prstGeom prst="rect">
            <a:avLst/>
          </a:prstGeom>
          <a:noFill/>
        </p:spPr>
        <p:txBody>
          <a:bodyPr wrap="square" rtlCol="0">
            <a:spAutoFit/>
          </a:bodyPr>
          <a:p>
            <a:pPr>
              <a:lnSpc>
                <a:spcPct val="160000"/>
              </a:lnSpc>
            </a:pPr>
            <a:r>
              <a:rPr lang="en-US" altLang="zh-CN"/>
              <a:t>     </a:t>
            </a:r>
            <a:r>
              <a:rPr lang="zh-CN" altLang="en-US"/>
              <a:t>巴洛克建筑特点，是外形自由、色彩强烈、追求动态、喜好富丽的装饰和雕刻，常常采用穿插的曲面和椭圆形空间。</a:t>
            </a:r>
            <a:endParaRPr lang="zh-CN" altLang="en-US"/>
          </a:p>
          <a:p>
            <a:pPr>
              <a:lnSpc>
                <a:spcPct val="160000"/>
              </a:lnSpc>
            </a:pPr>
            <a:r>
              <a:rPr lang="zh-CN" altLang="en-US"/>
              <a:t> </a:t>
            </a:r>
            <a:r>
              <a:rPr lang="en-US" altLang="zh-CN"/>
              <a:t>    而道外，才是真正的老哈尔滨，古老的建筑，饱经沧桑的感觉。所以，这个中华巴洛克风情街，不仅是一条历史文化名街，保留了大的建筑群，并且</a:t>
            </a:r>
            <a:r>
              <a:rPr lang="zh-CN" altLang="en-US"/>
              <a:t>这</a:t>
            </a:r>
            <a:r>
              <a:rPr lang="en-US" altLang="zh-CN"/>
              <a:t>也是个有故事有情怀的地方。</a:t>
            </a:r>
            <a:r>
              <a:rPr lang="zh-CN" altLang="en-US"/>
              <a:t>哈尔滨道外区拥有着全国最大、保存最完整的中华巴洛克建筑群，这些建筑坐落在道外外的靖宇街与风情街相互衔接，形成风格主调一致的一处风景。</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8"/>
          <p:cNvSpPr>
            <a:spLocks noChangeArrowheads="1"/>
          </p:cNvSpPr>
          <p:nvPr/>
        </p:nvSpPr>
        <p:spPr bwMode="auto">
          <a:xfrm>
            <a:off x="5410729" y="1583313"/>
            <a:ext cx="1370541" cy="1365329"/>
          </a:xfrm>
          <a:prstGeom prst="ellipse">
            <a:avLst/>
          </a:prstGeom>
          <a:solidFill>
            <a:srgbClr val="517E9E"/>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solidFill>
                <a:schemeClr val="tx1">
                  <a:lumMod val="75000"/>
                  <a:lumOff val="25000"/>
                </a:schemeClr>
              </a:solidFill>
            </a:endParaRPr>
          </a:p>
        </p:txBody>
      </p:sp>
      <p:sp>
        <p:nvSpPr>
          <p:cNvPr id="5" name="文本框 4"/>
          <p:cNvSpPr txBox="1"/>
          <p:nvPr/>
        </p:nvSpPr>
        <p:spPr>
          <a:xfrm>
            <a:off x="3041015" y="3037840"/>
            <a:ext cx="6089015" cy="1106805"/>
          </a:xfrm>
          <a:prstGeom prst="rect">
            <a:avLst/>
          </a:prstGeom>
          <a:noFill/>
        </p:spPr>
        <p:txBody>
          <a:bodyPr wrap="square" rtlCol="0">
            <a:spAutoFit/>
          </a:bodyPr>
          <a:lstStyle/>
          <a:p>
            <a:pPr algn="ctr"/>
            <a:r>
              <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rPr>
              <a:t>设计的灵感来源</a:t>
            </a:r>
            <a:endParaRPr lang="zh-CN" altLang="en-US" sz="6600" dirty="0">
              <a:solidFill>
                <a:schemeClr val="tx1">
                  <a:lumMod val="75000"/>
                  <a:lumOff val="25000"/>
                </a:schemeClr>
              </a:solidFill>
              <a:latin typeface="思源黑体 Medium" panose="020B0600000000000000" pitchFamily="34" charset="-122"/>
              <a:ea typeface="思源黑体 Medium" panose="020B0600000000000000" pitchFamily="34" charset="-122"/>
            </a:endParaRPr>
          </a:p>
        </p:txBody>
      </p:sp>
      <p:sp>
        <p:nvSpPr>
          <p:cNvPr id="6" name="矩形 5"/>
          <p:cNvSpPr/>
          <p:nvPr/>
        </p:nvSpPr>
        <p:spPr>
          <a:xfrm>
            <a:off x="2517474" y="4168836"/>
            <a:ext cx="7157047" cy="552011"/>
          </a:xfrm>
          <a:prstGeom prst="rect">
            <a:avLst/>
          </a:prstGeom>
        </p:spPr>
        <p:txBody>
          <a:bodyPr wrap="square">
            <a:spAutoFit/>
          </a:bodyPr>
          <a:lstStyle/>
          <a:p>
            <a:pPr algn="ctr">
              <a:lnSpc>
                <a:spcPct val="150000"/>
              </a:lnSpc>
            </a:pPr>
            <a:r>
              <a:rPr lang="zh-CN" altLang="en-US" sz="1050" dirty="0">
                <a:solidFill>
                  <a:schemeClr val="tx1">
                    <a:lumMod val="85000"/>
                    <a:lumOff val="15000"/>
                  </a:schemeClr>
                </a:solidFill>
              </a:rPr>
              <a:t>Background and significance of topic selection</a:t>
            </a:r>
            <a:r>
              <a:rPr lang="en-US" altLang="zh-CN" sz="1050" dirty="0">
                <a:solidFill>
                  <a:schemeClr val="tx1">
                    <a:lumMod val="85000"/>
                    <a:lumOff val="15000"/>
                  </a:schemeClr>
                </a:solidFill>
              </a:rPr>
              <a:t>.The graduation defense is a one – to - one game, and you need to show a strong gas field alone on the stage to withstand the pressure of at least five judges from the Defense Committee.</a:t>
            </a:r>
            <a:endParaRPr lang="en-US" altLang="zh-CN" sz="1050" dirty="0">
              <a:solidFill>
                <a:schemeClr val="tx1">
                  <a:lumMod val="85000"/>
                  <a:lumOff val="15000"/>
                </a:schemeClr>
              </a:solidFill>
            </a:endParaRPr>
          </a:p>
        </p:txBody>
      </p:sp>
      <p:sp>
        <p:nvSpPr>
          <p:cNvPr id="7" name="矩形 6"/>
          <p:cNvSpPr/>
          <p:nvPr/>
        </p:nvSpPr>
        <p:spPr>
          <a:xfrm>
            <a:off x="5383633" y="4874577"/>
            <a:ext cx="1424727" cy="523220"/>
          </a:xfrm>
          <a:prstGeom prst="rect">
            <a:avLst/>
          </a:prstGeom>
        </p:spPr>
        <p:txBody>
          <a:bodyPr wrap="square">
            <a:spAutoFit/>
          </a:bodyPr>
          <a:lstStyle/>
          <a:p>
            <a:pPr algn="ctr"/>
            <a:r>
              <a:rPr lang="en-US" altLang="zh-CN" sz="2800" dirty="0">
                <a:solidFill>
                  <a:srgbClr val="517E9E"/>
                </a:solidFill>
                <a:latin typeface="Agency FB" panose="020B0503020202020204" pitchFamily="34" charset="0"/>
                <a:ea typeface="微软雅黑 Light" panose="020B0502040204020203" pitchFamily="34" charset="-122"/>
              </a:rPr>
              <a:t>Part 02</a:t>
            </a:r>
            <a:endParaRPr lang="zh-CN" altLang="en-US" sz="2800" dirty="0">
              <a:solidFill>
                <a:srgbClr val="517E9E"/>
              </a:solidFill>
              <a:latin typeface="Agency FB" panose="020B0503020202020204" pitchFamily="34" charset="0"/>
            </a:endParaRPr>
          </a:p>
        </p:txBody>
      </p:sp>
      <p:sp>
        <p:nvSpPr>
          <p:cNvPr id="8" name="stats-on-laptop-screen_51875"/>
          <p:cNvSpPr>
            <a:spLocks noChangeAspect="1"/>
          </p:cNvSpPr>
          <p:nvPr/>
        </p:nvSpPr>
        <p:spPr bwMode="auto">
          <a:xfrm>
            <a:off x="5777620" y="1955853"/>
            <a:ext cx="636752" cy="620651"/>
          </a:xfrm>
          <a:custGeom>
            <a:avLst/>
            <a:gdLst>
              <a:gd name="T0" fmla="*/ 246 w 418"/>
              <a:gd name="T1" fmla="*/ 242 h 408"/>
              <a:gd name="T2" fmla="*/ 362 w 418"/>
              <a:gd name="T3" fmla="*/ 125 h 408"/>
              <a:gd name="T4" fmla="*/ 418 w 418"/>
              <a:gd name="T5" fmla="*/ 181 h 408"/>
              <a:gd name="T6" fmla="*/ 302 w 418"/>
              <a:gd name="T7" fmla="*/ 298 h 408"/>
              <a:gd name="T8" fmla="*/ 246 w 418"/>
              <a:gd name="T9" fmla="*/ 242 h 408"/>
              <a:gd name="T10" fmla="*/ 227 w 418"/>
              <a:gd name="T11" fmla="*/ 317 h 408"/>
              <a:gd name="T12" fmla="*/ 261 w 418"/>
              <a:gd name="T13" fmla="*/ 308 h 408"/>
              <a:gd name="T14" fmla="*/ 235 w 418"/>
              <a:gd name="T15" fmla="*/ 282 h 408"/>
              <a:gd name="T16" fmla="*/ 227 w 418"/>
              <a:gd name="T17" fmla="*/ 317 h 408"/>
              <a:gd name="T18" fmla="*/ 273 w 418"/>
              <a:gd name="T19" fmla="*/ 319 h 408"/>
              <a:gd name="T20" fmla="*/ 273 w 418"/>
              <a:gd name="T21" fmla="*/ 337 h 408"/>
              <a:gd name="T22" fmla="*/ 56 w 418"/>
              <a:gd name="T23" fmla="*/ 337 h 408"/>
              <a:gd name="T24" fmla="*/ 56 w 418"/>
              <a:gd name="T25" fmla="*/ 310 h 408"/>
              <a:gd name="T26" fmla="*/ 214 w 418"/>
              <a:gd name="T27" fmla="*/ 310 h 408"/>
              <a:gd name="T28" fmla="*/ 222 w 418"/>
              <a:gd name="T29" fmla="*/ 279 h 408"/>
              <a:gd name="T30" fmla="*/ 56 w 418"/>
              <a:gd name="T31" fmla="*/ 279 h 408"/>
              <a:gd name="T32" fmla="*/ 56 w 418"/>
              <a:gd name="T33" fmla="*/ 252 h 408"/>
              <a:gd name="T34" fmla="*/ 225 w 418"/>
              <a:gd name="T35" fmla="*/ 252 h 408"/>
              <a:gd name="T36" fmla="*/ 228 w 418"/>
              <a:gd name="T37" fmla="*/ 240 h 408"/>
              <a:gd name="T38" fmla="*/ 247 w 418"/>
              <a:gd name="T39" fmla="*/ 221 h 408"/>
              <a:gd name="T40" fmla="*/ 56 w 418"/>
              <a:gd name="T41" fmla="*/ 221 h 408"/>
              <a:gd name="T42" fmla="*/ 56 w 418"/>
              <a:gd name="T43" fmla="*/ 194 h 408"/>
              <a:gd name="T44" fmla="*/ 273 w 418"/>
              <a:gd name="T45" fmla="*/ 194 h 408"/>
              <a:gd name="T46" fmla="*/ 330 w 418"/>
              <a:gd name="T47" fmla="*/ 139 h 408"/>
              <a:gd name="T48" fmla="*/ 330 w 418"/>
              <a:gd name="T49" fmla="*/ 0 h 408"/>
              <a:gd name="T50" fmla="*/ 118 w 418"/>
              <a:gd name="T51" fmla="*/ 0 h 408"/>
              <a:gd name="T52" fmla="*/ 118 w 418"/>
              <a:gd name="T53" fmla="*/ 124 h 408"/>
              <a:gd name="T54" fmla="*/ 0 w 418"/>
              <a:gd name="T55" fmla="*/ 124 h 408"/>
              <a:gd name="T56" fmla="*/ 0 w 418"/>
              <a:gd name="T57" fmla="*/ 408 h 408"/>
              <a:gd name="T58" fmla="*/ 330 w 418"/>
              <a:gd name="T59" fmla="*/ 408 h 408"/>
              <a:gd name="T60" fmla="*/ 330 w 418"/>
              <a:gd name="T61" fmla="*/ 289 h 408"/>
              <a:gd name="T62" fmla="*/ 302 w 418"/>
              <a:gd name="T63" fmla="*/ 317 h 408"/>
              <a:gd name="T64" fmla="*/ 273 w 418"/>
              <a:gd name="T65" fmla="*/ 319 h 408"/>
              <a:gd name="T66" fmla="*/ 93 w 418"/>
              <a:gd name="T67" fmla="*/ 14 h 408"/>
              <a:gd name="T68" fmla="*/ 12 w 418"/>
              <a:gd name="T69" fmla="*/ 99 h 408"/>
              <a:gd name="T70" fmla="*/ 93 w 418"/>
              <a:gd name="T71" fmla="*/ 99 h 408"/>
              <a:gd name="T72" fmla="*/ 93 w 418"/>
              <a:gd name="T73" fmla="*/ 1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8" h="408">
                <a:moveTo>
                  <a:pt x="246" y="242"/>
                </a:moveTo>
                <a:lnTo>
                  <a:pt x="362" y="125"/>
                </a:lnTo>
                <a:lnTo>
                  <a:pt x="418" y="181"/>
                </a:lnTo>
                <a:lnTo>
                  <a:pt x="302" y="298"/>
                </a:lnTo>
                <a:lnTo>
                  <a:pt x="246" y="242"/>
                </a:lnTo>
                <a:close/>
                <a:moveTo>
                  <a:pt x="227" y="317"/>
                </a:moveTo>
                <a:lnTo>
                  <a:pt x="261" y="308"/>
                </a:lnTo>
                <a:lnTo>
                  <a:pt x="235" y="282"/>
                </a:lnTo>
                <a:lnTo>
                  <a:pt x="227" y="317"/>
                </a:lnTo>
                <a:close/>
                <a:moveTo>
                  <a:pt x="273" y="319"/>
                </a:moveTo>
                <a:lnTo>
                  <a:pt x="273" y="337"/>
                </a:lnTo>
                <a:lnTo>
                  <a:pt x="56" y="337"/>
                </a:lnTo>
                <a:lnTo>
                  <a:pt x="56" y="310"/>
                </a:lnTo>
                <a:lnTo>
                  <a:pt x="214" y="310"/>
                </a:lnTo>
                <a:lnTo>
                  <a:pt x="222" y="279"/>
                </a:lnTo>
                <a:lnTo>
                  <a:pt x="56" y="279"/>
                </a:lnTo>
                <a:lnTo>
                  <a:pt x="56" y="252"/>
                </a:lnTo>
                <a:lnTo>
                  <a:pt x="225" y="252"/>
                </a:lnTo>
                <a:lnTo>
                  <a:pt x="228" y="240"/>
                </a:lnTo>
                <a:lnTo>
                  <a:pt x="247" y="221"/>
                </a:lnTo>
                <a:lnTo>
                  <a:pt x="56" y="221"/>
                </a:lnTo>
                <a:lnTo>
                  <a:pt x="56" y="194"/>
                </a:lnTo>
                <a:lnTo>
                  <a:pt x="273" y="194"/>
                </a:lnTo>
                <a:lnTo>
                  <a:pt x="330" y="139"/>
                </a:lnTo>
                <a:lnTo>
                  <a:pt x="330" y="0"/>
                </a:lnTo>
                <a:lnTo>
                  <a:pt x="118" y="0"/>
                </a:lnTo>
                <a:lnTo>
                  <a:pt x="118" y="124"/>
                </a:lnTo>
                <a:lnTo>
                  <a:pt x="0" y="124"/>
                </a:lnTo>
                <a:lnTo>
                  <a:pt x="0" y="408"/>
                </a:lnTo>
                <a:lnTo>
                  <a:pt x="330" y="408"/>
                </a:lnTo>
                <a:lnTo>
                  <a:pt x="330" y="289"/>
                </a:lnTo>
                <a:lnTo>
                  <a:pt x="302" y="317"/>
                </a:lnTo>
                <a:lnTo>
                  <a:pt x="273" y="319"/>
                </a:lnTo>
                <a:close/>
                <a:moveTo>
                  <a:pt x="93" y="14"/>
                </a:moveTo>
                <a:lnTo>
                  <a:pt x="12" y="99"/>
                </a:lnTo>
                <a:lnTo>
                  <a:pt x="93" y="99"/>
                </a:lnTo>
                <a:lnTo>
                  <a:pt x="93" y="14"/>
                </a:lnTo>
                <a:close/>
              </a:path>
            </a:pathLst>
          </a:custGeom>
          <a:solidFill>
            <a:schemeClr val="bg1"/>
          </a:solidFill>
          <a:ln>
            <a:noFill/>
          </a:ln>
        </p:spPr>
        <p:txBody>
          <a:bodyPr/>
          <a:lstStyle/>
          <a:p>
            <a:endParaRPr lang="zh-CN" altLang="en-US">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56538" y="588233"/>
            <a:ext cx="886460" cy="645160"/>
          </a:xfrm>
          <a:prstGeom prst="rect">
            <a:avLst/>
          </a:prstGeom>
        </p:spPr>
        <p:txBody>
          <a:bodyPr wrap="none">
            <a:sp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2.1</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设计灵感来源</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sp>
        <p:nvSpPr>
          <p:cNvPr id="6" name="矩形 5"/>
          <p:cNvSpPr/>
          <p:nvPr/>
        </p:nvSpPr>
        <p:spPr>
          <a:xfrm>
            <a:off x="5488305" y="2092325"/>
            <a:ext cx="5708650" cy="3275330"/>
          </a:xfrm>
          <a:prstGeom prst="rect">
            <a:avLst/>
          </a:prstGeom>
          <a:solidFill>
            <a:srgbClr val="8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35955" y="2329815"/>
            <a:ext cx="5254625" cy="28409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custDataLst>
              <p:tags r:id="rId1"/>
            </p:custDataLst>
          </p:nvPr>
        </p:nvPicPr>
        <p:blipFill>
          <a:blip r:embed="rId2"/>
          <a:srcRect b="5009"/>
          <a:stretch>
            <a:fillRect/>
          </a:stretch>
        </p:blipFill>
        <p:spPr>
          <a:xfrm>
            <a:off x="1129665" y="2092325"/>
            <a:ext cx="3866515" cy="3275330"/>
          </a:xfrm>
          <a:prstGeom prst="rect">
            <a:avLst/>
          </a:prstGeom>
        </p:spPr>
      </p:pic>
      <p:sp>
        <p:nvSpPr>
          <p:cNvPr id="24" name="文本框 23"/>
          <p:cNvSpPr txBox="1"/>
          <p:nvPr>
            <p:custDataLst>
              <p:tags r:id="rId3"/>
            </p:custDataLst>
          </p:nvPr>
        </p:nvSpPr>
        <p:spPr>
          <a:xfrm>
            <a:off x="5918200" y="2329815"/>
            <a:ext cx="4848860" cy="2724150"/>
          </a:xfrm>
          <a:prstGeom prst="rect">
            <a:avLst/>
          </a:prstGeom>
          <a:noFill/>
        </p:spPr>
        <p:txBody>
          <a:bodyPr wrap="square" rtlCol="0">
            <a:noAutofit/>
          </a:bodyPr>
          <a:p>
            <a:r>
              <a:rPr lang="zh-CN" altLang="en-US">
                <a:sym typeface="+mn-ea"/>
              </a:rPr>
              <a:t>道外清真寺是具有阿拉伯风格的建筑，现为哈尔滨市一类保护建筑。</a:t>
            </a:r>
            <a:endParaRPr lang="zh-CN" altLang="en-US"/>
          </a:p>
          <a:p>
            <a:endParaRPr lang="zh-CN" altLang="en-US"/>
          </a:p>
          <a:p>
            <a:r>
              <a:rPr lang="zh-CN" altLang="en-US"/>
              <a:t>清真寺的建筑多采用梁柱结构造成宽广的室内空间，木柱少有方、圆形而多呈多面形，其中以八角柱居多。清真寺的窗户装饰也独具特色，无论是尖券窗还是长方形窗，面积都比较大，而且都朝向清真寺内院，窗户上布满花格用细细的棂条组成各种几何纹样。清真寺各部位装饰的色彩多比较清丽。</a:t>
            </a:r>
            <a:endParaRPr lang="zh-CN" altLang="en-US"/>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56538" y="588233"/>
            <a:ext cx="886460" cy="645160"/>
          </a:xfrm>
          <a:prstGeom prst="rect">
            <a:avLst/>
          </a:prstGeom>
        </p:spPr>
        <p:txBody>
          <a:bodyPr wrap="none">
            <a:sp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2.1</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设计过程</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pic>
        <p:nvPicPr>
          <p:cNvPr id="49" name="图片 48" descr="2e9735574dadc5c70db1d53bef1745d"/>
          <p:cNvPicPr>
            <a:picLocks noChangeAspect="1"/>
          </p:cNvPicPr>
          <p:nvPr/>
        </p:nvPicPr>
        <p:blipFill>
          <a:blip r:embed="rId1"/>
          <a:stretch>
            <a:fillRect/>
          </a:stretch>
        </p:blipFill>
        <p:spPr>
          <a:xfrm>
            <a:off x="3010535" y="1234440"/>
            <a:ext cx="6435090" cy="49422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4340" y="588645"/>
            <a:ext cx="426720" cy="564515"/>
          </a:xfrm>
          <a:prstGeom prst="rect">
            <a:avLst/>
          </a:prstGeom>
        </p:spPr>
        <p:txBody>
          <a:bodyPr wrap="none">
            <a:no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2.2</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设计灵感来源</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sp>
        <p:nvSpPr>
          <p:cNvPr id="6" name="矩形 5"/>
          <p:cNvSpPr/>
          <p:nvPr/>
        </p:nvSpPr>
        <p:spPr>
          <a:xfrm>
            <a:off x="5488305" y="2008505"/>
            <a:ext cx="5708650" cy="3629025"/>
          </a:xfrm>
          <a:prstGeom prst="rect">
            <a:avLst/>
          </a:prstGeom>
          <a:solidFill>
            <a:srgbClr val="8EB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35955" y="2219325"/>
            <a:ext cx="5254625" cy="320611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0e1e686b83db4533f220c6355bb63a5"/>
          <p:cNvPicPr>
            <a:picLocks noChangeAspect="1"/>
          </p:cNvPicPr>
          <p:nvPr>
            <p:custDataLst>
              <p:tags r:id="rId1"/>
            </p:custDataLst>
          </p:nvPr>
        </p:nvPicPr>
        <p:blipFill>
          <a:blip r:embed="rId2"/>
          <a:stretch>
            <a:fillRect/>
          </a:stretch>
        </p:blipFill>
        <p:spPr>
          <a:xfrm>
            <a:off x="861060" y="2007870"/>
            <a:ext cx="4506595" cy="3629660"/>
          </a:xfrm>
          <a:prstGeom prst="rect">
            <a:avLst/>
          </a:prstGeom>
        </p:spPr>
      </p:pic>
      <p:sp>
        <p:nvSpPr>
          <p:cNvPr id="8" name="文本框 7"/>
          <p:cNvSpPr txBox="1"/>
          <p:nvPr/>
        </p:nvSpPr>
        <p:spPr>
          <a:xfrm>
            <a:off x="5882005" y="2392680"/>
            <a:ext cx="4859020" cy="2861310"/>
          </a:xfrm>
          <a:prstGeom prst="rect">
            <a:avLst/>
          </a:prstGeom>
          <a:noFill/>
        </p:spPr>
        <p:txBody>
          <a:bodyPr wrap="square" rtlCol="0">
            <a:spAutoFit/>
          </a:bodyPr>
          <a:p>
            <a:r>
              <a:rPr lang="en-US" altLang="zh-CN"/>
              <a:t>     </a:t>
            </a:r>
            <a:r>
              <a:rPr lang="zh-CN" altLang="en-US"/>
              <a:t>纯化医院的建筑便是中华巴洛克精美建筑风格的典型代表。这栋楼建于1920年，为砖混结构，亮到晃眼的明黄色，通体布满了抹灰做成的浮雕装饰。建筑采用L型平面，主入口两侧是两根西式爱奥尼柱头与中式鼓座式柱础相结合的双倚柱。蝙蝠和祥云图案在正门入口上方的额坊处栩栩如生。再往上，两根装饰着中国结图案的单倚柱一直延伸至与拱券会合。在单倚柱和拱券包围的区域内，精雕细琢的菊花浮雕将纯化医院的牌匾团团包围。</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91279" y="459045"/>
            <a:ext cx="990389" cy="853784"/>
          </a:xfrm>
          <a:prstGeom prst="triangle">
            <a:avLst/>
          </a:prstGeom>
          <a:solidFill>
            <a:srgbClr val="517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56538" y="588233"/>
            <a:ext cx="683200" cy="646331"/>
          </a:xfrm>
          <a:prstGeom prst="rect">
            <a:avLst/>
          </a:prstGeom>
        </p:spPr>
        <p:txBody>
          <a:bodyPr wrap="none">
            <a:spAutoFit/>
          </a:bodyPr>
          <a:lstStyle/>
          <a:p>
            <a:r>
              <a:rPr lang="en-US" altLang="zh-CN" sz="3600" b="1" dirty="0">
                <a:solidFill>
                  <a:schemeClr val="bg1"/>
                </a:solidFill>
                <a:latin typeface="Agency FB" panose="020B0503020202020204" pitchFamily="34" charset="0"/>
                <a:ea typeface="微软雅黑 Light" panose="020B0502040204020203" pitchFamily="34" charset="-122"/>
              </a:rPr>
              <a:t>2.2</a:t>
            </a:r>
            <a:endParaRPr lang="zh-CN" altLang="en-US" sz="3600" dirty="0">
              <a:solidFill>
                <a:schemeClr val="bg1"/>
              </a:solidFill>
            </a:endParaRPr>
          </a:p>
        </p:txBody>
      </p:sp>
      <p:sp>
        <p:nvSpPr>
          <p:cNvPr id="4" name="文本框 3"/>
          <p:cNvSpPr txBox="1"/>
          <p:nvPr/>
        </p:nvSpPr>
        <p:spPr>
          <a:xfrm>
            <a:off x="1379060" y="588233"/>
            <a:ext cx="2419720" cy="398780"/>
          </a:xfrm>
          <a:prstGeom prst="rect">
            <a:avLst/>
          </a:prstGeom>
          <a:noFill/>
        </p:spPr>
        <p:txBody>
          <a:bodyPr wrap="square" rtlCol="0">
            <a:spAutoFit/>
          </a:bodyPr>
          <a:lstStyle/>
          <a:p>
            <a:r>
              <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rPr>
              <a:t>设计过程</a:t>
            </a:r>
            <a:endParaRPr lang="zh-CN" altLang="en-US" sz="2000" b="1" dirty="0">
              <a:solidFill>
                <a:schemeClr val="tx1">
                  <a:lumMod val="95000"/>
                  <a:lumOff val="5000"/>
                </a:schemeClr>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1379060" y="885937"/>
            <a:ext cx="2356713" cy="267446"/>
          </a:xfrm>
          <a:prstGeom prst="rect">
            <a:avLst/>
          </a:prstGeom>
        </p:spPr>
        <p:txBody>
          <a:bodyPr wrap="square">
            <a:spAutoFit/>
          </a:bodyPr>
          <a:lstStyle/>
          <a:p>
            <a:pPr>
              <a:lnSpc>
                <a:spcPct val="150000"/>
              </a:lnSpc>
            </a:pPr>
            <a:r>
              <a:rPr lang="en-US" altLang="zh-CN" sz="400" dirty="0">
                <a:solidFill>
                  <a:schemeClr val="tx1">
                    <a:lumMod val="95000"/>
                    <a:lumOff val="5000"/>
                  </a:schemeClr>
                </a:solidFill>
              </a:rPr>
              <a:t>The graduation defense is a one – to - one game, and you need to show a strong gas field alone on the stage to withstand the pressure of at least five judges from the Defense Committee.</a:t>
            </a:r>
            <a:endParaRPr lang="en-US" altLang="zh-CN" sz="400" dirty="0">
              <a:solidFill>
                <a:schemeClr val="tx1">
                  <a:lumMod val="95000"/>
                  <a:lumOff val="5000"/>
                </a:schemeClr>
              </a:solidFill>
            </a:endParaRPr>
          </a:p>
        </p:txBody>
      </p:sp>
      <p:pic>
        <p:nvPicPr>
          <p:cNvPr id="6" name="图片 5" descr="66b4ec0700b6cf23108145909819ce9"/>
          <p:cNvPicPr>
            <a:picLocks noChangeAspect="1"/>
          </p:cNvPicPr>
          <p:nvPr/>
        </p:nvPicPr>
        <p:blipFill>
          <a:blip r:embed="rId1"/>
          <a:srcRect l="5741" t="10981" r="5424" b="4682"/>
          <a:stretch>
            <a:fillRect/>
          </a:stretch>
        </p:blipFill>
        <p:spPr>
          <a:xfrm>
            <a:off x="1527810" y="1234440"/>
            <a:ext cx="8874760" cy="466534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5352,&quot;width&quot;:8016}"/>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PP_MARK_KEY" val="8a070a67-b998-46dc-a2bb-acdd58b7ee1d"/>
  <p:tag name="COMMONDATA" val="eyJoZGlkIjoiNTFkZDA2ZTQ5ODQyN2ZmYTQ0OTg2NTc5MWI4MTRlN2UifQ=="/>
</p:tagLst>
</file>

<file path=ppt/tags/tag2.xml><?xml version="1.0" encoding="utf-8"?>
<p:tagLst xmlns:p="http://schemas.openxmlformats.org/presentationml/2006/main">
  <p:tag name="KSO_WM_UNIT_PLACING_PICTURE_USER_VIEWPORT" val="{&quot;height&quot;:6550,&quot;width&quot;:9857}"/>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5352,&quot;width&quot;:8016}"/>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4248,&quot;width&quot;:6696}"/>
</p:tagLst>
</file>

<file path=ppt/tags/tag8.xml><?xml version="1.0" encoding="utf-8"?>
<p:tagLst xmlns:p="http://schemas.openxmlformats.org/presentationml/2006/main">
  <p:tag name="KSO_WM_BEAUTIFY_FLAG" val=""/>
  <p:tag name="KSO_WM_UNIT_PLACING_PICTURE_USER_VIEWPORT" val="{&quot;height&quot;:5217,&quot;width&quot;:5217}"/>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3890</Words>
  <Application>WPS 演示</Application>
  <PresentationFormat>宽屏</PresentationFormat>
  <Paragraphs>129</Paragraphs>
  <Slides>15</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华康POP1体W5(P)</vt:lpstr>
      <vt:lpstr>Agency FB</vt:lpstr>
      <vt:lpstr>Trebuchet MS</vt:lpstr>
      <vt:lpstr>微软雅黑 Light</vt:lpstr>
      <vt:lpstr>思源黑体 Medium</vt:lpstr>
      <vt:lpstr>黑体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title>
  <dc:creator>administrator</dc:creator>
  <cp:keywords>PPT</cp:keywords>
  <dc:description>PPT</dc:description>
  <dc:subject>PPT</dc:subject>
  <cp:category>PPT</cp:category>
  <cp:lastModifiedBy>Healer. 小神经病er</cp:lastModifiedBy>
  <cp:revision>27</cp:revision>
  <dcterms:created xsi:type="dcterms:W3CDTF">2019-04-04T06:30:00Z</dcterms:created>
  <dcterms:modified xsi:type="dcterms:W3CDTF">2023-02-27T01:42:02Z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559009B591E64A03A7D8E9FAE44F3D61</vt:lpwstr>
  </property>
</Properties>
</file>