
<file path=[Content_Types].xml><?xml version="1.0" encoding="utf-8"?>
<Types xmlns="http://schemas.openxmlformats.org/package/2006/content-types">
  <Default Extension="png" ContentType="image/png"/>
  <Default Extension="jpeg" ContentType="image/jpe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"/>
  </p:notesMasterIdLst>
  <p:sldIdLst>
    <p:sldId id="740" r:id="rId3"/>
    <p:sldId id="813" r:id="rId4"/>
    <p:sldId id="817" r:id="rId6"/>
    <p:sldId id="819" r:id="rId7"/>
    <p:sldId id="820" r:id="rId8"/>
    <p:sldId id="821" r:id="rId9"/>
    <p:sldId id="822" r:id="rId10"/>
    <p:sldId id="823" r:id="rId11"/>
    <p:sldId id="824" r:id="rId12"/>
    <p:sldId id="825" r:id="rId13"/>
    <p:sldId id="826" r:id="rId14"/>
    <p:sldId id="827" r:id="rId15"/>
    <p:sldId id="828" r:id="rId16"/>
    <p:sldId id="829" r:id="rId17"/>
    <p:sldId id="818" r:id="rId18"/>
    <p:sldId id="734" r:id="rId19"/>
  </p:sldIdLst>
  <p:sldSz cx="12801600" cy="9601200" type="A3"/>
  <p:notesSz cx="9144000" cy="6858000"/>
  <p:defaultTextStyle>
    <a:defPPr>
      <a:defRPr lang="zh-CN"/>
    </a:defPPr>
    <a:lvl1pPr marL="0" algn="l" defTabSz="71628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716280" algn="l" defTabSz="71628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1432560" algn="l" defTabSz="71628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2148840" algn="l" defTabSz="71628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2865120" algn="l" defTabSz="71628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3580765" algn="l" defTabSz="71628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4297045" algn="l" defTabSz="71628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5013325" algn="l" defTabSz="71628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5729605" algn="l" defTabSz="71628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3300"/>
    <a:srgbClr val="B66262"/>
    <a:srgbClr val="D61B24"/>
    <a:srgbClr val="CD0A20"/>
    <a:srgbClr val="3FB2CF"/>
    <a:srgbClr val="E43300"/>
    <a:srgbClr val="5EBE9A"/>
    <a:srgbClr val="494949"/>
    <a:srgbClr val="B1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7892" autoAdjust="0"/>
  </p:normalViewPr>
  <p:slideViewPr>
    <p:cSldViewPr snapToGrid="0" snapToObjects="1">
      <p:cViewPr>
        <p:scale>
          <a:sx n="70" d="100"/>
          <a:sy n="70" d="100"/>
        </p:scale>
        <p:origin x="-1980" y="-396"/>
      </p:cViewPr>
      <p:guideLst>
        <p:guide orient="horz" pos="3025"/>
        <p:guide pos="40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23E4EE-F8B4-3949-8C83-53F8F5785C9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90740A-1A22-124C-A860-E51E75FABD0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71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16280" algn="l" defTabSz="71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32560" algn="l" defTabSz="71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48840" algn="l" defTabSz="71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865120" algn="l" defTabSz="71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580765" algn="l" defTabSz="71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297045" algn="l" defTabSz="71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13325" algn="l" defTabSz="71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29605" algn="l" defTabSz="71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0740A-1A22-124C-A860-E51E75FABD0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0740A-1A22-124C-A860-E51E75FABD0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0740A-1A22-124C-A860-E51E75FABD0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0740A-1A22-124C-A860-E51E75FABD0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0740A-1A22-124C-A860-E51E75FABD0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0740A-1A22-124C-A860-E51E75FABD0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0740A-1A22-124C-A860-E51E75FABD0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0740A-1A22-124C-A860-E51E75FABD0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0740A-1A22-124C-A860-E51E75FABD0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0740A-1A22-124C-A860-E51E75FABD0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0740A-1A22-124C-A860-E51E75FABD0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0740A-1A22-124C-A860-E51E75FABD0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0740A-1A22-124C-A860-E51E75FABD0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0740A-1A22-124C-A860-E51E75FABD0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60120" y="2982602"/>
            <a:ext cx="10881360" cy="2058035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920240" y="5440681"/>
            <a:ext cx="8961120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16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32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48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865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580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2970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13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729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D4C20-37E2-DE4D-9D2D-8073910F95F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2662-8050-EB44-B0F9-4367540A5F4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D4C20-37E2-DE4D-9D2D-8073910F95F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2662-8050-EB44-B0F9-4367540A5F4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281160" y="320041"/>
            <a:ext cx="2880360" cy="6827519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640080" y="320041"/>
            <a:ext cx="8427720" cy="6827519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D4C20-37E2-DE4D-9D2D-8073910F95F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2662-8050-EB44-B0F9-4367540A5F4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D4C20-37E2-DE4D-9D2D-8073910F95F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2662-8050-EB44-B0F9-4367540A5F4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11238" y="6169666"/>
            <a:ext cx="10881360" cy="1906906"/>
          </a:xfrm>
        </p:spPr>
        <p:txBody>
          <a:bodyPr anchor="t"/>
          <a:lstStyle>
            <a:lvl1pPr algn="l">
              <a:defRPr sz="6200" b="1" cap="all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11238" y="4069398"/>
            <a:ext cx="10881360" cy="2100262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162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43256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4884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8651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58076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29704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1332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72960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D4C20-37E2-DE4D-9D2D-8073910F95F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2662-8050-EB44-B0F9-4367540A5F4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0082" y="1866901"/>
            <a:ext cx="5654040" cy="5280660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507484" y="1866901"/>
            <a:ext cx="5654040" cy="5280660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D4C20-37E2-DE4D-9D2D-8073910F95F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2662-8050-EB44-B0F9-4367540A5F4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0083" y="384494"/>
            <a:ext cx="11521440" cy="16002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40080" y="2149164"/>
            <a:ext cx="5656263" cy="895668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6280" indent="0">
              <a:buNone/>
              <a:defRPr sz="3200" b="1"/>
            </a:lvl2pPr>
            <a:lvl3pPr marL="1432560" indent="0">
              <a:buNone/>
              <a:defRPr sz="2800" b="1"/>
            </a:lvl3pPr>
            <a:lvl4pPr marL="2148840" indent="0">
              <a:buNone/>
              <a:defRPr sz="2500" b="1"/>
            </a:lvl4pPr>
            <a:lvl5pPr marL="2865120" indent="0">
              <a:buNone/>
              <a:defRPr sz="2500" b="1"/>
            </a:lvl5pPr>
            <a:lvl6pPr marL="3580765" indent="0">
              <a:buNone/>
              <a:defRPr sz="2500" b="1"/>
            </a:lvl6pPr>
            <a:lvl7pPr marL="4297045" indent="0">
              <a:buNone/>
              <a:defRPr sz="2500" b="1"/>
            </a:lvl7pPr>
            <a:lvl8pPr marL="5013325" indent="0">
              <a:buNone/>
              <a:defRPr sz="2500" b="1"/>
            </a:lvl8pPr>
            <a:lvl9pPr marL="5729605" indent="0">
              <a:buNone/>
              <a:defRPr sz="25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0080" y="3044825"/>
            <a:ext cx="5656263" cy="553180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503037" y="2149164"/>
            <a:ext cx="5658485" cy="895668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6280" indent="0">
              <a:buNone/>
              <a:defRPr sz="3200" b="1"/>
            </a:lvl2pPr>
            <a:lvl3pPr marL="1432560" indent="0">
              <a:buNone/>
              <a:defRPr sz="2800" b="1"/>
            </a:lvl3pPr>
            <a:lvl4pPr marL="2148840" indent="0">
              <a:buNone/>
              <a:defRPr sz="2500" b="1"/>
            </a:lvl4pPr>
            <a:lvl5pPr marL="2865120" indent="0">
              <a:buNone/>
              <a:defRPr sz="2500" b="1"/>
            </a:lvl5pPr>
            <a:lvl6pPr marL="3580765" indent="0">
              <a:buNone/>
              <a:defRPr sz="2500" b="1"/>
            </a:lvl6pPr>
            <a:lvl7pPr marL="4297045" indent="0">
              <a:buNone/>
              <a:defRPr sz="2500" b="1"/>
            </a:lvl7pPr>
            <a:lvl8pPr marL="5013325" indent="0">
              <a:buNone/>
              <a:defRPr sz="2500" b="1"/>
            </a:lvl8pPr>
            <a:lvl9pPr marL="5729605" indent="0">
              <a:buNone/>
              <a:defRPr sz="25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503037" y="3044825"/>
            <a:ext cx="5658485" cy="553180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D4C20-37E2-DE4D-9D2D-8073910F95F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2662-8050-EB44-B0F9-4367540A5F4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D4C20-37E2-DE4D-9D2D-8073910F95F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2662-8050-EB44-B0F9-4367540A5F4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09206" y="6720840"/>
            <a:ext cx="7680960" cy="793434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509206" y="857886"/>
            <a:ext cx="7680960" cy="5760720"/>
          </a:xfrm>
        </p:spPr>
        <p:txBody>
          <a:bodyPr/>
          <a:lstStyle>
            <a:lvl1pPr marL="0" indent="0">
              <a:buNone/>
              <a:defRPr sz="5000"/>
            </a:lvl1pPr>
            <a:lvl2pPr marL="716280" indent="0">
              <a:buNone/>
              <a:defRPr sz="4400"/>
            </a:lvl2pPr>
            <a:lvl3pPr marL="1432560" indent="0">
              <a:buNone/>
              <a:defRPr sz="3800"/>
            </a:lvl3pPr>
            <a:lvl4pPr marL="2148840" indent="0">
              <a:buNone/>
              <a:defRPr sz="3200"/>
            </a:lvl4pPr>
            <a:lvl5pPr marL="2865120" indent="0">
              <a:buNone/>
              <a:defRPr sz="3200"/>
            </a:lvl5pPr>
            <a:lvl6pPr marL="3580765" indent="0">
              <a:buNone/>
              <a:defRPr sz="3200"/>
            </a:lvl6pPr>
            <a:lvl7pPr marL="4297045" indent="0">
              <a:buNone/>
              <a:defRPr sz="3200"/>
            </a:lvl7pPr>
            <a:lvl8pPr marL="5013325" indent="0">
              <a:buNone/>
              <a:defRPr sz="3200"/>
            </a:lvl8pPr>
            <a:lvl9pPr marL="5729605" indent="0">
              <a:buNone/>
              <a:defRPr sz="32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509206" y="7514274"/>
            <a:ext cx="7680960" cy="1126806"/>
          </a:xfrm>
        </p:spPr>
        <p:txBody>
          <a:bodyPr/>
          <a:lstStyle>
            <a:lvl1pPr marL="0" indent="0">
              <a:buNone/>
              <a:defRPr sz="2200"/>
            </a:lvl1pPr>
            <a:lvl2pPr marL="716280" indent="0">
              <a:buNone/>
              <a:defRPr sz="1900"/>
            </a:lvl2pPr>
            <a:lvl3pPr marL="1432560" indent="0">
              <a:buNone/>
              <a:defRPr sz="1500"/>
            </a:lvl3pPr>
            <a:lvl4pPr marL="2148840" indent="0">
              <a:buNone/>
              <a:defRPr sz="1400"/>
            </a:lvl4pPr>
            <a:lvl5pPr marL="2865120" indent="0">
              <a:buNone/>
              <a:defRPr sz="1400"/>
            </a:lvl5pPr>
            <a:lvl6pPr marL="3580765" indent="0">
              <a:buNone/>
              <a:defRPr sz="1400"/>
            </a:lvl6pPr>
            <a:lvl7pPr marL="4297045" indent="0">
              <a:buNone/>
              <a:defRPr sz="1400"/>
            </a:lvl7pPr>
            <a:lvl8pPr marL="5013325" indent="0">
              <a:buNone/>
              <a:defRPr sz="1400"/>
            </a:lvl8pPr>
            <a:lvl9pPr marL="5729605" indent="0">
              <a:buNone/>
              <a:defRPr sz="14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D4C20-37E2-DE4D-9D2D-8073910F95F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2662-8050-EB44-B0F9-4367540A5F4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40083" y="384494"/>
            <a:ext cx="11521440" cy="1600200"/>
          </a:xfrm>
          <a:prstGeom prst="rect">
            <a:avLst/>
          </a:prstGeom>
        </p:spPr>
        <p:txBody>
          <a:bodyPr vert="horz" lIns="143243" tIns="71621" rIns="143243" bIns="71621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40083" y="2240281"/>
            <a:ext cx="11521440" cy="6336349"/>
          </a:xfrm>
          <a:prstGeom prst="rect">
            <a:avLst/>
          </a:prstGeom>
        </p:spPr>
        <p:txBody>
          <a:bodyPr vert="horz" lIns="143243" tIns="71621" rIns="143243" bIns="71621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40083" y="8898896"/>
            <a:ext cx="2987040" cy="511175"/>
          </a:xfrm>
          <a:prstGeom prst="rect">
            <a:avLst/>
          </a:prstGeom>
        </p:spPr>
        <p:txBody>
          <a:bodyPr vert="horz" lIns="143243" tIns="71621" rIns="143243" bIns="71621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D4C20-37E2-DE4D-9D2D-8073910F95F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373880" y="8898896"/>
            <a:ext cx="4053840" cy="511175"/>
          </a:xfrm>
          <a:prstGeom prst="rect">
            <a:avLst/>
          </a:prstGeom>
        </p:spPr>
        <p:txBody>
          <a:bodyPr vert="horz" lIns="143243" tIns="71621" rIns="143243" bIns="71621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174484" y="8898896"/>
            <a:ext cx="2987040" cy="511175"/>
          </a:xfrm>
          <a:prstGeom prst="rect">
            <a:avLst/>
          </a:prstGeom>
        </p:spPr>
        <p:txBody>
          <a:bodyPr vert="horz" lIns="143243" tIns="71621" rIns="143243" bIns="71621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A2662-8050-EB44-B0F9-4367540A5F4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716280" rtl="0" eaLnBrk="1" latinLnBrk="0" hangingPunct="1">
        <a:spcBef>
          <a:spcPct val="0"/>
        </a:spcBef>
        <a:buNone/>
        <a:defRPr sz="6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7210" indent="-537210" algn="l" defTabSz="716280" rtl="0" eaLnBrk="1" latinLnBrk="0" hangingPunct="1">
        <a:spcBef>
          <a:spcPct val="20000"/>
        </a:spcBef>
        <a:buFont typeface="Arial" panose="020B0604020202020204"/>
        <a:buChar char="•"/>
        <a:defRPr sz="5000" kern="1200">
          <a:solidFill>
            <a:schemeClr val="tx1"/>
          </a:solidFill>
          <a:latin typeface="+mn-lt"/>
          <a:ea typeface="+mn-ea"/>
          <a:cs typeface="+mn-cs"/>
        </a:defRPr>
      </a:lvl1pPr>
      <a:lvl2pPr marL="1163955" indent="-447675" algn="l" defTabSz="716280" rtl="0" eaLnBrk="1" latinLnBrk="0" hangingPunct="1">
        <a:spcBef>
          <a:spcPct val="20000"/>
        </a:spcBef>
        <a:buFont typeface="Arial" panose="020B0604020202020204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790700" indent="-358140" algn="l" defTabSz="716280" rtl="0" eaLnBrk="1" latinLnBrk="0" hangingPunct="1">
        <a:spcBef>
          <a:spcPct val="20000"/>
        </a:spcBef>
        <a:buFont typeface="Arial" panose="020B0604020202020204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06980" indent="-358140" algn="l" defTabSz="716280" rtl="0" eaLnBrk="1" latinLnBrk="0" hangingPunct="1">
        <a:spcBef>
          <a:spcPct val="20000"/>
        </a:spcBef>
        <a:buFont typeface="Arial" panose="020B0604020202020204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23260" indent="-358140" algn="l" defTabSz="716280" rtl="0" eaLnBrk="1" latinLnBrk="0" hangingPunct="1">
        <a:spcBef>
          <a:spcPct val="20000"/>
        </a:spcBef>
        <a:buFont typeface="Arial" panose="020B0604020202020204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38905" indent="-358140" algn="l" defTabSz="71628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655185" indent="-358140" algn="l" defTabSz="71628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371465" indent="-358140" algn="l" defTabSz="71628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087745" indent="-358140" algn="l" defTabSz="71628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1628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6280" algn="l" defTabSz="71628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2560" algn="l" defTabSz="71628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48840" algn="l" defTabSz="71628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65120" algn="l" defTabSz="71628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80765" algn="l" defTabSz="71628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97045" algn="l" defTabSz="71628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13325" algn="l" defTabSz="71628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29605" algn="l" defTabSz="71628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1.jpeg"/><Relationship Id="rId7" Type="http://schemas.openxmlformats.org/officeDocument/2006/relationships/image" Target="../media/image20.jpeg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3" Type="http://schemas.microsoft.com/office/2007/relationships/hdphoto" Target="../media/image16.wdp"/><Relationship Id="rId2" Type="http://schemas.openxmlformats.org/officeDocument/2006/relationships/image" Target="../media/image15.jpeg"/><Relationship Id="rId10" Type="http://schemas.openxmlformats.org/officeDocument/2006/relationships/notesSlide" Target="../notesSlides/notesSlide14.xml"/><Relationship Id="rId1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9117204" y="2352597"/>
            <a:ext cx="3419757" cy="359223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3243" tIns="71621" rIns="143243" bIns="71621" rtlCol="0" anchor="ctr"/>
          <a:lstStyle/>
          <a:p>
            <a:pPr algn="ctr"/>
            <a:endParaRPr kumimoji="1" lang="zh-CN" altLang="en-US" sz="2500" dirty="0">
              <a:solidFill>
                <a:srgbClr val="800000"/>
              </a:solidFill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4386861" y="3605740"/>
            <a:ext cx="8331854" cy="2680295"/>
          </a:xfrm>
          <a:prstGeom prst="rect">
            <a:avLst/>
          </a:prstGeom>
        </p:spPr>
        <p:txBody>
          <a:bodyPr lIns="143243" tIns="71621" rIns="143243" bIns="71621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30000"/>
              </a:lnSpc>
            </a:pPr>
            <a:endParaRPr kumimoji="1" lang="en-US" altLang="zh-CN" sz="38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  <a:cs typeface="微软雅黑" panose="020B0503020204020204" charset="-122"/>
            </a:endParaRPr>
          </a:p>
          <a:p>
            <a:pPr algn="r">
              <a:lnSpc>
                <a:spcPct val="130000"/>
              </a:lnSpc>
            </a:pPr>
            <a:r>
              <a:rPr kumimoji="1" lang="zh-CN" altLang="en-US" sz="4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五</a:t>
            </a:r>
            <a:r>
              <a:rPr kumimoji="1" lang="zh-CN" altLang="en-US" sz="4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龙乡西会城村户外</a:t>
            </a:r>
            <a:r>
              <a:rPr kumimoji="1" lang="zh-CN" altLang="en-US" sz="4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广场改造方案</a:t>
            </a:r>
            <a:br>
              <a:rPr kumimoji="1" lang="en-US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微软雅黑" panose="020B0503020204020204" charset="-122"/>
              </a:rPr>
            </a:br>
            <a:br>
              <a:rPr kumimoji="1" lang="en-US" altLang="zh-CN" sz="4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微软雅黑" panose="020B0503020204020204" charset="-122"/>
              </a:rPr>
            </a:br>
            <a:endParaRPr kumimoji="1" lang="zh-CN" altLang="en-US" sz="2800" b="1" dirty="0">
              <a:latin typeface="Adobe Hebrew"/>
              <a:cs typeface="Adobe Hebrew"/>
            </a:endParaRPr>
          </a:p>
        </p:txBody>
      </p:sp>
      <p:cxnSp>
        <p:nvCxnSpPr>
          <p:cNvPr id="12" name="直线连接符 11"/>
          <p:cNvCxnSpPr/>
          <p:nvPr/>
        </p:nvCxnSpPr>
        <p:spPr>
          <a:xfrm flipV="1">
            <a:off x="5149026" y="5279754"/>
            <a:ext cx="7386539" cy="31702"/>
          </a:xfrm>
          <a:prstGeom prst="line">
            <a:avLst/>
          </a:prstGeom>
          <a:ln>
            <a:solidFill>
              <a:srgbClr val="0033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3837468" y="5458665"/>
            <a:ext cx="8799683" cy="2360632"/>
          </a:xfrm>
          <a:prstGeom prst="rect">
            <a:avLst/>
          </a:prstGeom>
          <a:noFill/>
        </p:spPr>
        <p:txBody>
          <a:bodyPr wrap="square" lIns="143243" tIns="71621" rIns="143243" bIns="71621" rtlCol="0">
            <a:spAutoFit/>
          </a:bodyPr>
          <a:lstStyle/>
          <a:p>
            <a:pPr algn="r"/>
            <a:r>
              <a:rPr kumimoji="1" lang="en-US" altLang="zh-CN" sz="3600" dirty="0" smtClean="0">
                <a:solidFill>
                  <a:srgbClr val="006600"/>
                </a:solidFill>
                <a:latin typeface="Arial Black" panose="020B0A04020102020204"/>
                <a:ea typeface="微软雅黑" panose="020B0503020204020204" charset="-122"/>
                <a:cs typeface="Arial Black" panose="020B0A04020102020204"/>
              </a:rPr>
              <a:t>OUTDOOR SQUARE OF XIHUICHENG VILLAGE, WULONG TOWNSHIPTRANSFORMATION SCHEME</a:t>
            </a:r>
            <a:endParaRPr kumimoji="1" lang="en-US" altLang="zh-CN" sz="3600" dirty="0">
              <a:solidFill>
                <a:srgbClr val="006600"/>
              </a:solidFill>
              <a:latin typeface="Arial Black" panose="020B0A04020102020204"/>
              <a:ea typeface="微软雅黑" panose="020B0503020204020204" charset="-122"/>
              <a:cs typeface="Arial Black" panose="020B0A04020102020204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1418535" y="2232553"/>
            <a:ext cx="1007429" cy="575528"/>
          </a:xfrm>
          <a:prstGeom prst="rect">
            <a:avLst/>
          </a:prstGeom>
        </p:spPr>
        <p:txBody>
          <a:bodyPr wrap="none" lIns="143243" tIns="71621" rIns="143243" bIns="71621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嵊泗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47250" y="2808831"/>
            <a:ext cx="2874999" cy="156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3"/>
          <p:cNvSpPr txBox="1"/>
          <p:nvPr/>
        </p:nvSpPr>
        <p:spPr>
          <a:xfrm>
            <a:off x="5552260" y="8514767"/>
            <a:ext cx="1708963" cy="698639"/>
          </a:xfrm>
          <a:prstGeom prst="rect">
            <a:avLst/>
          </a:prstGeom>
          <a:noFill/>
        </p:spPr>
        <p:txBody>
          <a:bodyPr wrap="square" lIns="143243" tIns="71621" rIns="143243" bIns="71621" rtlCol="0">
            <a:spAutoFit/>
          </a:bodyPr>
          <a:lstStyle/>
          <a:p>
            <a:pPr algn="ctr">
              <a:defRPr/>
            </a:pPr>
            <a:r>
              <a:rPr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/>
                <a:ea typeface="微软雅黑" panose="020B0503020204020204" charset="-122"/>
              </a:rPr>
              <a:t>效果图</a:t>
            </a:r>
            <a:endParaRPr lang="en-US" altLang="zh-CN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/>
              <a:ea typeface="微软雅黑" panose="020B0503020204020204" charset="-122"/>
            </a:endParaRPr>
          </a:p>
          <a:p>
            <a:pPr algn="ctr">
              <a:defRPr/>
            </a:pPr>
            <a:r>
              <a:rPr lang="en-US" altLang="zh-CN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RENDERINGS</a:t>
            </a:r>
            <a:endParaRPr lang="zh-CN" altLang="en-US" sz="1800" dirty="0">
              <a:solidFill>
                <a:schemeClr val="tx1">
                  <a:lumMod val="65000"/>
                  <a:lumOff val="35000"/>
                </a:schemeClr>
              </a:solidFill>
              <a:latin typeface="Bangla MN"/>
              <a:ea typeface="微软雅黑" panose="020B0503020204020204" charset="-122"/>
              <a:cs typeface="Bangla M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6"/>
          <a:stretch>
            <a:fillRect/>
          </a:stretch>
        </p:blipFill>
        <p:spPr bwMode="auto">
          <a:xfrm>
            <a:off x="0" y="878358"/>
            <a:ext cx="12813484" cy="738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设计竞赛\嵊泗民宿shengsi-2022\效果图\0924SHENGSI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825" y="8267701"/>
            <a:ext cx="2304659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等腰三角形 4"/>
          <p:cNvSpPr/>
          <p:nvPr/>
        </p:nvSpPr>
        <p:spPr>
          <a:xfrm>
            <a:off x="11141914" y="8400778"/>
            <a:ext cx="595569" cy="515617"/>
          </a:xfrm>
          <a:prstGeom prst="triangl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FF0000"/>
              </a:gs>
            </a:gsLst>
            <a:lin ang="164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3"/>
          <p:cNvSpPr txBox="1"/>
          <p:nvPr/>
        </p:nvSpPr>
        <p:spPr>
          <a:xfrm>
            <a:off x="5552260" y="8514767"/>
            <a:ext cx="1708963" cy="698639"/>
          </a:xfrm>
          <a:prstGeom prst="rect">
            <a:avLst/>
          </a:prstGeom>
          <a:noFill/>
        </p:spPr>
        <p:txBody>
          <a:bodyPr wrap="square" lIns="143243" tIns="71621" rIns="143243" bIns="71621" rtlCol="0">
            <a:spAutoFit/>
          </a:bodyPr>
          <a:lstStyle/>
          <a:p>
            <a:pPr algn="ctr">
              <a:defRPr/>
            </a:pPr>
            <a:r>
              <a:rPr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/>
                <a:ea typeface="微软雅黑" panose="020B0503020204020204" charset="-122"/>
              </a:rPr>
              <a:t>效果图</a:t>
            </a:r>
            <a:endParaRPr lang="en-US" altLang="zh-CN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/>
              <a:ea typeface="微软雅黑" panose="020B0503020204020204" charset="-122"/>
            </a:endParaRPr>
          </a:p>
          <a:p>
            <a:pPr algn="ctr">
              <a:defRPr/>
            </a:pPr>
            <a:r>
              <a:rPr lang="en-US" altLang="zh-CN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RENDERINGS</a:t>
            </a:r>
            <a:endParaRPr lang="zh-CN" altLang="en-US" sz="1800" dirty="0">
              <a:solidFill>
                <a:schemeClr val="tx1">
                  <a:lumMod val="65000"/>
                  <a:lumOff val="35000"/>
                </a:schemeClr>
              </a:solidFill>
              <a:latin typeface="Bangla MN"/>
              <a:ea typeface="微软雅黑" panose="020B0503020204020204" charset="-122"/>
              <a:cs typeface="Bangla M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" t="2519" b="2363"/>
          <a:stretch>
            <a:fillRect/>
          </a:stretch>
        </p:blipFill>
        <p:spPr bwMode="auto">
          <a:xfrm>
            <a:off x="0" y="1064525"/>
            <a:ext cx="12801600" cy="716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设计竞赛\嵊泗民宿shengsi-2022\效果图\0924SHENGSI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825" y="8267701"/>
            <a:ext cx="2304659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等腰三角形 4"/>
          <p:cNvSpPr/>
          <p:nvPr/>
        </p:nvSpPr>
        <p:spPr>
          <a:xfrm rot="11745491">
            <a:off x="11578644" y="9014402"/>
            <a:ext cx="595569" cy="515617"/>
          </a:xfrm>
          <a:prstGeom prst="triangl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FF0000"/>
              </a:gs>
            </a:gsLst>
            <a:lin ang="164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3"/>
          <p:cNvSpPr txBox="1"/>
          <p:nvPr/>
        </p:nvSpPr>
        <p:spPr>
          <a:xfrm>
            <a:off x="5552260" y="8514767"/>
            <a:ext cx="1708963" cy="698639"/>
          </a:xfrm>
          <a:prstGeom prst="rect">
            <a:avLst/>
          </a:prstGeom>
          <a:noFill/>
        </p:spPr>
        <p:txBody>
          <a:bodyPr wrap="square" lIns="143243" tIns="71621" rIns="143243" bIns="71621" rtlCol="0">
            <a:spAutoFit/>
          </a:bodyPr>
          <a:lstStyle/>
          <a:p>
            <a:pPr algn="ctr">
              <a:defRPr/>
            </a:pPr>
            <a:r>
              <a:rPr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/>
                <a:ea typeface="微软雅黑" panose="020B0503020204020204" charset="-122"/>
              </a:rPr>
              <a:t>效果图</a:t>
            </a:r>
            <a:endParaRPr lang="en-US" altLang="zh-CN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/>
              <a:ea typeface="微软雅黑" panose="020B0503020204020204" charset="-122"/>
            </a:endParaRPr>
          </a:p>
          <a:p>
            <a:pPr algn="ctr">
              <a:defRPr/>
            </a:pPr>
            <a:r>
              <a:rPr lang="en-US" altLang="zh-CN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RENDERINGS</a:t>
            </a:r>
            <a:endParaRPr lang="zh-CN" altLang="en-US" sz="1800" dirty="0">
              <a:solidFill>
                <a:schemeClr val="tx1">
                  <a:lumMod val="65000"/>
                  <a:lumOff val="35000"/>
                </a:schemeClr>
              </a:solidFill>
              <a:latin typeface="Bangla MN"/>
              <a:ea typeface="微软雅黑" panose="020B0503020204020204" charset="-122"/>
              <a:cs typeface="Bangla M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027477"/>
            <a:ext cx="12801600" cy="72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设计竞赛\嵊泗民宿shengsi-2022\效果图\0924SHENGSI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825" y="8267701"/>
            <a:ext cx="2304659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等腰三角形 4"/>
          <p:cNvSpPr/>
          <p:nvPr/>
        </p:nvSpPr>
        <p:spPr>
          <a:xfrm rot="20705172">
            <a:off x="10975026" y="8335656"/>
            <a:ext cx="595569" cy="515617"/>
          </a:xfrm>
          <a:prstGeom prst="triangl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FF0000"/>
              </a:gs>
            </a:gsLst>
            <a:lin ang="164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3"/>
          <p:cNvSpPr txBox="1"/>
          <p:nvPr/>
        </p:nvSpPr>
        <p:spPr>
          <a:xfrm>
            <a:off x="5552260" y="8514767"/>
            <a:ext cx="1708963" cy="698639"/>
          </a:xfrm>
          <a:prstGeom prst="rect">
            <a:avLst/>
          </a:prstGeom>
          <a:noFill/>
        </p:spPr>
        <p:txBody>
          <a:bodyPr wrap="square" lIns="143243" tIns="71621" rIns="143243" bIns="71621" rtlCol="0">
            <a:spAutoFit/>
          </a:bodyPr>
          <a:lstStyle/>
          <a:p>
            <a:pPr algn="ctr">
              <a:defRPr/>
            </a:pPr>
            <a:r>
              <a:rPr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/>
                <a:ea typeface="微软雅黑" panose="020B0503020204020204" charset="-122"/>
              </a:rPr>
              <a:t>效果图</a:t>
            </a:r>
            <a:endParaRPr lang="en-US" altLang="zh-CN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/>
              <a:ea typeface="微软雅黑" panose="020B0503020204020204" charset="-122"/>
            </a:endParaRPr>
          </a:p>
          <a:p>
            <a:pPr algn="ctr">
              <a:defRPr/>
            </a:pPr>
            <a:r>
              <a:rPr lang="en-US" altLang="zh-CN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RENDERINGS</a:t>
            </a:r>
            <a:endParaRPr lang="zh-CN" altLang="en-US" sz="1800" dirty="0">
              <a:solidFill>
                <a:schemeClr val="tx1">
                  <a:lumMod val="65000"/>
                  <a:lumOff val="35000"/>
                </a:schemeClr>
              </a:solidFill>
              <a:latin typeface="Bangla MN"/>
              <a:ea typeface="微软雅黑" panose="020B0503020204020204" charset="-122"/>
              <a:cs typeface="Bangla M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027477"/>
            <a:ext cx="12801600" cy="72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设计竞赛\嵊泗民宿shengsi-2022\效果图\0924SHENGSI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825" y="8267701"/>
            <a:ext cx="2304659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等腰三角形 4"/>
          <p:cNvSpPr/>
          <p:nvPr/>
        </p:nvSpPr>
        <p:spPr>
          <a:xfrm rot="20697435">
            <a:off x="11008878" y="8303519"/>
            <a:ext cx="595569" cy="515617"/>
          </a:xfrm>
          <a:prstGeom prst="triangl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FF0000"/>
              </a:gs>
            </a:gsLst>
            <a:lin ang="164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3"/>
          <p:cNvSpPr txBox="1"/>
          <p:nvPr/>
        </p:nvSpPr>
        <p:spPr>
          <a:xfrm>
            <a:off x="5552260" y="8514767"/>
            <a:ext cx="1708963" cy="698639"/>
          </a:xfrm>
          <a:prstGeom prst="rect">
            <a:avLst/>
          </a:prstGeom>
          <a:noFill/>
        </p:spPr>
        <p:txBody>
          <a:bodyPr wrap="square" lIns="143243" tIns="71621" rIns="143243" bIns="71621" rtlCol="0">
            <a:spAutoFit/>
          </a:bodyPr>
          <a:lstStyle/>
          <a:p>
            <a:pPr algn="ctr">
              <a:defRPr/>
            </a:pPr>
            <a:r>
              <a:rPr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/>
                <a:ea typeface="微软雅黑" panose="020B0503020204020204" charset="-122"/>
              </a:rPr>
              <a:t>效果图</a:t>
            </a:r>
            <a:endParaRPr lang="en-US" altLang="zh-CN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/>
              <a:ea typeface="微软雅黑" panose="020B0503020204020204" charset="-122"/>
            </a:endParaRPr>
          </a:p>
          <a:p>
            <a:pPr algn="ctr">
              <a:defRPr/>
            </a:pPr>
            <a:r>
              <a:rPr lang="en-US" altLang="zh-CN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RENDERINGS</a:t>
            </a:r>
            <a:endParaRPr lang="zh-CN" altLang="en-US" sz="1800" dirty="0">
              <a:solidFill>
                <a:schemeClr val="tx1">
                  <a:lumMod val="65000"/>
                  <a:lumOff val="35000"/>
                </a:schemeClr>
              </a:solidFill>
              <a:latin typeface="Bangla MN"/>
              <a:ea typeface="微软雅黑" panose="020B0503020204020204" charset="-122"/>
              <a:cs typeface="Bangla M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058079"/>
            <a:ext cx="12801600" cy="713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设计竞赛\嵊泗民宿shengsi-2022\效果图\0924SHENGSI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825" y="8267701"/>
            <a:ext cx="2304659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等腰三角形 4"/>
          <p:cNvSpPr/>
          <p:nvPr/>
        </p:nvSpPr>
        <p:spPr>
          <a:xfrm rot="14645936">
            <a:off x="10801158" y="8808277"/>
            <a:ext cx="595569" cy="515617"/>
          </a:xfrm>
          <a:prstGeom prst="triangl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FF0000"/>
              </a:gs>
            </a:gsLst>
            <a:lin ang="164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07761"/>
            <a:ext cx="12801600" cy="740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3"/>
          <p:cNvSpPr txBox="1"/>
          <p:nvPr/>
        </p:nvSpPr>
        <p:spPr>
          <a:xfrm>
            <a:off x="5437861" y="8514767"/>
            <a:ext cx="1708963" cy="698639"/>
          </a:xfrm>
          <a:prstGeom prst="rect">
            <a:avLst/>
          </a:prstGeom>
          <a:noFill/>
        </p:spPr>
        <p:txBody>
          <a:bodyPr wrap="square" lIns="143243" tIns="71621" rIns="143243" bIns="71621" rtlCol="0">
            <a:spAutoFit/>
          </a:bodyPr>
          <a:lstStyle/>
          <a:p>
            <a:pPr algn="ctr">
              <a:defRPr/>
            </a:pPr>
            <a:r>
              <a:rPr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/>
                <a:ea typeface="微软雅黑" panose="020B0503020204020204" charset="-122"/>
              </a:rPr>
              <a:t>主要材料</a:t>
            </a:r>
            <a:endParaRPr lang="en-US" altLang="zh-CN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/>
              <a:ea typeface="微软雅黑" panose="020B0503020204020204" charset="-122"/>
            </a:endParaRPr>
          </a:p>
          <a:p>
            <a:pPr algn="ctr">
              <a:defRPr/>
            </a:pPr>
            <a:r>
              <a:rPr lang="en-US" altLang="zh-CN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MATERIAL</a:t>
            </a:r>
            <a:endParaRPr lang="zh-CN" altLang="en-US" sz="1800" dirty="0">
              <a:solidFill>
                <a:schemeClr val="tx1">
                  <a:lumMod val="65000"/>
                  <a:lumOff val="35000"/>
                </a:schemeClr>
              </a:solidFill>
              <a:latin typeface="Bangla MN"/>
              <a:ea typeface="微软雅黑" panose="020B0503020204020204" charset="-122"/>
              <a:cs typeface="Bangla MN"/>
            </a:endParaRPr>
          </a:p>
        </p:txBody>
      </p:sp>
      <p:sp>
        <p:nvSpPr>
          <p:cNvPr id="5" name="TextBox 32"/>
          <p:cNvSpPr txBox="1"/>
          <p:nvPr/>
        </p:nvSpPr>
        <p:spPr>
          <a:xfrm>
            <a:off x="3834042" y="403251"/>
            <a:ext cx="1420280" cy="400059"/>
          </a:xfrm>
          <a:prstGeom prst="rect">
            <a:avLst/>
          </a:prstGeom>
          <a:noFill/>
        </p:spPr>
        <p:txBody>
          <a:bodyPr wrap="square" lIns="182831" tIns="91415" rIns="182831" bIns="91415" rtlCol="0">
            <a:spAutoFit/>
          </a:bodyPr>
          <a:lstStyle/>
          <a:p>
            <a:r>
              <a:rPr lang="zh-CN" altLang="en-US" sz="1400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草地</a:t>
            </a:r>
            <a:r>
              <a:rPr lang="en-US" altLang="zh-CN" sz="1400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1400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绿植</a:t>
            </a:r>
            <a:endParaRPr lang="zh-CN" altLang="en-US" sz="1400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6" name="肘形连接符 5"/>
          <p:cNvCxnSpPr>
            <a:stCxn id="5" idx="1"/>
          </p:cNvCxnSpPr>
          <p:nvPr/>
        </p:nvCxnSpPr>
        <p:spPr>
          <a:xfrm rot="10800000" flipV="1">
            <a:off x="3401652" y="603281"/>
            <a:ext cx="432391" cy="4057988"/>
          </a:xfrm>
          <a:prstGeom prst="bentConnector2">
            <a:avLst/>
          </a:prstGeom>
          <a:ln w="9525">
            <a:solidFill>
              <a:schemeClr val="tx2">
                <a:lumMod val="75000"/>
              </a:schemeClr>
            </a:solidFill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32"/>
          <p:cNvSpPr txBox="1"/>
          <p:nvPr/>
        </p:nvSpPr>
        <p:spPr>
          <a:xfrm>
            <a:off x="4216302" y="608602"/>
            <a:ext cx="2076040" cy="400059"/>
          </a:xfrm>
          <a:prstGeom prst="rect">
            <a:avLst/>
          </a:prstGeom>
          <a:noFill/>
        </p:spPr>
        <p:txBody>
          <a:bodyPr wrap="square" lIns="182831" tIns="91415" rIns="182831" bIns="91415" rtlCol="0">
            <a:spAutoFit/>
          </a:bodyPr>
          <a:lstStyle/>
          <a:p>
            <a:r>
              <a:rPr lang="zh-CN" altLang="en-US" sz="1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塑木地板</a:t>
            </a:r>
            <a:endParaRPr lang="zh-CN" altLang="en-US" sz="1400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24" name="肘形连接符 23"/>
          <p:cNvCxnSpPr>
            <a:stCxn id="23" idx="1"/>
          </p:cNvCxnSpPr>
          <p:nvPr/>
        </p:nvCxnSpPr>
        <p:spPr>
          <a:xfrm rot="10800000" flipV="1">
            <a:off x="4000112" y="808632"/>
            <a:ext cx="216191" cy="3418984"/>
          </a:xfrm>
          <a:prstGeom prst="bentConnector2">
            <a:avLst/>
          </a:prstGeom>
          <a:ln w="9525">
            <a:solidFill>
              <a:schemeClr val="tx2">
                <a:lumMod val="75000"/>
              </a:schemeClr>
            </a:solidFill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32"/>
          <p:cNvSpPr txBox="1"/>
          <p:nvPr/>
        </p:nvSpPr>
        <p:spPr>
          <a:xfrm>
            <a:off x="6292340" y="212136"/>
            <a:ext cx="2076040" cy="400059"/>
          </a:xfrm>
          <a:prstGeom prst="rect">
            <a:avLst/>
          </a:prstGeom>
          <a:noFill/>
        </p:spPr>
        <p:txBody>
          <a:bodyPr wrap="square" lIns="182831" tIns="91415" rIns="182831" bIns="91415" rtlCol="0">
            <a:spAutoFit/>
          </a:bodyPr>
          <a:lstStyle/>
          <a:p>
            <a:r>
              <a:rPr lang="zh-CN" altLang="en-US" sz="1400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水磨石座椅</a:t>
            </a:r>
            <a:endParaRPr lang="zh-CN" altLang="en-US" sz="1400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27" name="肘形连接符 26"/>
          <p:cNvCxnSpPr>
            <a:stCxn id="26" idx="1"/>
          </p:cNvCxnSpPr>
          <p:nvPr/>
        </p:nvCxnSpPr>
        <p:spPr>
          <a:xfrm rot="10800000" flipV="1">
            <a:off x="5759532" y="412166"/>
            <a:ext cx="532808" cy="2758546"/>
          </a:xfrm>
          <a:prstGeom prst="bentConnector2">
            <a:avLst/>
          </a:prstGeom>
          <a:ln w="9525">
            <a:solidFill>
              <a:schemeClr val="tx2">
                <a:lumMod val="75000"/>
              </a:schemeClr>
            </a:solidFill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2"/>
          <p:cNvSpPr txBox="1"/>
          <p:nvPr/>
        </p:nvSpPr>
        <p:spPr>
          <a:xfrm>
            <a:off x="6688832" y="585574"/>
            <a:ext cx="2076040" cy="400059"/>
          </a:xfrm>
          <a:prstGeom prst="rect">
            <a:avLst/>
          </a:prstGeom>
          <a:noFill/>
        </p:spPr>
        <p:txBody>
          <a:bodyPr wrap="square" lIns="182831" tIns="91415" rIns="182831" bIns="91415" rtlCol="0">
            <a:spAutoFit/>
          </a:bodyPr>
          <a:lstStyle/>
          <a:p>
            <a:r>
              <a:rPr lang="zh-CN" altLang="en-US" sz="1400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素混凝土</a:t>
            </a:r>
            <a:endParaRPr lang="zh-CN" altLang="en-US" sz="1400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32" name="肘形连接符 31"/>
          <p:cNvCxnSpPr>
            <a:stCxn id="31" idx="1"/>
          </p:cNvCxnSpPr>
          <p:nvPr/>
        </p:nvCxnSpPr>
        <p:spPr>
          <a:xfrm rot="10800000" flipV="1">
            <a:off x="6025936" y="785603"/>
            <a:ext cx="662897" cy="3656491"/>
          </a:xfrm>
          <a:prstGeom prst="bentConnector2">
            <a:avLst/>
          </a:prstGeom>
          <a:ln w="9525">
            <a:solidFill>
              <a:schemeClr val="tx2">
                <a:lumMod val="75000"/>
              </a:schemeClr>
            </a:solidFill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2"/>
          <p:cNvSpPr txBox="1"/>
          <p:nvPr/>
        </p:nvSpPr>
        <p:spPr>
          <a:xfrm>
            <a:off x="10217207" y="385544"/>
            <a:ext cx="2076040" cy="400059"/>
          </a:xfrm>
          <a:prstGeom prst="rect">
            <a:avLst/>
          </a:prstGeom>
          <a:noFill/>
        </p:spPr>
        <p:txBody>
          <a:bodyPr wrap="square" lIns="182831" tIns="91415" rIns="182831" bIns="91415" rtlCol="0">
            <a:spAutoFit/>
          </a:bodyPr>
          <a:lstStyle/>
          <a:p>
            <a:r>
              <a:rPr lang="zh-CN" altLang="en-US" sz="1400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混凝土地面（深）</a:t>
            </a:r>
            <a:endParaRPr lang="zh-CN" altLang="en-US" sz="1400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35" name="肘形连接符 34"/>
          <p:cNvCxnSpPr>
            <a:stCxn id="34" idx="1"/>
          </p:cNvCxnSpPr>
          <p:nvPr/>
        </p:nvCxnSpPr>
        <p:spPr>
          <a:xfrm rot="10800000" flipV="1">
            <a:off x="9554311" y="585574"/>
            <a:ext cx="662896" cy="4516094"/>
          </a:xfrm>
          <a:prstGeom prst="bentConnector2">
            <a:avLst/>
          </a:prstGeom>
          <a:ln w="9525">
            <a:solidFill>
              <a:schemeClr val="tx2">
                <a:lumMod val="75000"/>
              </a:schemeClr>
            </a:solidFill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2"/>
          <p:cNvSpPr txBox="1"/>
          <p:nvPr/>
        </p:nvSpPr>
        <p:spPr>
          <a:xfrm>
            <a:off x="11061418" y="612195"/>
            <a:ext cx="2076040" cy="400059"/>
          </a:xfrm>
          <a:prstGeom prst="rect">
            <a:avLst/>
          </a:prstGeom>
          <a:noFill/>
        </p:spPr>
        <p:txBody>
          <a:bodyPr wrap="square" lIns="182831" tIns="91415" rIns="182831" bIns="91415" rtlCol="0">
            <a:spAutoFit/>
          </a:bodyPr>
          <a:lstStyle/>
          <a:p>
            <a:r>
              <a:rPr lang="zh-CN" altLang="en-US" sz="1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素混凝土</a:t>
            </a:r>
            <a:endParaRPr lang="zh-CN" altLang="en-US" sz="1400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38" name="肘形连接符 37"/>
          <p:cNvCxnSpPr>
            <a:stCxn id="37" idx="1"/>
          </p:cNvCxnSpPr>
          <p:nvPr/>
        </p:nvCxnSpPr>
        <p:spPr>
          <a:xfrm rot="10800000" flipV="1">
            <a:off x="10398522" y="812224"/>
            <a:ext cx="662897" cy="5826081"/>
          </a:xfrm>
          <a:prstGeom prst="bentConnector2">
            <a:avLst/>
          </a:prstGeom>
          <a:ln w="9525">
            <a:solidFill>
              <a:schemeClr val="tx2">
                <a:lumMod val="75000"/>
              </a:schemeClr>
            </a:solidFill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32"/>
          <p:cNvSpPr txBox="1"/>
          <p:nvPr/>
        </p:nvSpPr>
        <p:spPr>
          <a:xfrm>
            <a:off x="8202654" y="212136"/>
            <a:ext cx="2627642" cy="400059"/>
          </a:xfrm>
          <a:prstGeom prst="rect">
            <a:avLst/>
          </a:prstGeom>
          <a:noFill/>
        </p:spPr>
        <p:txBody>
          <a:bodyPr wrap="square" lIns="182831" tIns="91415" rIns="182831" bIns="91415" rtlCol="0">
            <a:spAutoFit/>
          </a:bodyPr>
          <a:lstStyle/>
          <a:p>
            <a:r>
              <a:rPr lang="zh-CN" altLang="en-US" sz="1400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金属</a:t>
            </a:r>
            <a:r>
              <a:rPr lang="zh-CN" altLang="en-US" sz="1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铝</a:t>
            </a:r>
            <a:r>
              <a:rPr lang="zh-CN" altLang="en-US" sz="1400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板（白色烤漆）</a:t>
            </a:r>
            <a:endParaRPr lang="zh-CN" altLang="en-US" sz="1400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22" name="肘形连接符 21"/>
          <p:cNvCxnSpPr>
            <a:stCxn id="21" idx="1"/>
          </p:cNvCxnSpPr>
          <p:nvPr/>
        </p:nvCxnSpPr>
        <p:spPr>
          <a:xfrm rot="10800000" flipV="1">
            <a:off x="7871214" y="412166"/>
            <a:ext cx="331441" cy="4067866"/>
          </a:xfrm>
          <a:prstGeom prst="bentConnector2">
            <a:avLst/>
          </a:prstGeom>
          <a:ln w="9525">
            <a:solidFill>
              <a:schemeClr val="tx2">
                <a:lumMod val="75000"/>
              </a:schemeClr>
            </a:solidFill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E:\设计竞赛\嵊泗民宿shengsi-2022\平面\src=http___www.zdsee.com_bbs_attachment_Mon_0611_30_1669_9664cce889c21fb.jpg&amp;refer=http___www.zdsee.web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946"/>
          <a:stretch>
            <a:fillRect/>
          </a:stretch>
        </p:blipFill>
        <p:spPr bwMode="auto">
          <a:xfrm>
            <a:off x="745389" y="7388588"/>
            <a:ext cx="1268168" cy="70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2"/>
          <p:cNvSpPr txBox="1"/>
          <p:nvPr/>
        </p:nvSpPr>
        <p:spPr>
          <a:xfrm>
            <a:off x="593277" y="6980355"/>
            <a:ext cx="1420280" cy="400059"/>
          </a:xfrm>
          <a:prstGeom prst="rect">
            <a:avLst/>
          </a:prstGeom>
          <a:noFill/>
        </p:spPr>
        <p:txBody>
          <a:bodyPr wrap="square" lIns="182831" tIns="91415" rIns="182831" bIns="91415" rtlCol="0">
            <a:spAutoFit/>
          </a:bodyPr>
          <a:lstStyle/>
          <a:p>
            <a:r>
              <a:rPr lang="zh-CN" altLang="en-US" sz="1400" spc="3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草地</a:t>
            </a:r>
            <a:r>
              <a:rPr lang="en-US" altLang="zh-CN" sz="1400" spc="3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1400" spc="3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绿植</a:t>
            </a:r>
            <a:endParaRPr lang="zh-CN" altLang="en-US" sz="1400" spc="3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099" name="Picture 3" descr="E:\设计竞赛\嵊泗民宿shengsi-2022\平面\src=http___pic150.nipic.com_file_20171227_25756751_063716603000_2.jpg&amp;refer=http___pic150.nipic.web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89" y="6142671"/>
            <a:ext cx="1268168" cy="84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设计竞赛\嵊泗民宿shengsi-2022\平面\u=753106451,157768375&amp;fm=253&amp;fmt=auto&amp;app=138&amp;f=JPEG.web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308" y="6142671"/>
            <a:ext cx="1319539" cy="84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2165669" y="6988529"/>
            <a:ext cx="2076040" cy="400059"/>
          </a:xfrm>
          <a:prstGeom prst="rect">
            <a:avLst/>
          </a:prstGeom>
          <a:noFill/>
        </p:spPr>
        <p:txBody>
          <a:bodyPr wrap="square" lIns="182831" tIns="91415" rIns="182831" bIns="91415" rtlCol="0">
            <a:spAutoFit/>
          </a:bodyPr>
          <a:lstStyle/>
          <a:p>
            <a:r>
              <a:rPr lang="zh-CN" altLang="en-US" sz="1400" spc="3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塑木地板</a:t>
            </a:r>
            <a:endParaRPr lang="zh-CN" altLang="en-US" sz="1400" spc="3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6" name="TextBox 32"/>
          <p:cNvSpPr txBox="1"/>
          <p:nvPr/>
        </p:nvSpPr>
        <p:spPr>
          <a:xfrm>
            <a:off x="615906" y="8114708"/>
            <a:ext cx="2076040" cy="400059"/>
          </a:xfrm>
          <a:prstGeom prst="rect">
            <a:avLst/>
          </a:prstGeom>
          <a:noFill/>
        </p:spPr>
        <p:txBody>
          <a:bodyPr wrap="square" lIns="182831" tIns="91415" rIns="182831" bIns="91415" rtlCol="0">
            <a:spAutoFit/>
          </a:bodyPr>
          <a:lstStyle/>
          <a:p>
            <a:r>
              <a:rPr lang="zh-CN" altLang="en-US" sz="1400" spc="3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素混凝土</a:t>
            </a:r>
            <a:endParaRPr lang="zh-CN" altLang="en-US" sz="1400" spc="3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9" name="Picture 2" descr="E:\设计竞赛\嵊泗民宿shengsi-2022\平面\src=http___www.zdsee.com_bbs_attachment_Mon_0611_30_1669_9664cce889c21fb.jpg&amp;refer=http___www.zdsee.webp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46"/>
          <a:stretch>
            <a:fillRect/>
          </a:stretch>
        </p:blipFill>
        <p:spPr bwMode="auto">
          <a:xfrm>
            <a:off x="2298308" y="7402570"/>
            <a:ext cx="1282194" cy="71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2"/>
          <p:cNvSpPr txBox="1"/>
          <p:nvPr/>
        </p:nvSpPr>
        <p:spPr>
          <a:xfrm>
            <a:off x="2165669" y="8114708"/>
            <a:ext cx="2076040" cy="400059"/>
          </a:xfrm>
          <a:prstGeom prst="rect">
            <a:avLst/>
          </a:prstGeom>
          <a:noFill/>
        </p:spPr>
        <p:txBody>
          <a:bodyPr wrap="square" lIns="182831" tIns="91415" rIns="182831" bIns="91415" rtlCol="0">
            <a:spAutoFit/>
          </a:bodyPr>
          <a:lstStyle/>
          <a:p>
            <a:r>
              <a:rPr lang="zh-CN" altLang="en-US" sz="1400" spc="3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素混凝土（深）</a:t>
            </a:r>
            <a:endParaRPr lang="zh-CN" altLang="en-US" sz="1400" spc="3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101" name="Picture 5" descr="E:\设计竞赛\嵊泗民宿shengsi-2022\平面\u=1740630450,2488980130&amp;fm=253&amp;fmt=auto&amp;app=138&amp;f=JPEG.webp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01"/>
          <a:stretch>
            <a:fillRect/>
          </a:stretch>
        </p:blipFill>
        <p:spPr bwMode="auto">
          <a:xfrm>
            <a:off x="3982027" y="7380414"/>
            <a:ext cx="1183741" cy="71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32"/>
          <p:cNvSpPr txBox="1"/>
          <p:nvPr/>
        </p:nvSpPr>
        <p:spPr>
          <a:xfrm>
            <a:off x="3853493" y="8092934"/>
            <a:ext cx="2076040" cy="400059"/>
          </a:xfrm>
          <a:prstGeom prst="rect">
            <a:avLst/>
          </a:prstGeom>
          <a:noFill/>
        </p:spPr>
        <p:txBody>
          <a:bodyPr wrap="square" lIns="182831" tIns="91415" rIns="182831" bIns="91415" rtlCol="0">
            <a:spAutoFit/>
          </a:bodyPr>
          <a:lstStyle/>
          <a:p>
            <a:r>
              <a:rPr lang="zh-CN" altLang="en-US" sz="1400" spc="3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水磨石</a:t>
            </a:r>
            <a:endParaRPr lang="zh-CN" altLang="en-US" sz="1400" spc="3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102" name="Picture 6" descr="E:\设计竞赛\嵊泗民宿shengsi-2022\平面\src=http___cbu01.alicdn.com_img_ibank_2018_578_725_8652527875_2055484626.jpg&amp;refer=http___cbu01.alicdn.webp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7" b="54405"/>
          <a:stretch>
            <a:fillRect/>
          </a:stretch>
        </p:blipFill>
        <p:spPr bwMode="auto">
          <a:xfrm>
            <a:off x="3982027" y="6142672"/>
            <a:ext cx="1183741" cy="83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32"/>
          <p:cNvSpPr txBox="1"/>
          <p:nvPr/>
        </p:nvSpPr>
        <p:spPr>
          <a:xfrm>
            <a:off x="3940501" y="6980354"/>
            <a:ext cx="2627642" cy="400059"/>
          </a:xfrm>
          <a:prstGeom prst="rect">
            <a:avLst/>
          </a:prstGeom>
          <a:noFill/>
        </p:spPr>
        <p:txBody>
          <a:bodyPr wrap="square" lIns="182831" tIns="91415" rIns="182831" bIns="91415" rtlCol="0">
            <a:spAutoFit/>
          </a:bodyPr>
          <a:lstStyle/>
          <a:p>
            <a:r>
              <a:rPr lang="zh-CN" altLang="en-US" sz="1400" spc="3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金属</a:t>
            </a:r>
            <a:r>
              <a:rPr lang="zh-CN" altLang="en-US" sz="1400" spc="3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铝</a:t>
            </a:r>
            <a:r>
              <a:rPr lang="zh-CN" altLang="en-US" sz="1400" spc="3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板（白色烤漆）</a:t>
            </a:r>
            <a:endParaRPr lang="zh-CN" altLang="en-US" sz="1400" spc="3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30"/>
          <p:cNvSpPr>
            <a:spLocks noChangeShapeType="1"/>
          </p:cNvSpPr>
          <p:nvPr/>
        </p:nvSpPr>
        <p:spPr bwMode="auto">
          <a:xfrm>
            <a:off x="-45306" y="6785005"/>
            <a:ext cx="3303163" cy="0"/>
          </a:xfrm>
          <a:prstGeom prst="line">
            <a:avLst/>
          </a:prstGeom>
          <a:noFill/>
          <a:ln w="12700" cmpd="sng">
            <a:solidFill>
              <a:srgbClr val="0066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3243" tIns="71621" rIns="143243" bIns="71621"/>
          <a:lstStyle/>
          <a:p>
            <a:endParaRPr lang="zh-CN" altLang="en-US">
              <a:solidFill>
                <a:srgbClr val="3E67A4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57857" y="6374131"/>
            <a:ext cx="5295705" cy="821749"/>
          </a:xfrm>
          <a:prstGeom prst="rect">
            <a:avLst/>
          </a:prstGeom>
          <a:noFill/>
        </p:spPr>
        <p:txBody>
          <a:bodyPr wrap="square" lIns="143243" tIns="71621" rIns="143243" bIns="71621" rtlCol="0">
            <a:spAutoFit/>
          </a:bodyPr>
          <a:lstStyle/>
          <a:p>
            <a:pPr>
              <a:defRPr/>
            </a:pPr>
            <a:r>
              <a:rPr lang="en-US" altLang="zh-CN" sz="4400" dirty="0">
                <a:solidFill>
                  <a:srgbClr val="0066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THANKS</a:t>
            </a:r>
            <a:endParaRPr lang="en-US" altLang="zh-CN" sz="4400" dirty="0">
              <a:solidFill>
                <a:srgbClr val="0066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Line 30"/>
          <p:cNvSpPr>
            <a:spLocks noChangeShapeType="1"/>
          </p:cNvSpPr>
          <p:nvPr/>
        </p:nvSpPr>
        <p:spPr bwMode="auto">
          <a:xfrm>
            <a:off x="5905709" y="6785005"/>
            <a:ext cx="6895891" cy="0"/>
          </a:xfrm>
          <a:prstGeom prst="line">
            <a:avLst/>
          </a:prstGeom>
          <a:noFill/>
          <a:ln w="12700" cmpd="sng">
            <a:solidFill>
              <a:srgbClr val="0066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3243" tIns="71621" rIns="143243" bIns="71621"/>
          <a:lstStyle/>
          <a:p>
            <a:endParaRPr lang="zh-CN" altLang="en-US">
              <a:solidFill>
                <a:srgbClr val="3E67A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236709" y="6646096"/>
            <a:ext cx="4531860" cy="944860"/>
          </a:xfrm>
          <a:prstGeom prst="rect">
            <a:avLst/>
          </a:prstGeom>
          <a:noFill/>
        </p:spPr>
        <p:txBody>
          <a:bodyPr wrap="square" lIns="143243" tIns="71621" rIns="143243" bIns="71621" rtlCol="0">
            <a:spAutoFit/>
          </a:bodyPr>
          <a:lstStyle/>
          <a:p>
            <a:pPr algn="r">
              <a:defRPr/>
            </a:pPr>
            <a:r>
              <a:rPr lang="zh-CN" altLang="en-US" dirty="0" smtClean="0">
                <a:solidFill>
                  <a:srgbClr val="006600"/>
                </a:solidFill>
                <a:latin typeface="Arial Black" panose="020B0A04020102020204"/>
                <a:ea typeface="微软雅黑" panose="020B0503020204020204" charset="-122"/>
              </a:rPr>
              <a:t>设计方案</a:t>
            </a:r>
            <a:endParaRPr lang="en-US" altLang="zh-CN" dirty="0" smtClean="0">
              <a:solidFill>
                <a:srgbClr val="006600"/>
              </a:solidFill>
              <a:latin typeface="Arial Black" panose="020B0A04020102020204"/>
              <a:ea typeface="微软雅黑" panose="020B0503020204020204" charset="-122"/>
            </a:endParaRPr>
          </a:p>
          <a:p>
            <a:pPr algn="r">
              <a:defRPr/>
            </a:pPr>
            <a:r>
              <a:rPr lang="en-US" altLang="zh-CN" sz="2400" dirty="0">
                <a:solidFill>
                  <a:srgbClr val="006600"/>
                </a:solidFill>
              </a:rPr>
              <a:t>Design scheme</a:t>
            </a:r>
            <a:endParaRPr lang="zh-CN" altLang="en-US" sz="2200" dirty="0">
              <a:solidFill>
                <a:srgbClr val="006600"/>
              </a:solidFill>
              <a:latin typeface="Bangla MN"/>
              <a:ea typeface="微软雅黑" panose="020B0503020204020204" charset="-122"/>
              <a:cs typeface="Bangla MN"/>
            </a:endParaRPr>
          </a:p>
        </p:txBody>
      </p:sp>
      <p:sp>
        <p:nvSpPr>
          <p:cNvPr id="5" name="Line 30"/>
          <p:cNvSpPr>
            <a:spLocks noChangeShapeType="1"/>
          </p:cNvSpPr>
          <p:nvPr/>
        </p:nvSpPr>
        <p:spPr bwMode="auto">
          <a:xfrm>
            <a:off x="4203495" y="6938884"/>
            <a:ext cx="1855388" cy="0"/>
          </a:xfrm>
          <a:prstGeom prst="line">
            <a:avLst/>
          </a:prstGeom>
          <a:noFill/>
          <a:ln w="12700" cmpd="sng">
            <a:solidFill>
              <a:srgbClr val="0066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3243" tIns="71621" rIns="143243" bIns="71621"/>
          <a:lstStyle/>
          <a:p>
            <a:endParaRPr lang="zh-CN" altLang="en-US">
              <a:solidFill>
                <a:srgbClr val="800000"/>
              </a:solidFill>
            </a:endParaRPr>
          </a:p>
        </p:txBody>
      </p:sp>
      <p:sp>
        <p:nvSpPr>
          <p:cNvPr id="7" name="Line 79"/>
          <p:cNvSpPr>
            <a:spLocks noChangeShapeType="1"/>
          </p:cNvSpPr>
          <p:nvPr/>
        </p:nvSpPr>
        <p:spPr bwMode="auto">
          <a:xfrm>
            <a:off x="4223496" y="2948522"/>
            <a:ext cx="0" cy="3964347"/>
          </a:xfrm>
          <a:prstGeom prst="line">
            <a:avLst/>
          </a:prstGeom>
          <a:noFill/>
          <a:ln w="12700" cmpd="sng">
            <a:solidFill>
              <a:srgbClr val="0066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3243" tIns="71621" rIns="143243" bIns="71621"/>
          <a:lstStyle/>
          <a:p>
            <a:endParaRPr lang="zh-CN" altLang="en-US" dirty="0">
              <a:solidFill>
                <a:srgbClr val="800000"/>
              </a:solidFill>
            </a:endParaRPr>
          </a:p>
        </p:txBody>
      </p:sp>
      <p:sp>
        <p:nvSpPr>
          <p:cNvPr id="8" name="Freeform 80"/>
          <p:cNvSpPr/>
          <p:nvPr/>
        </p:nvSpPr>
        <p:spPr bwMode="auto">
          <a:xfrm>
            <a:off x="1960990" y="2889844"/>
            <a:ext cx="2262505" cy="2581656"/>
          </a:xfrm>
          <a:custGeom>
            <a:avLst/>
            <a:gdLst>
              <a:gd name="T0" fmla="*/ 0 w 568"/>
              <a:gd name="T1" fmla="*/ 540 h 540"/>
              <a:gd name="T2" fmla="*/ 0 w 568"/>
              <a:gd name="T3" fmla="*/ 326 h 540"/>
              <a:gd name="T4" fmla="*/ 211 w 568"/>
              <a:gd name="T5" fmla="*/ 206 h 540"/>
              <a:gd name="T6" fmla="*/ 367 w 568"/>
              <a:gd name="T7" fmla="*/ 0 h 540"/>
              <a:gd name="T8" fmla="*/ 568 w 568"/>
              <a:gd name="T9" fmla="*/ 0 h 540"/>
              <a:gd name="T10" fmla="*/ 568 w 568"/>
              <a:gd name="T11" fmla="*/ 12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68" h="540">
                <a:moveTo>
                  <a:pt x="0" y="540"/>
                </a:moveTo>
                <a:cubicBezTo>
                  <a:pt x="0" y="326"/>
                  <a:pt x="0" y="326"/>
                  <a:pt x="0" y="326"/>
                </a:cubicBezTo>
                <a:cubicBezTo>
                  <a:pt x="65" y="305"/>
                  <a:pt x="135" y="265"/>
                  <a:pt x="211" y="206"/>
                </a:cubicBezTo>
                <a:cubicBezTo>
                  <a:pt x="287" y="147"/>
                  <a:pt x="339" y="79"/>
                  <a:pt x="367" y="0"/>
                </a:cubicBezTo>
                <a:cubicBezTo>
                  <a:pt x="568" y="0"/>
                  <a:pt x="568" y="0"/>
                  <a:pt x="568" y="0"/>
                </a:cubicBezTo>
                <a:cubicBezTo>
                  <a:pt x="568" y="12"/>
                  <a:pt x="568" y="12"/>
                  <a:pt x="568" y="12"/>
                </a:cubicBezTo>
              </a:path>
            </a:pathLst>
          </a:custGeom>
          <a:noFill/>
          <a:ln w="12700" cap="flat" cmpd="sng">
            <a:solidFill>
              <a:srgbClr val="006600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43243" tIns="71621" rIns="143243" bIns="71621"/>
          <a:lstStyle/>
          <a:p>
            <a:endParaRPr lang="zh-CN" altLang="en-US">
              <a:solidFill>
                <a:srgbClr val="800000"/>
              </a:solidFill>
            </a:endParaRPr>
          </a:p>
        </p:txBody>
      </p:sp>
      <p:sp>
        <p:nvSpPr>
          <p:cNvPr id="9" name="Freeform 81"/>
          <p:cNvSpPr/>
          <p:nvPr/>
        </p:nvSpPr>
        <p:spPr bwMode="auto">
          <a:xfrm>
            <a:off x="1960990" y="4583390"/>
            <a:ext cx="1275715" cy="893444"/>
          </a:xfrm>
          <a:custGeom>
            <a:avLst/>
            <a:gdLst>
              <a:gd name="T0" fmla="*/ 320 w 320"/>
              <a:gd name="T1" fmla="*/ 99 h 187"/>
              <a:gd name="T2" fmla="*/ 320 w 320"/>
              <a:gd name="T3" fmla="*/ 0 h 187"/>
              <a:gd name="T4" fmla="*/ 310 w 320"/>
              <a:gd name="T5" fmla="*/ 9 h 187"/>
              <a:gd name="T6" fmla="*/ 0 w 320"/>
              <a:gd name="T7" fmla="*/ 187 h 187"/>
              <a:gd name="T8" fmla="*/ 0 w 320"/>
              <a:gd name="T9" fmla="*/ 177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0" h="187">
                <a:moveTo>
                  <a:pt x="320" y="99"/>
                </a:moveTo>
                <a:cubicBezTo>
                  <a:pt x="320" y="0"/>
                  <a:pt x="320" y="0"/>
                  <a:pt x="320" y="0"/>
                </a:cubicBezTo>
                <a:cubicBezTo>
                  <a:pt x="317" y="3"/>
                  <a:pt x="314" y="6"/>
                  <a:pt x="310" y="9"/>
                </a:cubicBezTo>
                <a:cubicBezTo>
                  <a:pt x="222" y="89"/>
                  <a:pt x="119" y="148"/>
                  <a:pt x="0" y="187"/>
                </a:cubicBezTo>
                <a:cubicBezTo>
                  <a:pt x="0" y="177"/>
                  <a:pt x="0" y="177"/>
                  <a:pt x="0" y="177"/>
                </a:cubicBezTo>
              </a:path>
            </a:pathLst>
          </a:custGeom>
          <a:noFill/>
          <a:ln w="12700" cap="flat" cmpd="sng">
            <a:solidFill>
              <a:srgbClr val="006600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43243" tIns="71621" rIns="143243" bIns="71621"/>
          <a:lstStyle/>
          <a:p>
            <a:endParaRPr lang="zh-CN" altLang="en-US">
              <a:solidFill>
                <a:srgbClr val="800000"/>
              </a:solidFill>
            </a:endParaRPr>
          </a:p>
        </p:txBody>
      </p:sp>
      <p:sp>
        <p:nvSpPr>
          <p:cNvPr id="10" name="Line 82"/>
          <p:cNvSpPr>
            <a:spLocks noChangeShapeType="1"/>
          </p:cNvSpPr>
          <p:nvPr/>
        </p:nvSpPr>
        <p:spPr bwMode="auto">
          <a:xfrm flipV="1">
            <a:off x="3236705" y="4711405"/>
            <a:ext cx="2223" cy="3424191"/>
          </a:xfrm>
          <a:prstGeom prst="line">
            <a:avLst/>
          </a:prstGeom>
          <a:noFill/>
          <a:ln w="12700" cmpd="sng">
            <a:solidFill>
              <a:srgbClr val="0066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3243" tIns="71621" rIns="143243" bIns="71621"/>
          <a:lstStyle/>
          <a:p>
            <a:endParaRPr lang="zh-CN" altLang="en-US">
              <a:solidFill>
                <a:srgbClr val="800000"/>
              </a:solidFill>
            </a:endParaRPr>
          </a:p>
        </p:txBody>
      </p:sp>
      <p:sp>
        <p:nvSpPr>
          <p:cNvPr id="12" name="Line 30"/>
          <p:cNvSpPr>
            <a:spLocks noChangeShapeType="1"/>
          </p:cNvSpPr>
          <p:nvPr/>
        </p:nvSpPr>
        <p:spPr bwMode="auto">
          <a:xfrm>
            <a:off x="7953100" y="6957850"/>
            <a:ext cx="4848507" cy="0"/>
          </a:xfrm>
          <a:prstGeom prst="line">
            <a:avLst/>
          </a:prstGeom>
          <a:noFill/>
          <a:ln w="12700" cmpd="sng">
            <a:solidFill>
              <a:srgbClr val="0066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3243" tIns="71621" rIns="143243" bIns="71621"/>
          <a:lstStyle/>
          <a:p>
            <a:endParaRPr lang="zh-CN" altLang="en-US" dirty="0">
              <a:solidFill>
                <a:srgbClr val="800000"/>
              </a:solidFill>
            </a:endParaRPr>
          </a:p>
        </p:txBody>
      </p:sp>
      <p:sp>
        <p:nvSpPr>
          <p:cNvPr id="13" name="Line 30"/>
          <p:cNvSpPr>
            <a:spLocks noChangeShapeType="1"/>
          </p:cNvSpPr>
          <p:nvPr/>
        </p:nvSpPr>
        <p:spPr bwMode="auto">
          <a:xfrm>
            <a:off x="7" y="8135596"/>
            <a:ext cx="3238923" cy="0"/>
          </a:xfrm>
          <a:prstGeom prst="line">
            <a:avLst/>
          </a:prstGeom>
          <a:noFill/>
          <a:ln w="12700" cmpd="sng">
            <a:solidFill>
              <a:srgbClr val="0066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3243" tIns="71621" rIns="143243" bIns="71621"/>
          <a:lstStyle/>
          <a:p>
            <a:endParaRPr lang="zh-CN" altLang="en-US">
              <a:solidFill>
                <a:srgbClr val="800000"/>
              </a:solidFill>
            </a:endParaRPr>
          </a:p>
        </p:txBody>
      </p:sp>
      <p:sp>
        <p:nvSpPr>
          <p:cNvPr id="11" name="文本框 3"/>
          <p:cNvSpPr txBox="1"/>
          <p:nvPr/>
        </p:nvSpPr>
        <p:spPr>
          <a:xfrm>
            <a:off x="4419600" y="2900469"/>
            <a:ext cx="8172450" cy="3745627"/>
          </a:xfrm>
          <a:prstGeom prst="rect">
            <a:avLst/>
          </a:prstGeom>
          <a:noFill/>
        </p:spPr>
        <p:txBody>
          <a:bodyPr wrap="square" lIns="143243" tIns="71621" rIns="143243" bIns="7162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/>
                <a:ea typeface="微软雅黑" panose="020B0503020204020204" charset="-122"/>
              </a:rPr>
              <a:t>设计</a:t>
            </a:r>
            <a:r>
              <a:rPr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/>
                <a:ea typeface="微软雅黑" panose="020B0503020204020204" charset="-122"/>
              </a:rPr>
              <a:t>说明：</a:t>
            </a:r>
            <a:endParaRPr lang="en-US" altLang="zh-CN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/>
                <a:ea typeface="微软雅黑" panose="020B0503020204020204" charset="-122"/>
              </a:rPr>
              <a:t> </a:t>
            </a:r>
            <a:r>
              <a:rPr lang="en-US" altLang="zh-CN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/>
                <a:ea typeface="微软雅黑" panose="020B0503020204020204" charset="-122"/>
              </a:rPr>
              <a:t>    </a:t>
            </a:r>
            <a:r>
              <a:rPr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/>
                <a:ea typeface="微软雅黑" panose="020B0503020204020204" charset="-122"/>
              </a:rPr>
              <a:t>本案是</a:t>
            </a:r>
            <a:r>
              <a:rPr kumimoji="1"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五龙乡西会城村户外</a:t>
            </a:r>
            <a:r>
              <a:rPr kumimoji="1"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广场改造方案，设计灵感来源于鱼跃出海面的画面，项目的名称“鱼悦”</a:t>
            </a:r>
            <a:r>
              <a:rPr kumimoji="1" lang="en-US" altLang="zh-CN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kumimoji="1"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也来于此，同时与愉悦谐音，这也是希望本项目能给人们所带来的好心情。</a:t>
            </a:r>
            <a:endParaRPr kumimoji="1" lang="en-US" altLang="zh-CN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kumimoji="1"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kumimoji="1" lang="en-US" altLang="zh-CN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r>
              <a:rPr kumimoji="1"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结合项目的位置以及功能的需要，分为两大区域：停车区、休闲休憩区。</a:t>
            </a:r>
            <a:endParaRPr kumimoji="1" lang="en-US" altLang="zh-CN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kumimoji="1"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kumimoji="1" lang="en-US" altLang="zh-CN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r>
              <a:rPr kumimoji="1"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停车区保留在原有的位置，</a:t>
            </a:r>
            <a:r>
              <a:rPr kumimoji="1"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结合植物景观、装置、广场</a:t>
            </a:r>
            <a:r>
              <a:rPr kumimoji="1"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LOGO</a:t>
            </a:r>
            <a:r>
              <a:rPr kumimoji="1"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等综合</a:t>
            </a:r>
            <a:r>
              <a:rPr kumimoji="1"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布置。动线上进行了重新规划，入口和出口做了分离，增加停车的效率。</a:t>
            </a:r>
            <a:r>
              <a:rPr kumimoji="1"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休闲休憩区以</a:t>
            </a:r>
            <a:r>
              <a:rPr kumimoji="1" lang="en-US" altLang="zh-CN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kumimoji="1"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个“鱼形”的装置为主，装置的功能希望可以作为：休憩点、展览点、拍照打卡点，人们可以停留或穿梭其间，同时通过植物景观的配合提升与自然的亲近感。</a:t>
            </a:r>
            <a:endParaRPr lang="en-US" altLang="zh-CN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07761"/>
            <a:ext cx="12801600" cy="740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3"/>
          <p:cNvSpPr txBox="1"/>
          <p:nvPr/>
        </p:nvSpPr>
        <p:spPr>
          <a:xfrm>
            <a:off x="5437861" y="8514767"/>
            <a:ext cx="1708963" cy="698639"/>
          </a:xfrm>
          <a:prstGeom prst="rect">
            <a:avLst/>
          </a:prstGeom>
          <a:noFill/>
        </p:spPr>
        <p:txBody>
          <a:bodyPr wrap="square" lIns="143243" tIns="71621" rIns="143243" bIns="71621" rtlCol="0">
            <a:spAutoFit/>
          </a:bodyPr>
          <a:lstStyle/>
          <a:p>
            <a:pPr algn="ctr">
              <a:defRPr/>
            </a:pPr>
            <a:r>
              <a:rPr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/>
                <a:ea typeface="微软雅黑" panose="020B0503020204020204" charset="-122"/>
              </a:rPr>
              <a:t>平面布置图</a:t>
            </a:r>
            <a:endParaRPr lang="en-US" altLang="zh-CN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/>
              <a:ea typeface="微软雅黑" panose="020B0503020204020204" charset="-122"/>
            </a:endParaRPr>
          </a:p>
          <a:p>
            <a:pPr algn="ctr">
              <a:defRPr/>
            </a:pPr>
            <a:r>
              <a:rPr lang="en-US" altLang="zh-CN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PLAN</a:t>
            </a:r>
            <a:endParaRPr lang="zh-CN" altLang="en-US" sz="1800" dirty="0">
              <a:solidFill>
                <a:schemeClr val="tx1">
                  <a:lumMod val="65000"/>
                  <a:lumOff val="35000"/>
                </a:schemeClr>
              </a:solidFill>
              <a:latin typeface="Bangla MN"/>
              <a:ea typeface="微软雅黑" panose="020B0503020204020204" charset="-122"/>
              <a:cs typeface="Bangla MN"/>
            </a:endParaRPr>
          </a:p>
        </p:txBody>
      </p:sp>
      <p:sp>
        <p:nvSpPr>
          <p:cNvPr id="5" name="TextBox 32"/>
          <p:cNvSpPr txBox="1"/>
          <p:nvPr/>
        </p:nvSpPr>
        <p:spPr>
          <a:xfrm>
            <a:off x="3783895" y="408573"/>
            <a:ext cx="803871" cy="400059"/>
          </a:xfrm>
          <a:prstGeom prst="rect">
            <a:avLst/>
          </a:prstGeom>
          <a:noFill/>
        </p:spPr>
        <p:txBody>
          <a:bodyPr wrap="square" lIns="182831" tIns="91415" rIns="182831" bIns="91415" rtlCol="0">
            <a:spAutoFit/>
          </a:bodyPr>
          <a:lstStyle/>
          <a:p>
            <a:r>
              <a:rPr lang="zh-CN" altLang="en-US" sz="1400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绿植</a:t>
            </a:r>
            <a:endParaRPr lang="zh-CN" altLang="en-US" sz="1400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6" name="肘形连接符 5"/>
          <p:cNvCxnSpPr>
            <a:stCxn id="5" idx="1"/>
          </p:cNvCxnSpPr>
          <p:nvPr/>
        </p:nvCxnSpPr>
        <p:spPr>
          <a:xfrm rot="10800000" flipV="1">
            <a:off x="3351489" y="608603"/>
            <a:ext cx="432407" cy="4057990"/>
          </a:xfrm>
          <a:prstGeom prst="bentConnector2">
            <a:avLst/>
          </a:prstGeom>
          <a:ln w="9525">
            <a:solidFill>
              <a:schemeClr val="tx2">
                <a:lumMod val="75000"/>
              </a:schemeClr>
            </a:solidFill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32"/>
          <p:cNvSpPr txBox="1"/>
          <p:nvPr/>
        </p:nvSpPr>
        <p:spPr>
          <a:xfrm>
            <a:off x="4216302" y="608602"/>
            <a:ext cx="1809634" cy="615503"/>
          </a:xfrm>
          <a:prstGeom prst="rect">
            <a:avLst/>
          </a:prstGeom>
          <a:noFill/>
        </p:spPr>
        <p:txBody>
          <a:bodyPr wrap="square" lIns="182831" tIns="91415" rIns="182831" bIns="91415" rtlCol="0">
            <a:spAutoFit/>
          </a:bodyPr>
          <a:lstStyle/>
          <a:p>
            <a:r>
              <a:rPr lang="zh-CN" altLang="en-US" sz="1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“鱼形”</a:t>
            </a:r>
            <a:r>
              <a:rPr lang="zh-CN" altLang="en-US" sz="1400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装置</a:t>
            </a:r>
            <a:endParaRPr lang="en-US" altLang="zh-CN" sz="1400" spc="300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1400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休憩座椅</a:t>
            </a:r>
            <a:endParaRPr lang="zh-CN" altLang="en-US" sz="1400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24" name="肘形连接符 23"/>
          <p:cNvCxnSpPr>
            <a:stCxn id="23" idx="1"/>
          </p:cNvCxnSpPr>
          <p:nvPr/>
        </p:nvCxnSpPr>
        <p:spPr>
          <a:xfrm rot="10800000" flipV="1">
            <a:off x="4000120" y="916353"/>
            <a:ext cx="216183" cy="3996839"/>
          </a:xfrm>
          <a:prstGeom prst="bentConnector2">
            <a:avLst/>
          </a:prstGeom>
          <a:ln w="9525">
            <a:solidFill>
              <a:schemeClr val="tx2">
                <a:lumMod val="75000"/>
              </a:schemeClr>
            </a:solidFill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32"/>
          <p:cNvSpPr txBox="1"/>
          <p:nvPr/>
        </p:nvSpPr>
        <p:spPr>
          <a:xfrm>
            <a:off x="6292340" y="212136"/>
            <a:ext cx="2076040" cy="400059"/>
          </a:xfrm>
          <a:prstGeom prst="rect">
            <a:avLst/>
          </a:prstGeom>
          <a:noFill/>
        </p:spPr>
        <p:txBody>
          <a:bodyPr wrap="square" lIns="182831" tIns="91415" rIns="182831" bIns="91415" rtlCol="0">
            <a:spAutoFit/>
          </a:bodyPr>
          <a:lstStyle/>
          <a:p>
            <a:r>
              <a:rPr lang="zh-CN" altLang="en-US" sz="1400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休憩座椅</a:t>
            </a:r>
            <a:endParaRPr lang="zh-CN" altLang="en-US" sz="1400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27" name="肘形连接符 26"/>
          <p:cNvCxnSpPr>
            <a:stCxn id="26" idx="1"/>
          </p:cNvCxnSpPr>
          <p:nvPr/>
        </p:nvCxnSpPr>
        <p:spPr>
          <a:xfrm rot="10800000" flipV="1">
            <a:off x="5759532" y="412166"/>
            <a:ext cx="532808" cy="2758546"/>
          </a:xfrm>
          <a:prstGeom prst="bentConnector2">
            <a:avLst/>
          </a:prstGeom>
          <a:ln w="9525">
            <a:solidFill>
              <a:schemeClr val="tx2">
                <a:lumMod val="75000"/>
              </a:schemeClr>
            </a:solidFill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2"/>
          <p:cNvSpPr txBox="1"/>
          <p:nvPr/>
        </p:nvSpPr>
        <p:spPr>
          <a:xfrm>
            <a:off x="7146824" y="608601"/>
            <a:ext cx="2076040" cy="400059"/>
          </a:xfrm>
          <a:prstGeom prst="rect">
            <a:avLst/>
          </a:prstGeom>
          <a:noFill/>
        </p:spPr>
        <p:txBody>
          <a:bodyPr wrap="square" lIns="182831" tIns="91415" rIns="182831" bIns="91415" rtlCol="0">
            <a:spAutoFit/>
          </a:bodyPr>
          <a:lstStyle/>
          <a:p>
            <a:r>
              <a:rPr lang="zh-CN" altLang="en-US" sz="1400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广场</a:t>
            </a:r>
            <a:r>
              <a:rPr lang="en-US" altLang="zh-CN" sz="1400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LOGO</a:t>
            </a:r>
            <a:endParaRPr lang="zh-CN" altLang="en-US" sz="1400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32" name="肘形连接符 31"/>
          <p:cNvCxnSpPr>
            <a:stCxn id="31" idx="1"/>
          </p:cNvCxnSpPr>
          <p:nvPr/>
        </p:nvCxnSpPr>
        <p:spPr>
          <a:xfrm rot="10800000" flipV="1">
            <a:off x="6483928" y="808631"/>
            <a:ext cx="662897" cy="5722798"/>
          </a:xfrm>
          <a:prstGeom prst="bentConnector2">
            <a:avLst/>
          </a:prstGeom>
          <a:ln w="9525">
            <a:solidFill>
              <a:schemeClr val="tx2">
                <a:lumMod val="75000"/>
              </a:schemeClr>
            </a:solidFill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2"/>
          <p:cNvSpPr txBox="1"/>
          <p:nvPr/>
        </p:nvSpPr>
        <p:spPr>
          <a:xfrm>
            <a:off x="9554311" y="212136"/>
            <a:ext cx="2076040" cy="400059"/>
          </a:xfrm>
          <a:prstGeom prst="rect">
            <a:avLst/>
          </a:prstGeom>
          <a:noFill/>
        </p:spPr>
        <p:txBody>
          <a:bodyPr wrap="square" lIns="182831" tIns="91415" rIns="182831" bIns="91415" rtlCol="0">
            <a:spAutoFit/>
          </a:bodyPr>
          <a:lstStyle/>
          <a:p>
            <a:r>
              <a:rPr lang="zh-CN" altLang="en-US" sz="1400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停车标识</a:t>
            </a:r>
            <a:endParaRPr lang="zh-CN" altLang="en-US" sz="1400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35" name="肘形连接符 34"/>
          <p:cNvCxnSpPr>
            <a:stCxn id="34" idx="1"/>
          </p:cNvCxnSpPr>
          <p:nvPr/>
        </p:nvCxnSpPr>
        <p:spPr>
          <a:xfrm rot="10800000" flipV="1">
            <a:off x="8891415" y="412166"/>
            <a:ext cx="662896" cy="6910884"/>
          </a:xfrm>
          <a:prstGeom prst="bentConnector2">
            <a:avLst/>
          </a:prstGeom>
          <a:ln w="9525">
            <a:solidFill>
              <a:schemeClr val="tx2">
                <a:lumMod val="75000"/>
              </a:schemeClr>
            </a:solidFill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2"/>
          <p:cNvSpPr txBox="1"/>
          <p:nvPr/>
        </p:nvSpPr>
        <p:spPr>
          <a:xfrm>
            <a:off x="9885760" y="612195"/>
            <a:ext cx="2076040" cy="400059"/>
          </a:xfrm>
          <a:prstGeom prst="rect">
            <a:avLst/>
          </a:prstGeom>
          <a:noFill/>
        </p:spPr>
        <p:txBody>
          <a:bodyPr wrap="square" lIns="182831" tIns="91415" rIns="182831" bIns="91415" rtlCol="0">
            <a:spAutoFit/>
          </a:bodyPr>
          <a:lstStyle/>
          <a:p>
            <a:r>
              <a:rPr lang="zh-CN" altLang="en-US" sz="1400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停车位</a:t>
            </a:r>
            <a:endParaRPr lang="zh-CN" altLang="en-US" sz="1400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38" name="肘形连接符 37"/>
          <p:cNvCxnSpPr>
            <a:stCxn id="37" idx="1"/>
          </p:cNvCxnSpPr>
          <p:nvPr/>
        </p:nvCxnSpPr>
        <p:spPr>
          <a:xfrm rot="10800000" flipV="1">
            <a:off x="9222864" y="812224"/>
            <a:ext cx="662897" cy="5826081"/>
          </a:xfrm>
          <a:prstGeom prst="bentConnector2">
            <a:avLst/>
          </a:prstGeom>
          <a:ln w="9525">
            <a:solidFill>
              <a:schemeClr val="tx2">
                <a:lumMod val="75000"/>
              </a:schemeClr>
            </a:solidFill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07761"/>
            <a:ext cx="12801600" cy="740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3"/>
          <p:cNvSpPr txBox="1"/>
          <p:nvPr/>
        </p:nvSpPr>
        <p:spPr>
          <a:xfrm>
            <a:off x="5437861" y="8514767"/>
            <a:ext cx="1708963" cy="698639"/>
          </a:xfrm>
          <a:prstGeom prst="rect">
            <a:avLst/>
          </a:prstGeom>
          <a:noFill/>
        </p:spPr>
        <p:txBody>
          <a:bodyPr wrap="square" lIns="143243" tIns="71621" rIns="143243" bIns="71621" rtlCol="0">
            <a:spAutoFit/>
          </a:bodyPr>
          <a:lstStyle/>
          <a:p>
            <a:pPr algn="ctr">
              <a:defRPr/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/>
                <a:ea typeface="微软雅黑" panose="020B0503020204020204" charset="-122"/>
              </a:rPr>
              <a:t>动</a:t>
            </a:r>
            <a:r>
              <a:rPr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/>
                <a:ea typeface="微软雅黑" panose="020B0503020204020204" charset="-122"/>
              </a:rPr>
              <a:t>线</a:t>
            </a:r>
            <a:endParaRPr lang="en-US" altLang="zh-CN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/>
              <a:ea typeface="微软雅黑" panose="020B0503020204020204" charset="-122"/>
            </a:endParaRPr>
          </a:p>
          <a:p>
            <a:pPr algn="ctr">
              <a:defRPr/>
            </a:pPr>
            <a:r>
              <a:rPr lang="en-US" altLang="zh-CN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MOVING LINE</a:t>
            </a:r>
            <a:endParaRPr lang="zh-CN" altLang="en-US" sz="1800" dirty="0">
              <a:solidFill>
                <a:schemeClr val="tx1">
                  <a:lumMod val="65000"/>
                  <a:lumOff val="35000"/>
                </a:schemeClr>
              </a:solidFill>
              <a:latin typeface="Bangla MN"/>
              <a:ea typeface="微软雅黑" panose="020B0503020204020204" charset="-122"/>
              <a:cs typeface="Bangla MN"/>
            </a:endParaRPr>
          </a:p>
        </p:txBody>
      </p:sp>
      <p:sp>
        <p:nvSpPr>
          <p:cNvPr id="20" name="虚尾箭头 19"/>
          <p:cNvSpPr/>
          <p:nvPr/>
        </p:nvSpPr>
        <p:spPr>
          <a:xfrm rot="17792444">
            <a:off x="9405530" y="7302493"/>
            <a:ext cx="387714" cy="326575"/>
          </a:xfrm>
          <a:prstGeom prst="striped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21" name="TextBox 83"/>
          <p:cNvSpPr txBox="1"/>
          <p:nvPr/>
        </p:nvSpPr>
        <p:spPr>
          <a:xfrm>
            <a:off x="2743953" y="7070405"/>
            <a:ext cx="1589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5C482E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停车场出入口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任意多边形 7"/>
          <p:cNvSpPr/>
          <p:nvPr/>
        </p:nvSpPr>
        <p:spPr>
          <a:xfrm>
            <a:off x="4952010" y="1425039"/>
            <a:ext cx="3550722" cy="3657600"/>
          </a:xfrm>
          <a:custGeom>
            <a:avLst/>
            <a:gdLst>
              <a:gd name="connsiteX0" fmla="*/ 154380 w 3550722"/>
              <a:gd name="connsiteY0" fmla="*/ 0 h 3657600"/>
              <a:gd name="connsiteX1" fmla="*/ 0 w 3550722"/>
              <a:gd name="connsiteY1" fmla="*/ 1092530 h 3657600"/>
              <a:gd name="connsiteX2" fmla="*/ 59377 w 3550722"/>
              <a:gd name="connsiteY2" fmla="*/ 1769423 h 3657600"/>
              <a:gd name="connsiteX3" fmla="*/ 510639 w 3550722"/>
              <a:gd name="connsiteY3" fmla="*/ 2137558 h 3657600"/>
              <a:gd name="connsiteX4" fmla="*/ 1377538 w 3550722"/>
              <a:gd name="connsiteY4" fmla="*/ 2363190 h 3657600"/>
              <a:gd name="connsiteX5" fmla="*/ 2375065 w 3550722"/>
              <a:gd name="connsiteY5" fmla="*/ 2481943 h 3657600"/>
              <a:gd name="connsiteX6" fmla="*/ 3253839 w 3550722"/>
              <a:gd name="connsiteY6" fmla="*/ 2660073 h 3657600"/>
              <a:gd name="connsiteX7" fmla="*/ 3550722 w 3550722"/>
              <a:gd name="connsiteY7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50722" h="3657600">
                <a:moveTo>
                  <a:pt x="154380" y="0"/>
                </a:moveTo>
                <a:lnTo>
                  <a:pt x="0" y="1092530"/>
                </a:lnTo>
                <a:lnTo>
                  <a:pt x="59377" y="1769423"/>
                </a:lnTo>
                <a:lnTo>
                  <a:pt x="510639" y="2137558"/>
                </a:lnTo>
                <a:lnTo>
                  <a:pt x="1377538" y="2363190"/>
                </a:lnTo>
                <a:lnTo>
                  <a:pt x="2375065" y="2481943"/>
                </a:lnTo>
                <a:lnTo>
                  <a:pt x="3253839" y="2660073"/>
                </a:lnTo>
                <a:lnTo>
                  <a:pt x="3550722" y="3657600"/>
                </a:lnTo>
              </a:path>
            </a:pathLst>
          </a:custGeom>
          <a:noFill/>
          <a:ln w="76200">
            <a:solidFill>
              <a:srgbClr val="B66262"/>
            </a:solidFill>
            <a:prstDash val="sysDot"/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/>
        </p:nvSpPr>
        <p:spPr>
          <a:xfrm>
            <a:off x="5688281" y="1935678"/>
            <a:ext cx="604061" cy="4993733"/>
          </a:xfrm>
          <a:custGeom>
            <a:avLst/>
            <a:gdLst>
              <a:gd name="connsiteX0" fmla="*/ 1306286 w 1318161"/>
              <a:gd name="connsiteY0" fmla="*/ 0 h 4631377"/>
              <a:gd name="connsiteX1" fmla="*/ 1282535 w 1318161"/>
              <a:gd name="connsiteY1" fmla="*/ 558140 h 4631377"/>
              <a:gd name="connsiteX2" fmla="*/ 1318161 w 1318161"/>
              <a:gd name="connsiteY2" fmla="*/ 1270660 h 4631377"/>
              <a:gd name="connsiteX3" fmla="*/ 1282535 w 1318161"/>
              <a:gd name="connsiteY3" fmla="*/ 1710047 h 4631377"/>
              <a:gd name="connsiteX4" fmla="*/ 1033154 w 1318161"/>
              <a:gd name="connsiteY4" fmla="*/ 2386940 h 4631377"/>
              <a:gd name="connsiteX5" fmla="*/ 961902 w 1318161"/>
              <a:gd name="connsiteY5" fmla="*/ 2481943 h 4631377"/>
              <a:gd name="connsiteX6" fmla="*/ 641268 w 1318161"/>
              <a:gd name="connsiteY6" fmla="*/ 2909454 h 4631377"/>
              <a:gd name="connsiteX7" fmla="*/ 558141 w 1318161"/>
              <a:gd name="connsiteY7" fmla="*/ 2992582 h 4631377"/>
              <a:gd name="connsiteX8" fmla="*/ 320634 w 1318161"/>
              <a:gd name="connsiteY8" fmla="*/ 3348841 h 4631377"/>
              <a:gd name="connsiteX9" fmla="*/ 71252 w 1318161"/>
              <a:gd name="connsiteY9" fmla="*/ 4049486 h 4631377"/>
              <a:gd name="connsiteX10" fmla="*/ 0 w 1318161"/>
              <a:gd name="connsiteY10" fmla="*/ 4631377 h 4631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18161" h="4631377">
                <a:moveTo>
                  <a:pt x="1306286" y="0"/>
                </a:moveTo>
                <a:lnTo>
                  <a:pt x="1282535" y="558140"/>
                </a:lnTo>
                <a:lnTo>
                  <a:pt x="1318161" y="1270660"/>
                </a:lnTo>
                <a:lnTo>
                  <a:pt x="1282535" y="1710047"/>
                </a:lnTo>
                <a:lnTo>
                  <a:pt x="1033154" y="2386940"/>
                </a:lnTo>
                <a:cubicBezTo>
                  <a:pt x="970523" y="2474622"/>
                  <a:pt x="997854" y="2445988"/>
                  <a:pt x="961902" y="2481943"/>
                </a:cubicBezTo>
                <a:lnTo>
                  <a:pt x="641268" y="2909454"/>
                </a:lnTo>
                <a:cubicBezTo>
                  <a:pt x="567440" y="2995587"/>
                  <a:pt x="606511" y="2992582"/>
                  <a:pt x="558141" y="2992582"/>
                </a:cubicBezTo>
                <a:lnTo>
                  <a:pt x="320634" y="3348841"/>
                </a:lnTo>
                <a:lnTo>
                  <a:pt x="71252" y="4049486"/>
                </a:lnTo>
                <a:lnTo>
                  <a:pt x="0" y="4631377"/>
                </a:lnTo>
              </a:path>
            </a:pathLst>
          </a:custGeom>
          <a:noFill/>
          <a:ln w="76200">
            <a:solidFill>
              <a:srgbClr val="B66262"/>
            </a:solidFill>
            <a:prstDash val="sysDot"/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虚尾箭头 29"/>
          <p:cNvSpPr/>
          <p:nvPr/>
        </p:nvSpPr>
        <p:spPr>
          <a:xfrm rot="6853928">
            <a:off x="7587537" y="6537291"/>
            <a:ext cx="387714" cy="326575"/>
          </a:xfrm>
          <a:prstGeom prst="striped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13" name="任意多边形 12"/>
          <p:cNvSpPr/>
          <p:nvPr/>
        </p:nvSpPr>
        <p:spPr>
          <a:xfrm>
            <a:off x="5913912" y="4857008"/>
            <a:ext cx="5450774" cy="3550722"/>
          </a:xfrm>
          <a:custGeom>
            <a:avLst/>
            <a:gdLst>
              <a:gd name="connsiteX0" fmla="*/ 5450774 w 5450774"/>
              <a:gd name="connsiteY0" fmla="*/ 3550722 h 3550722"/>
              <a:gd name="connsiteX1" fmla="*/ 5320145 w 5450774"/>
              <a:gd name="connsiteY1" fmla="*/ 3360717 h 3550722"/>
              <a:gd name="connsiteX2" fmla="*/ 3586348 w 5450774"/>
              <a:gd name="connsiteY2" fmla="*/ 2826327 h 3550722"/>
              <a:gd name="connsiteX3" fmla="*/ 4536374 w 5450774"/>
              <a:gd name="connsiteY3" fmla="*/ 926275 h 3550722"/>
              <a:gd name="connsiteX4" fmla="*/ 2790701 w 5450774"/>
              <a:gd name="connsiteY4" fmla="*/ 0 h 3550722"/>
              <a:gd name="connsiteX5" fmla="*/ 1615044 w 5450774"/>
              <a:gd name="connsiteY5" fmla="*/ 2303813 h 3550722"/>
              <a:gd name="connsiteX6" fmla="*/ 0 w 5450774"/>
              <a:gd name="connsiteY6" fmla="*/ 1828800 h 355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50774" h="3550722">
                <a:moveTo>
                  <a:pt x="5450774" y="3550722"/>
                </a:moveTo>
                <a:lnTo>
                  <a:pt x="5320145" y="3360717"/>
                </a:lnTo>
                <a:lnTo>
                  <a:pt x="3586348" y="2826327"/>
                </a:lnTo>
                <a:lnTo>
                  <a:pt x="4536374" y="926275"/>
                </a:lnTo>
                <a:lnTo>
                  <a:pt x="2790701" y="0"/>
                </a:lnTo>
                <a:lnTo>
                  <a:pt x="1615044" y="2303813"/>
                </a:lnTo>
                <a:lnTo>
                  <a:pt x="0" y="1828800"/>
                </a:lnTo>
              </a:path>
            </a:pathLst>
          </a:custGeom>
          <a:noFill/>
          <a:ln w="76200">
            <a:solidFill>
              <a:srgbClr val="92D050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 13"/>
          <p:cNvSpPr/>
          <p:nvPr/>
        </p:nvSpPr>
        <p:spPr>
          <a:xfrm>
            <a:off x="3336966" y="4242143"/>
            <a:ext cx="5557652" cy="1864426"/>
          </a:xfrm>
          <a:custGeom>
            <a:avLst/>
            <a:gdLst>
              <a:gd name="connsiteX0" fmla="*/ 0 w 5557652"/>
              <a:gd name="connsiteY0" fmla="*/ 1864426 h 1864426"/>
              <a:gd name="connsiteX1" fmla="*/ 1389413 w 5557652"/>
              <a:gd name="connsiteY1" fmla="*/ 1816925 h 1864426"/>
              <a:gd name="connsiteX2" fmla="*/ 2695699 w 5557652"/>
              <a:gd name="connsiteY2" fmla="*/ 1567543 h 1864426"/>
              <a:gd name="connsiteX3" fmla="*/ 3871356 w 5557652"/>
              <a:gd name="connsiteY3" fmla="*/ 914400 h 1864426"/>
              <a:gd name="connsiteX4" fmla="*/ 4595751 w 5557652"/>
              <a:gd name="connsiteY4" fmla="*/ 617517 h 1864426"/>
              <a:gd name="connsiteX5" fmla="*/ 5557652 w 5557652"/>
              <a:gd name="connsiteY5" fmla="*/ 0 h 186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57652" h="1864426">
                <a:moveTo>
                  <a:pt x="0" y="1864426"/>
                </a:moveTo>
                <a:lnTo>
                  <a:pt x="1389413" y="1816925"/>
                </a:lnTo>
                <a:lnTo>
                  <a:pt x="2695699" y="1567543"/>
                </a:lnTo>
                <a:lnTo>
                  <a:pt x="3871356" y="914400"/>
                </a:lnTo>
                <a:lnTo>
                  <a:pt x="4595751" y="617517"/>
                </a:lnTo>
                <a:lnTo>
                  <a:pt x="5557652" y="0"/>
                </a:lnTo>
              </a:path>
            </a:pathLst>
          </a:custGeom>
          <a:noFill/>
          <a:ln w="76200">
            <a:solidFill>
              <a:srgbClr val="B66262"/>
            </a:solidFill>
            <a:prstDash val="sysDot"/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 14"/>
          <p:cNvSpPr/>
          <p:nvPr/>
        </p:nvSpPr>
        <p:spPr>
          <a:xfrm>
            <a:off x="2137558" y="2244436"/>
            <a:ext cx="2671948" cy="3586348"/>
          </a:xfrm>
          <a:custGeom>
            <a:avLst/>
            <a:gdLst>
              <a:gd name="connsiteX0" fmla="*/ 2280063 w 2671948"/>
              <a:gd name="connsiteY0" fmla="*/ 0 h 3586348"/>
              <a:gd name="connsiteX1" fmla="*/ 2648198 w 2671948"/>
              <a:gd name="connsiteY1" fmla="*/ 676894 h 3586348"/>
              <a:gd name="connsiteX2" fmla="*/ 2671948 w 2671948"/>
              <a:gd name="connsiteY2" fmla="*/ 2006930 h 3586348"/>
              <a:gd name="connsiteX3" fmla="*/ 2291938 w 2671948"/>
              <a:gd name="connsiteY3" fmla="*/ 3087585 h 3586348"/>
              <a:gd name="connsiteX4" fmla="*/ 1318161 w 2671948"/>
              <a:gd name="connsiteY4" fmla="*/ 3586348 h 3586348"/>
              <a:gd name="connsiteX5" fmla="*/ 1033154 w 2671948"/>
              <a:gd name="connsiteY5" fmla="*/ 3586348 h 3586348"/>
              <a:gd name="connsiteX6" fmla="*/ 0 w 2671948"/>
              <a:gd name="connsiteY6" fmla="*/ 3348842 h 3586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1948" h="3586348">
                <a:moveTo>
                  <a:pt x="2280063" y="0"/>
                </a:moveTo>
                <a:lnTo>
                  <a:pt x="2648198" y="676894"/>
                </a:lnTo>
                <a:lnTo>
                  <a:pt x="2671948" y="2006930"/>
                </a:lnTo>
                <a:lnTo>
                  <a:pt x="2291938" y="3087585"/>
                </a:lnTo>
                <a:lnTo>
                  <a:pt x="1318161" y="3586348"/>
                </a:lnTo>
                <a:lnTo>
                  <a:pt x="1033154" y="3586348"/>
                </a:lnTo>
                <a:lnTo>
                  <a:pt x="0" y="3348842"/>
                </a:lnTo>
              </a:path>
            </a:pathLst>
          </a:custGeom>
          <a:noFill/>
          <a:ln w="76200">
            <a:solidFill>
              <a:srgbClr val="B66262"/>
            </a:solidFill>
            <a:prstDash val="sysDot"/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虚尾箭头 38"/>
          <p:cNvSpPr/>
          <p:nvPr/>
        </p:nvSpPr>
        <p:spPr>
          <a:xfrm>
            <a:off x="2137558" y="7070405"/>
            <a:ext cx="387714" cy="326575"/>
          </a:xfrm>
          <a:prstGeom prst="striped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cxnSp>
        <p:nvCxnSpPr>
          <p:cNvPr id="29" name="直接箭头连接符 28"/>
          <p:cNvCxnSpPr/>
          <p:nvPr/>
        </p:nvCxnSpPr>
        <p:spPr>
          <a:xfrm>
            <a:off x="1020957" y="7681630"/>
            <a:ext cx="1532670" cy="0"/>
          </a:xfrm>
          <a:prstGeom prst="straightConnector1">
            <a:avLst/>
          </a:prstGeom>
          <a:noFill/>
          <a:ln w="76200">
            <a:solidFill>
              <a:srgbClr val="92D050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1" name="直接箭头连接符 40"/>
          <p:cNvCxnSpPr/>
          <p:nvPr/>
        </p:nvCxnSpPr>
        <p:spPr>
          <a:xfrm>
            <a:off x="1022829" y="8119038"/>
            <a:ext cx="1532670" cy="0"/>
          </a:xfrm>
          <a:prstGeom prst="straightConnector1">
            <a:avLst/>
          </a:prstGeom>
          <a:noFill/>
          <a:ln w="76200">
            <a:solidFill>
              <a:srgbClr val="B66262"/>
            </a:solidFill>
            <a:prstDash val="sysDot"/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2" name="TextBox 83"/>
          <p:cNvSpPr txBox="1"/>
          <p:nvPr/>
        </p:nvSpPr>
        <p:spPr>
          <a:xfrm>
            <a:off x="2743953" y="7527741"/>
            <a:ext cx="1589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5C482E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行车线路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3" name="TextBox 83"/>
          <p:cNvSpPr txBox="1"/>
          <p:nvPr/>
        </p:nvSpPr>
        <p:spPr>
          <a:xfrm>
            <a:off x="2743953" y="7965149"/>
            <a:ext cx="1589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5C482E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人行动线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3"/>
          <p:cNvSpPr txBox="1"/>
          <p:nvPr/>
        </p:nvSpPr>
        <p:spPr>
          <a:xfrm>
            <a:off x="5552260" y="8514767"/>
            <a:ext cx="1708963" cy="698639"/>
          </a:xfrm>
          <a:prstGeom prst="rect">
            <a:avLst/>
          </a:prstGeom>
          <a:noFill/>
        </p:spPr>
        <p:txBody>
          <a:bodyPr wrap="square" lIns="143243" tIns="71621" rIns="143243" bIns="71621" rtlCol="0">
            <a:spAutoFit/>
          </a:bodyPr>
          <a:lstStyle/>
          <a:p>
            <a:pPr algn="ctr">
              <a:defRPr/>
            </a:pPr>
            <a:r>
              <a:rPr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/>
                <a:ea typeface="微软雅黑" panose="020B0503020204020204" charset="-122"/>
              </a:rPr>
              <a:t>效果图</a:t>
            </a:r>
            <a:endParaRPr lang="en-US" altLang="zh-CN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/>
              <a:ea typeface="微软雅黑" panose="020B0503020204020204" charset="-122"/>
            </a:endParaRPr>
          </a:p>
          <a:p>
            <a:pPr algn="ctr">
              <a:defRPr/>
            </a:pPr>
            <a:r>
              <a:rPr lang="en-US" altLang="zh-CN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RENDERINGS</a:t>
            </a:r>
            <a:endParaRPr lang="zh-CN" altLang="en-US" sz="1800" dirty="0">
              <a:solidFill>
                <a:schemeClr val="tx1">
                  <a:lumMod val="65000"/>
                  <a:lumOff val="35000"/>
                </a:schemeClr>
              </a:solidFill>
              <a:latin typeface="Bangla MN"/>
              <a:ea typeface="微软雅黑" panose="020B0503020204020204" charset="-122"/>
              <a:cs typeface="Bangla MN"/>
            </a:endParaRPr>
          </a:p>
        </p:txBody>
      </p:sp>
      <p:pic>
        <p:nvPicPr>
          <p:cNvPr id="5122" name="Picture 2" descr="E:\设计竞赛\嵊泗民宿shengsi-2022\效果图\D5_图片_20220924_145526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0590"/>
            <a:ext cx="12813484" cy="675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设计竞赛\嵊泗民宿shengsi-2022\效果图\0924SHENGSI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825" y="8267701"/>
            <a:ext cx="2304659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3"/>
          <p:cNvSpPr txBox="1"/>
          <p:nvPr/>
        </p:nvSpPr>
        <p:spPr>
          <a:xfrm>
            <a:off x="5552260" y="8514767"/>
            <a:ext cx="1708963" cy="698639"/>
          </a:xfrm>
          <a:prstGeom prst="rect">
            <a:avLst/>
          </a:prstGeom>
          <a:noFill/>
        </p:spPr>
        <p:txBody>
          <a:bodyPr wrap="square" lIns="143243" tIns="71621" rIns="143243" bIns="71621" rtlCol="0">
            <a:spAutoFit/>
          </a:bodyPr>
          <a:lstStyle/>
          <a:p>
            <a:pPr algn="ctr">
              <a:defRPr/>
            </a:pPr>
            <a:r>
              <a:rPr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/>
                <a:ea typeface="微软雅黑" panose="020B0503020204020204" charset="-122"/>
              </a:rPr>
              <a:t>效果图</a:t>
            </a:r>
            <a:endParaRPr lang="en-US" altLang="zh-CN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/>
              <a:ea typeface="微软雅黑" panose="020B0503020204020204" charset="-122"/>
            </a:endParaRPr>
          </a:p>
          <a:p>
            <a:pPr algn="ctr">
              <a:defRPr/>
            </a:pPr>
            <a:r>
              <a:rPr lang="en-US" altLang="zh-CN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RENDERINGS</a:t>
            </a:r>
            <a:endParaRPr lang="zh-CN" altLang="en-US" sz="1800" dirty="0">
              <a:solidFill>
                <a:schemeClr val="tx1">
                  <a:lumMod val="65000"/>
                  <a:lumOff val="35000"/>
                </a:schemeClr>
              </a:solidFill>
              <a:latin typeface="Bangla MN"/>
              <a:ea typeface="微软雅黑" panose="020B0503020204020204" charset="-122"/>
              <a:cs typeface="Bangla M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1510590"/>
            <a:ext cx="12813482" cy="675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设计竞赛\嵊泗民宿shengsi-2022\效果图\0924SHENGSI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825" y="8267701"/>
            <a:ext cx="2304659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等腰三角形 4"/>
          <p:cNvSpPr/>
          <p:nvPr/>
        </p:nvSpPr>
        <p:spPr>
          <a:xfrm rot="14606285">
            <a:off x="10642335" y="8879347"/>
            <a:ext cx="595569" cy="515617"/>
          </a:xfrm>
          <a:prstGeom prst="triangl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FF0000"/>
              </a:gs>
            </a:gsLst>
            <a:lin ang="164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3"/>
          <p:cNvSpPr txBox="1"/>
          <p:nvPr/>
        </p:nvSpPr>
        <p:spPr>
          <a:xfrm>
            <a:off x="5552260" y="8514767"/>
            <a:ext cx="1708963" cy="698639"/>
          </a:xfrm>
          <a:prstGeom prst="rect">
            <a:avLst/>
          </a:prstGeom>
          <a:noFill/>
        </p:spPr>
        <p:txBody>
          <a:bodyPr wrap="square" lIns="143243" tIns="71621" rIns="143243" bIns="71621" rtlCol="0">
            <a:spAutoFit/>
          </a:bodyPr>
          <a:lstStyle/>
          <a:p>
            <a:pPr algn="ctr">
              <a:defRPr/>
            </a:pPr>
            <a:r>
              <a:rPr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/>
                <a:ea typeface="微软雅黑" panose="020B0503020204020204" charset="-122"/>
              </a:rPr>
              <a:t>效果图</a:t>
            </a:r>
            <a:endParaRPr lang="en-US" altLang="zh-CN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/>
              <a:ea typeface="微软雅黑" panose="020B0503020204020204" charset="-122"/>
            </a:endParaRPr>
          </a:p>
          <a:p>
            <a:pPr algn="ctr">
              <a:defRPr/>
            </a:pPr>
            <a:r>
              <a:rPr lang="en-US" altLang="zh-CN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RENDERINGS</a:t>
            </a:r>
            <a:endParaRPr lang="zh-CN" altLang="en-US" sz="1800" dirty="0">
              <a:solidFill>
                <a:schemeClr val="tx1">
                  <a:lumMod val="65000"/>
                  <a:lumOff val="35000"/>
                </a:schemeClr>
              </a:solidFill>
              <a:latin typeface="Bangla MN"/>
              <a:ea typeface="微软雅黑" panose="020B0503020204020204" charset="-122"/>
              <a:cs typeface="Bangla M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1510590"/>
            <a:ext cx="12813482" cy="675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设计竞赛\嵊泗民宿shengsi-2022\效果图\0924SHENGSI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825" y="8267701"/>
            <a:ext cx="2304659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等腰三角形 4"/>
          <p:cNvSpPr/>
          <p:nvPr/>
        </p:nvSpPr>
        <p:spPr>
          <a:xfrm rot="19409514">
            <a:off x="11021434" y="8394275"/>
            <a:ext cx="595569" cy="515617"/>
          </a:xfrm>
          <a:prstGeom prst="triangl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FF0000"/>
              </a:gs>
            </a:gsLst>
            <a:lin ang="164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373603"/>
            <a:ext cx="12824195" cy="864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3"/>
          <p:cNvSpPr txBox="1"/>
          <p:nvPr/>
        </p:nvSpPr>
        <p:spPr>
          <a:xfrm>
            <a:off x="5552260" y="8514767"/>
            <a:ext cx="1708963" cy="698639"/>
          </a:xfrm>
          <a:prstGeom prst="rect">
            <a:avLst/>
          </a:prstGeom>
          <a:noFill/>
        </p:spPr>
        <p:txBody>
          <a:bodyPr wrap="square" lIns="143243" tIns="71621" rIns="143243" bIns="71621" rtlCol="0">
            <a:spAutoFit/>
          </a:bodyPr>
          <a:lstStyle/>
          <a:p>
            <a:pPr algn="ctr">
              <a:defRPr/>
            </a:pPr>
            <a:r>
              <a:rPr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/>
                <a:ea typeface="微软雅黑" panose="020B0503020204020204" charset="-122"/>
              </a:rPr>
              <a:t>效果图</a:t>
            </a:r>
            <a:endParaRPr lang="en-US" altLang="zh-CN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/>
              <a:ea typeface="微软雅黑" panose="020B0503020204020204" charset="-122"/>
            </a:endParaRPr>
          </a:p>
          <a:p>
            <a:pPr algn="ctr">
              <a:defRPr/>
            </a:pPr>
            <a:r>
              <a:rPr lang="en-US" altLang="zh-CN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RENDERINGS</a:t>
            </a:r>
            <a:endParaRPr lang="zh-CN" altLang="en-US" sz="1800" dirty="0">
              <a:solidFill>
                <a:schemeClr val="tx1">
                  <a:lumMod val="65000"/>
                  <a:lumOff val="35000"/>
                </a:schemeClr>
              </a:solidFill>
              <a:latin typeface="Bangla MN"/>
              <a:ea typeface="微软雅黑" panose="020B0503020204020204" charset="-122"/>
              <a:cs typeface="Bangla MN"/>
            </a:endParaRPr>
          </a:p>
        </p:txBody>
      </p:sp>
      <p:pic>
        <p:nvPicPr>
          <p:cNvPr id="5123" name="Picture 3" descr="E:\设计竞赛\嵊泗民宿shengsi-2022\效果图\0924SHENGSI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825" y="8267701"/>
            <a:ext cx="2304659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等腰三角形 4"/>
          <p:cNvSpPr/>
          <p:nvPr/>
        </p:nvSpPr>
        <p:spPr>
          <a:xfrm rot="401235">
            <a:off x="11109316" y="8865971"/>
            <a:ext cx="595569" cy="515617"/>
          </a:xfrm>
          <a:prstGeom prst="triangl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FF0000"/>
              </a:gs>
            </a:gsLst>
            <a:lin ang="164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3"/>
          <p:cNvSpPr txBox="1"/>
          <p:nvPr/>
        </p:nvSpPr>
        <p:spPr>
          <a:xfrm>
            <a:off x="5552260" y="8514767"/>
            <a:ext cx="1708963" cy="698639"/>
          </a:xfrm>
          <a:prstGeom prst="rect">
            <a:avLst/>
          </a:prstGeom>
          <a:noFill/>
        </p:spPr>
        <p:txBody>
          <a:bodyPr wrap="square" lIns="143243" tIns="71621" rIns="143243" bIns="71621" rtlCol="0">
            <a:spAutoFit/>
          </a:bodyPr>
          <a:lstStyle/>
          <a:p>
            <a:pPr algn="ctr">
              <a:defRPr/>
            </a:pPr>
            <a:r>
              <a:rPr lang="zh-CN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/>
                <a:ea typeface="微软雅黑" panose="020B0503020204020204" charset="-122"/>
              </a:rPr>
              <a:t>效果图</a:t>
            </a:r>
            <a:endParaRPr lang="en-US" altLang="zh-CN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/>
              <a:ea typeface="微软雅黑" panose="020B0503020204020204" charset="-122"/>
            </a:endParaRPr>
          </a:p>
          <a:p>
            <a:pPr algn="ctr">
              <a:defRPr/>
            </a:pPr>
            <a:r>
              <a:rPr lang="en-US" altLang="zh-CN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RENDERINGS</a:t>
            </a:r>
            <a:endParaRPr lang="zh-CN" altLang="en-US" sz="1800" dirty="0">
              <a:solidFill>
                <a:schemeClr val="tx1">
                  <a:lumMod val="65000"/>
                  <a:lumOff val="35000"/>
                </a:schemeClr>
              </a:solidFill>
              <a:latin typeface="Bangla MN"/>
              <a:ea typeface="微软雅黑" panose="020B0503020204020204" charset="-122"/>
              <a:cs typeface="Bangla M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" y="1510590"/>
            <a:ext cx="12813480" cy="675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设计竞赛\嵊泗民宿shengsi-2022\效果图\0924SHENGSI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825" y="8267701"/>
            <a:ext cx="2304659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等腰三角形 4"/>
          <p:cNvSpPr/>
          <p:nvPr/>
        </p:nvSpPr>
        <p:spPr>
          <a:xfrm rot="2522836">
            <a:off x="11578644" y="8531340"/>
            <a:ext cx="595569" cy="515617"/>
          </a:xfrm>
          <a:prstGeom prst="triangl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FF0000"/>
              </a:gs>
            </a:gsLst>
            <a:lin ang="164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669</Words>
  <Application>WPS 演示</Application>
  <PresentationFormat>A3 纸张(297x420 毫米)</PresentationFormat>
  <Paragraphs>100</Paragraphs>
  <Slides>16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8" baseType="lpstr">
      <vt:lpstr>Arial</vt:lpstr>
      <vt:lpstr>宋体</vt:lpstr>
      <vt:lpstr>Wingdings</vt:lpstr>
      <vt:lpstr>Arial</vt:lpstr>
      <vt:lpstr>微软雅黑</vt:lpstr>
      <vt:lpstr>Adobe Hebrew</vt:lpstr>
      <vt:lpstr>Segoe Print</vt:lpstr>
      <vt:lpstr>Arial Black</vt:lpstr>
      <vt:lpstr>Bangla MN</vt:lpstr>
      <vt:lpstr>Calibri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河南新乡万和城项目商业部分 整体策略发展报告 COMMERCIAL PROJECT    PRELIMINARY STATEGY DEVELOPMENT REPORT</dc:title>
  <dc:creator>bao</dc:creator>
  <cp:lastModifiedBy>晨霄星</cp:lastModifiedBy>
  <cp:revision>543</cp:revision>
  <dcterms:created xsi:type="dcterms:W3CDTF">2015-05-29T06:35:00Z</dcterms:created>
  <dcterms:modified xsi:type="dcterms:W3CDTF">2022-10-22T10:52:36Z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2052-11.1.0.8838</vt:lpwstr>
  </property>
</Properties>
</file>