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8817" r:id="rId2"/>
    <p:sldId id="8816" r:id="rId3"/>
    <p:sldId id="8764" r:id="rId4"/>
    <p:sldId id="8787" r:id="rId5"/>
    <p:sldId id="8788" r:id="rId6"/>
    <p:sldId id="8771" r:id="rId7"/>
    <p:sldId id="8792" r:id="rId8"/>
    <p:sldId id="256" r:id="rId9"/>
    <p:sldId id="8815" r:id="rId10"/>
    <p:sldId id="8777" r:id="rId11"/>
    <p:sldId id="8809" r:id="rId12"/>
    <p:sldId id="8810" r:id="rId13"/>
    <p:sldId id="8812" r:id="rId14"/>
    <p:sldId id="8751" r:id="rId15"/>
    <p:sldId id="263" r:id="rId16"/>
    <p:sldId id="8754" r:id="rId17"/>
    <p:sldId id="8756" r:id="rId18"/>
    <p:sldId id="8750" r:id="rId19"/>
    <p:sldId id="8759" r:id="rId20"/>
    <p:sldId id="8757" r:id="rId21"/>
    <p:sldId id="8749" r:id="rId22"/>
    <p:sldId id="8813" r:id="rId23"/>
    <p:sldId id="8760" r:id="rId2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7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9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0084F-4D0D-4933-A728-5C9D1250A431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B653-042E-44D0-ACC5-EBE4C12F56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7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220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71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05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023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39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29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158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93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20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418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14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472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085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32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29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9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8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8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E0F08-5CA5-4FF4-B957-98B3019525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2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24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77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73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6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74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95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46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54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53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3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7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42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63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BA9A-6130-4CE7-A62C-8981755CBC9C}" type="datetimeFigureOut">
              <a:rPr lang="zh-CN" altLang="en-US" smtClean="0"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61312-CCC4-430B-81B1-E1FDD3C104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13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C721D-9E8C-4A2B-A7F0-057009366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520E03-F7AC-4B8D-A7E1-7A086277DE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9A88AA-E62C-42DA-B0D7-813A933EA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" y="0"/>
            <a:ext cx="9891516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2E192F7-CE49-42EF-893E-BB554C48D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017" y="-1521421"/>
            <a:ext cx="9504346" cy="525877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5E292A9-25D9-4A07-A39B-6F3AB8023D20}"/>
              </a:ext>
            </a:extLst>
          </p:cNvPr>
          <p:cNvSpPr txBox="1"/>
          <p:nvPr/>
        </p:nvSpPr>
        <p:spPr>
          <a:xfrm>
            <a:off x="1406465" y="2872743"/>
            <a:ext cx="7756585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600" b="1" dirty="0">
                <a:solidFill>
                  <a:srgbClr val="5A77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针对帕金森患者的可穿戴式下肢外骨骼康复机器人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9559674-57B2-4789-A95C-F0445EE6531A}"/>
              </a:ext>
            </a:extLst>
          </p:cNvPr>
          <p:cNvSpPr txBox="1"/>
          <p:nvPr/>
        </p:nvSpPr>
        <p:spPr>
          <a:xfrm>
            <a:off x="6562741" y="4092766"/>
            <a:ext cx="2422776" cy="8425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zh-CN" altLang="en-US" sz="162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汇报人：孙旭芳</a:t>
            </a:r>
            <a:endParaRPr lang="en-US" altLang="zh-CN" sz="162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62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单位：合肥工业大学</a:t>
            </a:r>
            <a:endParaRPr lang="en-US" altLang="zh-CN" sz="162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162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7ADB0CC-1DAC-45CF-B106-36D7FA70C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14" y="6250711"/>
            <a:ext cx="1133215" cy="43555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441FD6E-DFE3-4BCC-8E51-465551B2D1CF}"/>
              </a:ext>
            </a:extLst>
          </p:cNvPr>
          <p:cNvSpPr txBox="1"/>
          <p:nvPr/>
        </p:nvSpPr>
        <p:spPr>
          <a:xfrm>
            <a:off x="6958101" y="6314598"/>
            <a:ext cx="27063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渭南市临渭区银色浪漫设计大赛</a:t>
            </a:r>
          </a:p>
        </p:txBody>
      </p:sp>
    </p:spTree>
    <p:extLst>
      <p:ext uri="{BB962C8B-B14F-4D97-AF65-F5344CB8AC3E}">
        <p14:creationId xmlns:p14="http://schemas.microsoft.com/office/powerpoint/2010/main" val="19563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CBCDB7-096B-4466-8610-2A4F96B63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96"/>
            <a:ext cx="9906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763D077-5B64-4B9A-8B5A-4398A0A35ACA}"/>
              </a:ext>
            </a:extLst>
          </p:cNvPr>
          <p:cNvSpPr txBox="1"/>
          <p:nvPr/>
        </p:nvSpPr>
        <p:spPr>
          <a:xfrm>
            <a:off x="6500812" y="6098442"/>
            <a:ext cx="2032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细节说明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0F09F1F-E62D-4C64-A8D4-8CE65E658009}"/>
              </a:ext>
            </a:extLst>
          </p:cNvPr>
          <p:cNvSpPr txBox="1"/>
          <p:nvPr/>
        </p:nvSpPr>
        <p:spPr>
          <a:xfrm>
            <a:off x="1093787" y="6098442"/>
            <a:ext cx="2032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细节图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BB631B-C6C6-441D-AABC-A77022997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/>
          <a:stretch/>
        </p:blipFill>
        <p:spPr>
          <a:xfrm>
            <a:off x="381000" y="1015068"/>
            <a:ext cx="9144000" cy="584293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D658D18-1C6F-432D-BE71-2DA8DEC85035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3F34EB6-5D97-45AF-894F-52F5252D1496}"/>
                </a:ext>
              </a:extLst>
            </p:cNvPr>
            <p:cNvSpPr txBox="1"/>
            <p:nvPr/>
          </p:nvSpPr>
          <p:spPr>
            <a:xfrm>
              <a:off x="1303193" y="464422"/>
              <a:ext cx="4732117" cy="422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3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细节说明</a:t>
              </a: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98252D3-298B-4CFD-A02A-D3E96FC1951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200" kern="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3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08E64CB-4BEA-4070-8B46-3AA5156E7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42" y="-923200"/>
            <a:ext cx="1268388" cy="7134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D0863B-5721-4D31-8FA1-E02CD69701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6"/>
          <a:stretch/>
        </p:blipFill>
        <p:spPr>
          <a:xfrm>
            <a:off x="381000" y="889233"/>
            <a:ext cx="9144000" cy="596876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039AD63-67B7-4E31-9167-BD4E38D61A8D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7A4C712-5C69-4F22-B13D-E486050EA1C8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可调节部位细节</a:t>
              </a: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3B1C2D5-96C5-4B71-8D51-D507E0BBA86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8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39B1F4B-1F2A-4C14-833E-822962491B92}"/>
              </a:ext>
            </a:extLst>
          </p:cNvPr>
          <p:cNvCxnSpPr/>
          <p:nvPr/>
        </p:nvCxnSpPr>
        <p:spPr>
          <a:xfrm>
            <a:off x="7880576" y="5233305"/>
            <a:ext cx="0" cy="526500"/>
          </a:xfrm>
          <a:prstGeom prst="straightConnector1">
            <a:avLst/>
          </a:prstGeom>
          <a:ln>
            <a:solidFill>
              <a:srgbClr val="D4D4D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45F52AB7-A70D-4AE5-BD8E-D4887EF4B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0"/>
          <a:stretch/>
        </p:blipFill>
        <p:spPr>
          <a:xfrm>
            <a:off x="381000" y="945750"/>
            <a:ext cx="9144000" cy="591225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01A06C9-9E6E-4C35-8D2A-9747F259DF10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F4845DA-CC61-4234-B52E-AB5706794255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人机尺寸图</a:t>
              </a: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3226470B-774A-48A2-9BF9-21DF154AD92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4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2D1DE6-73AC-4EB0-95CC-A1439CEED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285876"/>
            <a:ext cx="9905998" cy="557212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41C3648-7F12-4F3E-94A1-E1C5C7A5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6606" r="91035" b="81252"/>
          <a:stretch/>
        </p:blipFill>
        <p:spPr>
          <a:xfrm>
            <a:off x="9315037" y="116380"/>
            <a:ext cx="526558" cy="526557"/>
          </a:xfrm>
          <a:prstGeom prst="round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FF5B236-901A-49DB-88A6-841A5BCB1DF7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6AE01A7-7D85-4230-9A0F-5FBF70DA5507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Rebirth</a:t>
              </a:r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介绍</a:t>
              </a: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D75DE90-8871-4E19-9E5A-F34CA9105C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7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8F24D4A-37F1-4F19-90E3-666747F78D10}"/>
              </a:ext>
            </a:extLst>
          </p:cNvPr>
          <p:cNvGrpSpPr/>
          <p:nvPr/>
        </p:nvGrpSpPr>
        <p:grpSpPr>
          <a:xfrm>
            <a:off x="771563" y="642938"/>
            <a:ext cx="8362875" cy="5572125"/>
            <a:chOff x="1215441" y="642938"/>
            <a:chExt cx="8362875" cy="557212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85BADC7-BCB3-444F-898F-F844A92BC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1" t="3626" r="997" b="3626"/>
            <a:stretch/>
          </p:blipFill>
          <p:spPr>
            <a:xfrm>
              <a:off x="4024313" y="642938"/>
              <a:ext cx="5554003" cy="55721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6D81084-3F34-4442-A756-4D111978F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" t="2873" r="31040"/>
            <a:stretch/>
          </p:blipFill>
          <p:spPr>
            <a:xfrm>
              <a:off x="1215441" y="1798278"/>
              <a:ext cx="2352675" cy="4043631"/>
            </a:xfrm>
            <a:prstGeom prst="rect">
              <a:avLst/>
            </a:prstGeom>
          </p:spPr>
        </p:pic>
      </p:grp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B1836FE-742B-4836-B9FF-E21BA4B2918F}"/>
              </a:ext>
            </a:extLst>
          </p:cNvPr>
          <p:cNvCxnSpPr/>
          <p:nvPr/>
        </p:nvCxnSpPr>
        <p:spPr>
          <a:xfrm>
            <a:off x="2960205" y="3720872"/>
            <a:ext cx="877500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6C6ED5A7-7D92-4196-923F-4C55A76AE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6606" r="91035" b="81252"/>
          <a:stretch/>
        </p:blipFill>
        <p:spPr>
          <a:xfrm>
            <a:off x="9315037" y="116380"/>
            <a:ext cx="526558" cy="526557"/>
          </a:xfrm>
          <a:prstGeom prst="round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68891A7-962F-4262-928B-484D06814C87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C7290DF-B5DC-40A2-B792-77344BF831A2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Rebirth</a:t>
              </a:r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信息构架</a:t>
              </a: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85D4DD1-BFFE-4B3B-9559-2764790BFFD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4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9E690E9-0700-4B31-BD2E-64EB37DC7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6"/>
          <a:stretch/>
        </p:blipFill>
        <p:spPr>
          <a:xfrm>
            <a:off x="1193318" y="767032"/>
            <a:ext cx="7827147" cy="50280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9212805-754A-4AAD-A41D-45B85AEBB2DE}"/>
              </a:ext>
            </a:extLst>
          </p:cNvPr>
          <p:cNvSpPr txBox="1"/>
          <p:nvPr/>
        </p:nvSpPr>
        <p:spPr>
          <a:xfrm>
            <a:off x="701144" y="5760236"/>
            <a:ext cx="8149241" cy="661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居家视频远程拍摄，上传至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系统，关键关节点识别扫描后，经深度学习（卷积神经网络），建立识别模型，然后通过视频分析技术（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UPDRS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量表），发现患者问题，生成电子病历（以图文、语音、文字，三种显示方式，更好地满足患者需求）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273F317-EAD9-4EB2-94DE-6F86B4CBD1B8}"/>
              </a:ext>
            </a:extLst>
          </p:cNvPr>
          <p:cNvGrpSpPr/>
          <p:nvPr/>
        </p:nvGrpSpPr>
        <p:grpSpPr>
          <a:xfrm>
            <a:off x="4887904" y="1051942"/>
            <a:ext cx="2171149" cy="242374"/>
            <a:chOff x="1732959" y="4448756"/>
            <a:chExt cx="2672183" cy="298304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DC7F841-DC6C-4D7E-9996-56E4B5304681}"/>
                </a:ext>
              </a:extLst>
            </p:cNvPr>
            <p:cNvSpPr txBox="1"/>
            <p:nvPr/>
          </p:nvSpPr>
          <p:spPr>
            <a:xfrm>
              <a:off x="1732959" y="4448756"/>
              <a:ext cx="1232184" cy="2983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9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关节点扫描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9BD7CB2-3A62-4275-AEEC-08C6ACCD4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5142" y="4587256"/>
              <a:ext cx="1440000" cy="1316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72F4D89-8A10-41AF-9418-2562905D3AA2}"/>
              </a:ext>
            </a:extLst>
          </p:cNvPr>
          <p:cNvGrpSpPr/>
          <p:nvPr/>
        </p:nvGrpSpPr>
        <p:grpSpPr>
          <a:xfrm>
            <a:off x="2678631" y="3991739"/>
            <a:ext cx="1848546" cy="242374"/>
            <a:chOff x="2130009" y="4448756"/>
            <a:chExt cx="2275133" cy="298306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4599931-369B-4BAC-AC90-F0933B06542F}"/>
                </a:ext>
              </a:extLst>
            </p:cNvPr>
            <p:cNvSpPr txBox="1"/>
            <p:nvPr/>
          </p:nvSpPr>
          <p:spPr>
            <a:xfrm>
              <a:off x="2130009" y="4448756"/>
              <a:ext cx="835133" cy="2983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9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视频拍摄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08C8930-DA70-4D8E-9CDE-03264749F4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5142" y="4587256"/>
              <a:ext cx="1440000" cy="1316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429DC52-0D93-4C8D-8428-8DB4E465BEA6}"/>
              </a:ext>
            </a:extLst>
          </p:cNvPr>
          <p:cNvGrpSpPr/>
          <p:nvPr/>
        </p:nvGrpSpPr>
        <p:grpSpPr>
          <a:xfrm flipH="1">
            <a:off x="7222726" y="2727062"/>
            <a:ext cx="2171149" cy="242374"/>
            <a:chOff x="1732959" y="4448756"/>
            <a:chExt cx="2672183" cy="298306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59F884F-FE85-4040-B7E8-AB951563BF7F}"/>
                </a:ext>
              </a:extLst>
            </p:cNvPr>
            <p:cNvSpPr txBox="1"/>
            <p:nvPr/>
          </p:nvSpPr>
          <p:spPr>
            <a:xfrm>
              <a:off x="1732959" y="4448756"/>
              <a:ext cx="1232184" cy="2983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9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在线病历生成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9A93A714-28A4-4FE6-9351-5C576C97D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5142" y="4587256"/>
              <a:ext cx="1440000" cy="1316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CCFA253-94E6-4082-9B59-68786FFA0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6606" r="91035" b="81252"/>
          <a:stretch/>
        </p:blipFill>
        <p:spPr>
          <a:xfrm>
            <a:off x="9315037" y="116380"/>
            <a:ext cx="526558" cy="526557"/>
          </a:xfrm>
          <a:prstGeom prst="round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D5EED67-DF23-4CBD-A7C2-4588EF30BBC6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D2F6246-36AF-4050-BC43-C4E983142529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视频远程诊断</a:t>
              </a: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35BCC5E-E9EC-4BE3-8B16-953FD9B97F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9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C436A8-5A38-44D2-B740-11F852C03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06" y="449663"/>
            <a:ext cx="8831231" cy="496756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D0D0F11-DC0F-4DD8-A9D3-EDFD95E150E0}"/>
              </a:ext>
            </a:extLst>
          </p:cNvPr>
          <p:cNvSpPr txBox="1"/>
          <p:nvPr/>
        </p:nvSpPr>
        <p:spPr>
          <a:xfrm>
            <a:off x="632077" y="5259814"/>
            <a:ext cx="8534688" cy="1277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借助外骨骼康复机器人传感作用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实时检测人体运动状态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并通过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算法预测人体的意图，例如运动的快慢、启动与停止、左腿还是右腿等，进行信息采集并用于控制机器人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将人体下肢的压力数据、步幅、步长、节律、位移数据、肌力数据、速度加速度等数据上传至手机终端，与拍摄视频诊断结果相结合，以便进行后续诊疗和康复训练计划推荐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B13CE8-9C3D-43A6-8805-D0529E3A84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6606" r="91035" b="81252"/>
          <a:stretch/>
        </p:blipFill>
        <p:spPr>
          <a:xfrm>
            <a:off x="9315037" y="116380"/>
            <a:ext cx="526558" cy="526557"/>
          </a:xfrm>
          <a:prstGeom prst="round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A6F2968D-6E69-4E30-AAFB-B9908676E147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528C54B-0408-4561-BE05-C479C5AC24E3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同外骨骼康复机器人传感数据同步整合</a:t>
              </a: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06832-64B8-408E-83E9-2BA1330C2DD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20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AF95D25-E0A3-4E05-A798-20C256437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4"/>
          <a:stretch/>
        </p:blipFill>
        <p:spPr>
          <a:xfrm>
            <a:off x="13446" y="365667"/>
            <a:ext cx="10049435" cy="6126666"/>
          </a:xfrm>
          <a:prstGeom prst="rect">
            <a:avLst/>
          </a:prstGeom>
        </p:spPr>
      </p:pic>
      <p:sp>
        <p:nvSpPr>
          <p:cNvPr id="9" name="Rectangle 41">
            <a:extLst>
              <a:ext uri="{FF2B5EF4-FFF2-40B4-BE49-F238E27FC236}">
                <a16:creationId xmlns:a16="http://schemas.microsoft.com/office/drawing/2014/main" id="{3DDC80CB-DB20-4902-AE1E-681778175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01" y="3003163"/>
            <a:ext cx="3252329" cy="127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针对在线诊疗、手机感应及机器人传回来的的数据结果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大数据终端会根据个人的诊断情况提供：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用药及治疗方案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康复方案及课程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86CABAA-5E96-4D34-93CC-CCFB06305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6606" r="91035" b="81252"/>
          <a:stretch/>
        </p:blipFill>
        <p:spPr>
          <a:xfrm>
            <a:off x="9315037" y="116380"/>
            <a:ext cx="526558" cy="526557"/>
          </a:xfrm>
          <a:prstGeom prst="round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F43ECC92-4215-4365-A266-E1D484B34F90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02F5DE4-055C-4B6A-AF38-BF650A397C82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康复训练个性化推荐</a:t>
              </a: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BC3B1A7-AE9B-48CD-8A8E-0CCAAD4522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0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EE37A2-D3F2-4F1D-87CD-56B335012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3"/>
          <a:stretch/>
        </p:blipFill>
        <p:spPr>
          <a:xfrm>
            <a:off x="4011704" y="1267095"/>
            <a:ext cx="5253296" cy="45987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BBD6D33-EDC5-4DA6-8740-97CDBD6E41ED}"/>
              </a:ext>
            </a:extLst>
          </p:cNvPr>
          <p:cNvSpPr txBox="1"/>
          <p:nvPr/>
        </p:nvSpPr>
        <p:spPr>
          <a:xfrm>
            <a:off x="629201" y="3139649"/>
            <a:ext cx="3018234" cy="1277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联合手机的大数据、辅助出行，推荐最安全的导航线路，对心率、血压、车辆以及发生危险（如摔倒）做监测，保证其安全的同时预防意外的发生（及时通知家人）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F8E6066-5C76-417D-A94F-FF525820D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63055" r="61563" b="11765"/>
          <a:stretch/>
        </p:blipFill>
        <p:spPr>
          <a:xfrm>
            <a:off x="426923" y="1736600"/>
            <a:ext cx="3422790" cy="1403049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B05DE54-0930-4D78-958D-996A2451588A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E8DB4FF-170E-4B96-AF68-7CA6B5059A6D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辅助出行</a:t>
              </a: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49232F6-3B90-4AD0-A1D2-34251561F26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4A8B5CF-CE83-4584-B044-0892454A0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6606" r="91035" b="81252"/>
          <a:stretch/>
        </p:blipFill>
        <p:spPr>
          <a:xfrm>
            <a:off x="9315037" y="116380"/>
            <a:ext cx="526558" cy="5265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113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B13ADB3-B9AF-4094-8E0A-50709388D24A}"/>
              </a:ext>
            </a:extLst>
          </p:cNvPr>
          <p:cNvGrpSpPr/>
          <p:nvPr/>
        </p:nvGrpSpPr>
        <p:grpSpPr>
          <a:xfrm>
            <a:off x="1" y="2754085"/>
            <a:ext cx="7687068" cy="1349830"/>
            <a:chOff x="1" y="2993485"/>
            <a:chExt cx="7687068" cy="134983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A34EBD6-DC61-4FEF-B7A2-F5B8B0A833A1}"/>
                </a:ext>
              </a:extLst>
            </p:cNvPr>
            <p:cNvSpPr/>
            <p:nvPr/>
          </p:nvSpPr>
          <p:spPr>
            <a:xfrm>
              <a:off x="479739" y="2993485"/>
              <a:ext cx="400685" cy="1342104"/>
            </a:xfrm>
            <a:prstGeom prst="rect">
              <a:avLst/>
            </a:prstGeom>
            <a:solidFill>
              <a:srgbClr val="9AC0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3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AFF6CC3-FB09-4BDB-8965-143F152B831E}"/>
                </a:ext>
              </a:extLst>
            </p:cNvPr>
            <p:cNvSpPr/>
            <p:nvPr/>
          </p:nvSpPr>
          <p:spPr>
            <a:xfrm>
              <a:off x="1129229" y="3001211"/>
              <a:ext cx="2338594" cy="1342104"/>
            </a:xfrm>
            <a:prstGeom prst="rect">
              <a:avLst/>
            </a:prstGeom>
            <a:solidFill>
              <a:srgbClr val="5A7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1</a:t>
              </a:r>
              <a:endPara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F9CE85A-3989-43D2-B898-DD756215793E}"/>
                </a:ext>
              </a:extLst>
            </p:cNvPr>
            <p:cNvGrpSpPr/>
            <p:nvPr/>
          </p:nvGrpSpPr>
          <p:grpSpPr>
            <a:xfrm>
              <a:off x="3839926" y="3175545"/>
              <a:ext cx="3847143" cy="1019825"/>
              <a:chOff x="4413455" y="2859486"/>
              <a:chExt cx="4734946" cy="1255170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11A6E83-4E74-40CE-AAD1-AE2D9AC0C568}"/>
                  </a:ext>
                </a:extLst>
              </p:cNvPr>
              <p:cNvSpPr txBox="1"/>
              <p:nvPr/>
            </p:nvSpPr>
            <p:spPr>
              <a:xfrm>
                <a:off x="6998970" y="3816349"/>
                <a:ext cx="2040402" cy="298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75" b="1" dirty="0">
                    <a:solidFill>
                      <a:schemeClr val="bg1"/>
                    </a:solidFill>
                  </a:rPr>
                  <a:t>VISUAL IDENTITY SYSTEM</a:t>
                </a: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7BB5A8D-7F5D-459C-AC05-B13B17DD1299}"/>
                  </a:ext>
                </a:extLst>
              </p:cNvPr>
              <p:cNvSpPr txBox="1"/>
              <p:nvPr/>
            </p:nvSpPr>
            <p:spPr>
              <a:xfrm>
                <a:off x="4457765" y="2859486"/>
                <a:ext cx="1868756" cy="606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600" b="1" kern="2200" dirty="0">
                    <a:solidFill>
                      <a:srgbClr val="5A778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设计理念</a:t>
                </a: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8378DF9-20DE-4F59-B627-D0022454C5E3}"/>
                  </a:ext>
                </a:extLst>
              </p:cNvPr>
              <p:cNvSpPr txBox="1"/>
              <p:nvPr/>
            </p:nvSpPr>
            <p:spPr>
              <a:xfrm>
                <a:off x="4413455" y="3647073"/>
                <a:ext cx="4734946" cy="360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0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DESIGN  PRACTICE  ACHIEVEMENTS  DISPLAY</a:t>
                </a:r>
                <a:endParaRPr lang="zh-CN" altLang="en-US" sz="130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B6A1AD4-5B28-4036-96B9-1E07C09A2F56}"/>
                </a:ext>
              </a:extLst>
            </p:cNvPr>
            <p:cNvSpPr/>
            <p:nvPr/>
          </p:nvSpPr>
          <p:spPr>
            <a:xfrm>
              <a:off x="1" y="3001211"/>
              <a:ext cx="230934" cy="134210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3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9A174855-344C-4F67-B3E3-B261B8FC29C8}"/>
              </a:ext>
            </a:extLst>
          </p:cNvPr>
          <p:cNvSpPr/>
          <p:nvPr/>
        </p:nvSpPr>
        <p:spPr>
          <a:xfrm flipV="1">
            <a:off x="3090391" y="3470010"/>
            <a:ext cx="4385150" cy="45719"/>
          </a:xfrm>
          <a:prstGeom prst="rect">
            <a:avLst/>
          </a:prstGeom>
          <a:solidFill>
            <a:srgbClr val="5A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3"/>
          </a:p>
        </p:txBody>
      </p:sp>
    </p:spTree>
    <p:extLst>
      <p:ext uri="{BB962C8B-B14F-4D97-AF65-F5344CB8AC3E}">
        <p14:creationId xmlns:p14="http://schemas.microsoft.com/office/powerpoint/2010/main" val="319307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FC347ECF-1530-4EA7-8F83-E6BAA1E49530}"/>
              </a:ext>
            </a:extLst>
          </p:cNvPr>
          <p:cNvGrpSpPr/>
          <p:nvPr/>
        </p:nvGrpSpPr>
        <p:grpSpPr>
          <a:xfrm>
            <a:off x="1075869" y="1306293"/>
            <a:ext cx="8488662" cy="4511801"/>
            <a:chOff x="1034821" y="1306293"/>
            <a:chExt cx="7670521" cy="4076951"/>
          </a:xfrm>
        </p:grpSpPr>
        <p:sp>
          <p:nvSpPr>
            <p:cNvPr id="18" name="Rectangle 41">
              <a:extLst>
                <a:ext uri="{FF2B5EF4-FFF2-40B4-BE49-F238E27FC236}">
                  <a16:creationId xmlns:a16="http://schemas.microsoft.com/office/drawing/2014/main" id="{A074A5C9-CAEF-4FB3-904F-E52653DB5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821" y="2495968"/>
              <a:ext cx="1523195" cy="143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推荐一些关于帕金森的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</a:p>
            <a:p>
              <a:pPr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重大医学进展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帕金森健康理论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预防指南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注意事项等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41">
              <a:extLst>
                <a:ext uri="{FF2B5EF4-FFF2-40B4-BE49-F238E27FC236}">
                  <a16:creationId xmlns:a16="http://schemas.microsoft.com/office/drawing/2014/main" id="{FCA05BB0-444F-4C1B-9FA4-17A040694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7590" y="3064744"/>
              <a:ext cx="1167752" cy="267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defTabSz="1178714">
                <a:lnSpc>
                  <a:spcPct val="150000"/>
                </a:lnSpc>
                <a:defRPr/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自身的数据信息</a:t>
              </a: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985283C-625F-429E-8308-D700A7BAF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52608" y="3211993"/>
              <a:ext cx="1170000" cy="1069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656503A2-ED62-4EB1-8B36-5983E5F06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3167" y="3241902"/>
              <a:ext cx="1170000" cy="1069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2EE37A2-D3F2-4F1D-87CD-56B335012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3" r="4041"/>
            <a:stretch/>
          </p:blipFill>
          <p:spPr>
            <a:xfrm>
              <a:off x="2784946" y="1306293"/>
              <a:ext cx="4336109" cy="4076951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CC6037E-3053-4D67-9500-258B6ECAE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6606" r="91035" b="81252"/>
          <a:stretch/>
        </p:blipFill>
        <p:spPr>
          <a:xfrm>
            <a:off x="9315037" y="116380"/>
            <a:ext cx="526558" cy="526557"/>
          </a:xfrm>
          <a:prstGeom prst="round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63CEFF0-CF65-40CD-B149-AB3C595DD8BC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AA422BF-3E1C-40C3-9C89-5CE32639BF8F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资讯推荐</a:t>
              </a: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1CCFD32-2E73-4862-B16B-FBDD08E0403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1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82827-316A-457E-B5D9-4095523AF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5435" y="0"/>
            <a:ext cx="12263718" cy="68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DBFB1B9-58DD-483A-AA4F-866439DDEEAA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4F6EF1D-8D5A-4F34-B7B0-73D249CE6CD4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展示版面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31C51AE-0EB9-49E0-BA53-232BBB4B0BC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7A6D715-9725-472C-A333-D13F5DEC3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3" y="0"/>
            <a:ext cx="4843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EFCE21B-DCEA-4BFB-BE51-F9142D2371DB}"/>
              </a:ext>
            </a:extLst>
          </p:cNvPr>
          <p:cNvSpPr txBox="1"/>
          <p:nvPr/>
        </p:nvSpPr>
        <p:spPr>
          <a:xfrm>
            <a:off x="3325846" y="2986587"/>
            <a:ext cx="37921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感谢您的观看！</a:t>
            </a:r>
            <a:endParaRPr lang="en-US" altLang="zh-CN" sz="2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536C2F5-034A-4A25-A4DA-782176044066}"/>
              </a:ext>
            </a:extLst>
          </p:cNvPr>
          <p:cNvSpPr/>
          <p:nvPr/>
        </p:nvSpPr>
        <p:spPr>
          <a:xfrm>
            <a:off x="479739" y="2754085"/>
            <a:ext cx="400685" cy="1342104"/>
          </a:xfrm>
          <a:prstGeom prst="rect">
            <a:avLst/>
          </a:prstGeom>
          <a:solidFill>
            <a:srgbClr val="9AC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3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BB87591-0939-4766-98E0-63AB69A73079}"/>
              </a:ext>
            </a:extLst>
          </p:cNvPr>
          <p:cNvSpPr/>
          <p:nvPr/>
        </p:nvSpPr>
        <p:spPr>
          <a:xfrm>
            <a:off x="1" y="2761811"/>
            <a:ext cx="230934" cy="134210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EDDA687-9E89-461E-8D0D-F152763CEA78}"/>
              </a:ext>
            </a:extLst>
          </p:cNvPr>
          <p:cNvSpPr/>
          <p:nvPr/>
        </p:nvSpPr>
        <p:spPr>
          <a:xfrm>
            <a:off x="1129229" y="2761811"/>
            <a:ext cx="2338594" cy="1342104"/>
          </a:xfrm>
          <a:prstGeom prst="rect">
            <a:avLst/>
          </a:prstGeom>
          <a:solidFill>
            <a:srgbClr val="5A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F4E7CE3-9813-42AE-96FD-18CC141FDFBA}"/>
              </a:ext>
            </a:extLst>
          </p:cNvPr>
          <p:cNvSpPr/>
          <p:nvPr/>
        </p:nvSpPr>
        <p:spPr>
          <a:xfrm flipV="1">
            <a:off x="3090391" y="3470010"/>
            <a:ext cx="4385150" cy="45719"/>
          </a:xfrm>
          <a:prstGeom prst="rect">
            <a:avLst/>
          </a:prstGeom>
          <a:solidFill>
            <a:srgbClr val="5A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3"/>
          </a:p>
        </p:txBody>
      </p:sp>
    </p:spTree>
    <p:extLst>
      <p:ext uri="{BB962C8B-B14F-4D97-AF65-F5344CB8AC3E}">
        <p14:creationId xmlns:p14="http://schemas.microsoft.com/office/powerpoint/2010/main" val="4287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1">
            <a:extLst>
              <a:ext uri="{FF2B5EF4-FFF2-40B4-BE49-F238E27FC236}">
                <a16:creationId xmlns:a16="http://schemas.microsoft.com/office/drawing/2014/main" id="{9E0ECABF-A0C2-4268-8F69-25E221CEA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424" y="2661944"/>
            <a:ext cx="3894155" cy="256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产品：针对帕金森患者的可穿戴式下肢外骨骼康复机器人</a:t>
            </a: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defRPr/>
            </a:pP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产品定位：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下肢外骨骼康复机器人（软件</a:t>
            </a:r>
            <a:r>
              <a: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+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硬件组成）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 </a:t>
            </a: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软件</a:t>
            </a:r>
            <a:r>
              <a: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app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：居家实现帕金森早期筛查、日常诊断及后续的追踪，                 确定其功能障碍、提供</a:t>
            </a: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个性化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康复方案         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 硬件：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辅助出行</a:t>
            </a:r>
            <a:r>
              <a: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+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数据监测</a:t>
            </a:r>
            <a:r>
              <a: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+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康复训练</a:t>
            </a:r>
          </a:p>
          <a:p>
            <a:pPr defTabSz="1178714">
              <a:lnSpc>
                <a:spcPct val="150000"/>
              </a:lnSpc>
              <a:defRPr/>
            </a:pP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150000"/>
              </a:lnSpc>
              <a:defRPr/>
            </a:pP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120000"/>
              </a:lnSpc>
              <a:defRPr/>
            </a:pP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ACDC5CD-94B1-4D3D-86BE-06FBAAF24EC5}"/>
              </a:ext>
            </a:extLst>
          </p:cNvPr>
          <p:cNvCxnSpPr>
            <a:cxnSpLocks/>
          </p:cNvCxnSpPr>
          <p:nvPr/>
        </p:nvCxnSpPr>
        <p:spPr>
          <a:xfrm>
            <a:off x="4866700" y="2109099"/>
            <a:ext cx="0" cy="3071250"/>
          </a:xfrm>
          <a:prstGeom prst="line">
            <a:avLst/>
          </a:prstGeom>
          <a:ln w="6350">
            <a:solidFill>
              <a:srgbClr val="2020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52D873A9-D2FD-4D5C-BAA8-CCB838BE69DE}"/>
              </a:ext>
            </a:extLst>
          </p:cNvPr>
          <p:cNvSpPr/>
          <p:nvPr/>
        </p:nvSpPr>
        <p:spPr>
          <a:xfrm>
            <a:off x="5241424" y="2109099"/>
            <a:ext cx="3894155" cy="425116"/>
          </a:xfrm>
          <a:prstGeom prst="rect">
            <a:avLst/>
          </a:prstGeom>
          <a:solidFill>
            <a:srgbClr val="5A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6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产品定位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42CC39D-15A3-47DD-A43A-BD1C61EC5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"/>
          <a:stretch/>
        </p:blipFill>
        <p:spPr>
          <a:xfrm>
            <a:off x="807869" y="2109101"/>
            <a:ext cx="3871472" cy="284023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3D2E2C-50EC-4C36-85F8-FB70E5B6E438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3CBFA5F-9FB8-4274-A0C3-5F5A4B035F83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产品定位</a:t>
              </a: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09C35A2-F77E-4D4E-8EF0-4F413F01060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0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1">
            <a:extLst>
              <a:ext uri="{FF2B5EF4-FFF2-40B4-BE49-F238E27FC236}">
                <a16:creationId xmlns:a16="http://schemas.microsoft.com/office/drawing/2014/main" id="{9E0ECABF-A0C2-4268-8F69-25E221CEA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424" y="2534215"/>
            <a:ext cx="3894155" cy="250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defTabSz="1178714">
              <a:lnSpc>
                <a:spcPct val="200000"/>
              </a:lnSpc>
              <a:defRPr/>
            </a:pP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人群定位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：具有步态障碍的帕金森患者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场景环境定位</a:t>
            </a:r>
            <a:r>
              <a: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1</a:t>
            </a: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：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居家环境（行动辅助、康复训练）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物理上，家是长期居住住所，具有很高安全性、隐私性的载体。</a:t>
            </a: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情感上，家庭给人一种温暖、放松的感觉，针对家庭人群使用的产品应具有亲和性、舒适性以及人性化等特点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 场景环境定位</a:t>
            </a:r>
            <a:r>
              <a: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2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：出行环境（辅助出行）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178714">
              <a:lnSpc>
                <a:spcPct val="200000"/>
              </a:lnSpc>
              <a:defRPr/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出行环境的产品应该令人是放心、安心的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ACDC5CD-94B1-4D3D-86BE-06FBAAF24EC5}"/>
              </a:ext>
            </a:extLst>
          </p:cNvPr>
          <p:cNvCxnSpPr>
            <a:cxnSpLocks/>
          </p:cNvCxnSpPr>
          <p:nvPr/>
        </p:nvCxnSpPr>
        <p:spPr>
          <a:xfrm>
            <a:off x="4866700" y="2109099"/>
            <a:ext cx="0" cy="3071250"/>
          </a:xfrm>
          <a:prstGeom prst="line">
            <a:avLst/>
          </a:prstGeom>
          <a:ln w="6350">
            <a:solidFill>
              <a:srgbClr val="2020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C9E16433-9496-4092-B885-3B6354B0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47" y="2206444"/>
            <a:ext cx="3893395" cy="287656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763BFC3-81FC-4CBC-A833-123EFF0CCFC0}"/>
              </a:ext>
            </a:extLst>
          </p:cNvPr>
          <p:cNvSpPr/>
          <p:nvPr/>
        </p:nvSpPr>
        <p:spPr>
          <a:xfrm>
            <a:off x="5241424" y="2109099"/>
            <a:ext cx="3894155" cy="425116"/>
          </a:xfrm>
          <a:prstGeom prst="rect">
            <a:avLst/>
          </a:prstGeom>
          <a:solidFill>
            <a:srgbClr val="5A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6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主要人群及环境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D14288B-80F0-48FD-A670-D3C848C47D3E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4AD9D07-1F11-4879-8888-4765D61BD017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人群及场景环境定位</a:t>
              </a: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9E73627-FB03-4724-813E-38152EFF87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1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641B064-AB78-4602-99E7-6DFFA5CBB161}"/>
              </a:ext>
            </a:extLst>
          </p:cNvPr>
          <p:cNvGrpSpPr/>
          <p:nvPr/>
        </p:nvGrpSpPr>
        <p:grpSpPr>
          <a:xfrm>
            <a:off x="591671" y="1595922"/>
            <a:ext cx="8722659" cy="4330756"/>
            <a:chOff x="1298799" y="2109099"/>
            <a:chExt cx="7512498" cy="3652961"/>
          </a:xfrm>
        </p:grpSpPr>
        <p:sp>
          <p:nvSpPr>
            <p:cNvPr id="10" name="Rectangle 41">
              <a:extLst>
                <a:ext uri="{FF2B5EF4-FFF2-40B4-BE49-F238E27FC236}">
                  <a16:creationId xmlns:a16="http://schemas.microsoft.com/office/drawing/2014/main" id="{9E0ECABF-A0C2-4268-8F69-25E221CEA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99" y="4684906"/>
              <a:ext cx="3212075" cy="107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帕金森运动功能</a:t>
              </a:r>
              <a:r>
                <a:rPr lang="en-US" altLang="zh-CN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AI</a:t>
              </a: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智能评估系统（深度学习、运动视频分析技术）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利用卷积神经网络来进行识别，建立识别模型，经运动视频分析技术判断具体的障碍位置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ACDC5CD-94B1-4D3D-86BE-06FBAAF24EC5}"/>
                </a:ext>
              </a:extLst>
            </p:cNvPr>
            <p:cNvCxnSpPr>
              <a:cxnSpLocks/>
            </p:cNvCxnSpPr>
            <p:nvPr/>
          </p:nvCxnSpPr>
          <p:spPr>
            <a:xfrm>
              <a:off x="4866700" y="2109099"/>
              <a:ext cx="0" cy="3652958"/>
            </a:xfrm>
            <a:prstGeom prst="line">
              <a:avLst/>
            </a:prstGeom>
            <a:ln w="6350">
              <a:solidFill>
                <a:srgbClr val="20202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32E80A-6A0E-45D3-8615-6DD780FF7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4" t="7821" r="6812" b="3757"/>
            <a:stretch/>
          </p:blipFill>
          <p:spPr>
            <a:xfrm>
              <a:off x="1396837" y="2109100"/>
              <a:ext cx="3114042" cy="244980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4BEC412-27A7-4923-A7BF-C536BA7EC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2" r="4529" b="8127"/>
            <a:stretch/>
          </p:blipFill>
          <p:spPr>
            <a:xfrm>
              <a:off x="5222523" y="2109100"/>
              <a:ext cx="3407684" cy="2449805"/>
            </a:xfrm>
            <a:prstGeom prst="rect">
              <a:avLst/>
            </a:prstGeom>
          </p:spPr>
        </p:pic>
        <p:sp>
          <p:nvSpPr>
            <p:cNvPr id="16" name="Rectangle 41">
              <a:extLst>
                <a:ext uri="{FF2B5EF4-FFF2-40B4-BE49-F238E27FC236}">
                  <a16:creationId xmlns:a16="http://schemas.microsoft.com/office/drawing/2014/main" id="{CCE94643-E3B5-4C10-9FA8-7E2C0DBB8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2523" y="4684904"/>
              <a:ext cx="3588774" cy="107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传感技术及体感交互技术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实时检测人体的运动状态</a:t>
              </a:r>
              <a:r>
                <a:rPr lang="en-US" altLang="zh-CN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,</a:t>
              </a: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 通过</a:t>
              </a:r>
              <a:r>
                <a:rPr lang="en-US" altLang="zh-CN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AI</a:t>
              </a: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算法预测人体意图，例如运动的快慢、启动与停止、左腿还是右腿等，信息采集并反馈于控制机器人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6F7C35B-E94A-4675-9C45-564F78E4BE09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8004A9A-E6B4-42E5-8F21-095658317496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技术定位</a:t>
              </a: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0516DC9-D304-4D43-9D1E-208428C5EDE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DA16C35-8BC9-41B7-9B1D-D97ED859EB46}"/>
              </a:ext>
            </a:extLst>
          </p:cNvPr>
          <p:cNvGrpSpPr/>
          <p:nvPr/>
        </p:nvGrpSpPr>
        <p:grpSpPr>
          <a:xfrm>
            <a:off x="1233483" y="1253719"/>
            <a:ext cx="7439034" cy="5099097"/>
            <a:chOff x="2504071" y="1261773"/>
            <a:chExt cx="6737583" cy="431746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E64ED32-FC25-45A3-A54E-3B22EC61AC27}"/>
                </a:ext>
              </a:extLst>
            </p:cNvPr>
            <p:cNvGrpSpPr/>
            <p:nvPr/>
          </p:nvGrpSpPr>
          <p:grpSpPr>
            <a:xfrm>
              <a:off x="2504071" y="1261773"/>
              <a:ext cx="6737583" cy="3751657"/>
              <a:chOff x="-1" y="0"/>
              <a:chExt cx="12192000" cy="685800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7238CFF7-DDFD-4A17-8895-6FAF882F3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23"/>
              <a:stretch/>
            </p:blipFill>
            <p:spPr>
              <a:xfrm>
                <a:off x="0" y="0"/>
                <a:ext cx="4630723" cy="3429000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CB581EAE-D274-4764-AE18-892F02DDE8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54"/>
              <a:stretch/>
            </p:blipFill>
            <p:spPr>
              <a:xfrm>
                <a:off x="-1" y="3514987"/>
                <a:ext cx="4630723" cy="3343013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E08B4AEC-94E0-457A-8392-3590C9C59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938" r="8289"/>
              <a:stretch/>
            </p:blipFill>
            <p:spPr>
              <a:xfrm>
                <a:off x="4701396" y="0"/>
                <a:ext cx="3657601" cy="351498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116C08E-F9AE-49E6-9647-6DC2224C3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776" r="18848" b="21701"/>
              <a:stretch/>
            </p:blipFill>
            <p:spPr>
              <a:xfrm>
                <a:off x="8429668" y="1"/>
                <a:ext cx="3762331" cy="342899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6CC5381-4A83-4CB6-850E-AD67840663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13695"/>
              <a:stretch/>
            </p:blipFill>
            <p:spPr>
              <a:xfrm>
                <a:off x="4701396" y="3514986"/>
                <a:ext cx="4132053" cy="3343013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DA0D0CE-0CE5-49E8-94BE-7CCB7B386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18909"/>
              <a:stretch/>
            </p:blipFill>
            <p:spPr>
              <a:xfrm>
                <a:off x="8904122" y="3514986"/>
                <a:ext cx="3287877" cy="3343013"/>
              </a:xfrm>
              <a:prstGeom prst="rect">
                <a:avLst/>
              </a:prstGeom>
            </p:spPr>
          </p:pic>
        </p:grpSp>
        <p:sp>
          <p:nvSpPr>
            <p:cNvPr id="14" name="Rectangle 41">
              <a:extLst>
                <a:ext uri="{FF2B5EF4-FFF2-40B4-BE49-F238E27FC236}">
                  <a16:creationId xmlns:a16="http://schemas.microsoft.com/office/drawing/2014/main" id="{B316B359-04CA-4945-935D-CF914F35E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1091" y="5019165"/>
              <a:ext cx="2098212" cy="560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温和亲切</a:t>
              </a:r>
              <a:endPara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造型视觉上更加温和，体现关怀性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  <p:sp>
          <p:nvSpPr>
            <p:cNvPr id="18" name="Rectangle 41">
              <a:extLst>
                <a:ext uri="{FF2B5EF4-FFF2-40B4-BE49-F238E27FC236}">
                  <a16:creationId xmlns:a16="http://schemas.microsoft.com/office/drawing/2014/main" id="{F8E90B0F-1FBD-4032-AE9E-58D1F754B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4487" y="5019165"/>
              <a:ext cx="2098212" cy="560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简洁、大方</a:t>
              </a:r>
              <a:endPara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要简洁、不要花哨、矫揉造作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  <p:sp>
          <p:nvSpPr>
            <p:cNvPr id="19" name="Rectangle 41">
              <a:extLst>
                <a:ext uri="{FF2B5EF4-FFF2-40B4-BE49-F238E27FC236}">
                  <a16:creationId xmlns:a16="http://schemas.microsoft.com/office/drawing/2014/main" id="{ACA17657-5011-4E44-9561-3FE359DB6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697" y="5019165"/>
              <a:ext cx="1816957" cy="560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科技感</a:t>
              </a:r>
              <a:endPara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老年人也要融入设现代化计趋势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FA21ACA-1B69-4ABC-8913-FCC9FA2324BD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7147BC6-99A7-4ADE-AD0B-D768B401C977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形态定位</a:t>
              </a: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6057CD5-8C28-4471-A386-428729AD634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87D14B7-BBD8-46EC-8ED0-DA82BC4504D9}"/>
              </a:ext>
            </a:extLst>
          </p:cNvPr>
          <p:cNvGrpSpPr/>
          <p:nvPr/>
        </p:nvGrpSpPr>
        <p:grpSpPr>
          <a:xfrm>
            <a:off x="852535" y="1235789"/>
            <a:ext cx="7860114" cy="5421978"/>
            <a:chOff x="2414995" y="1261772"/>
            <a:chExt cx="6622545" cy="4568291"/>
          </a:xfrm>
        </p:grpSpPr>
        <p:sp>
          <p:nvSpPr>
            <p:cNvPr id="14" name="Rectangle 41">
              <a:extLst>
                <a:ext uri="{FF2B5EF4-FFF2-40B4-BE49-F238E27FC236}">
                  <a16:creationId xmlns:a16="http://schemas.microsoft.com/office/drawing/2014/main" id="{B316B359-04CA-4945-935D-CF914F35E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1020" y="5013429"/>
              <a:ext cx="2046967" cy="816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平和、宁静</a:t>
              </a:r>
              <a:endPara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色彩的应用要与老年人特征相吻合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  <p:sp>
          <p:nvSpPr>
            <p:cNvPr id="18" name="Rectangle 41">
              <a:extLst>
                <a:ext uri="{FF2B5EF4-FFF2-40B4-BE49-F238E27FC236}">
                  <a16:creationId xmlns:a16="http://schemas.microsoft.com/office/drawing/2014/main" id="{F8E90B0F-1FBD-4032-AE9E-58D1F754B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995" y="5016588"/>
              <a:ext cx="2302984" cy="557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温暖</a:t>
              </a:r>
              <a:endPara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温暖的颜色融入智能设备，带给老年人温情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  <p:sp>
          <p:nvSpPr>
            <p:cNvPr id="19" name="Rectangle 41">
              <a:extLst>
                <a:ext uri="{FF2B5EF4-FFF2-40B4-BE49-F238E27FC236}">
                  <a16:creationId xmlns:a16="http://schemas.microsoft.com/office/drawing/2014/main" id="{ACA17657-5011-4E44-9561-3FE359DB6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1028" y="5013429"/>
              <a:ext cx="2106511" cy="557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>
              <a:spAutoFit/>
            </a:bodyPr>
            <a:lstStyle/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情感</a:t>
              </a:r>
              <a:endParaRPr lang="en-US" altLang="zh-C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pPr algn="ctr" defTabSz="1178714">
                <a:lnSpc>
                  <a:spcPct val="20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满足情感需求、而不仅是功能需求</a:t>
              </a:r>
              <a:endPara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B7DDD8E-3200-4FD4-BC95-E558204DA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8037" y="1261772"/>
              <a:ext cx="6539503" cy="3751657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6383D1-0582-4631-9F9F-FC7229A69386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B7924C-0A2B-495F-AEDD-83FCE13D8B44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色彩定位</a:t>
              </a: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7C3B74C-FA69-4499-A282-5ECD533C35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eaLnBrk="1" hangingPunct="1">
                <a:defRPr/>
              </a:pPr>
              <a:endParaRPr lang="zh-CN" altLang="en-US" sz="1097" kern="0" dirty="0">
                <a:solidFill>
                  <a:srgbClr val="4D4D4D"/>
                </a:solidFill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2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9AA0038-C086-425D-8BB0-9A0D63562174}"/>
              </a:ext>
            </a:extLst>
          </p:cNvPr>
          <p:cNvSpPr txBox="1"/>
          <p:nvPr/>
        </p:nvSpPr>
        <p:spPr>
          <a:xfrm>
            <a:off x="4606176" y="5909714"/>
            <a:ext cx="12401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功能系统图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5DEEF41A-4A5B-454F-9EB8-1B597C4C8E88}"/>
              </a:ext>
            </a:extLst>
          </p:cNvPr>
          <p:cNvGrpSpPr/>
          <p:nvPr/>
        </p:nvGrpSpPr>
        <p:grpSpPr>
          <a:xfrm>
            <a:off x="629201" y="554692"/>
            <a:ext cx="4408963" cy="497250"/>
            <a:chOff x="608894" y="404536"/>
            <a:chExt cx="5426416" cy="612000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F687157-01A9-4CB0-8D72-78C1253B0805}"/>
                </a:ext>
              </a:extLst>
            </p:cNvPr>
            <p:cNvSpPr txBox="1"/>
            <p:nvPr/>
          </p:nvSpPr>
          <p:spPr>
            <a:xfrm>
              <a:off x="1303193" y="464421"/>
              <a:ext cx="4732117" cy="42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功能系统图</a:t>
              </a:r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676F2A82-73A3-4F32-827C-65FF93FD67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8894" y="404536"/>
              <a:ext cx="549746" cy="612000"/>
            </a:xfrm>
            <a:custGeom>
              <a:avLst/>
              <a:gdLst>
                <a:gd name="T0" fmla="*/ 269 w 537"/>
                <a:gd name="T1" fmla="*/ 0 h 623"/>
                <a:gd name="T2" fmla="*/ 403 w 537"/>
                <a:gd name="T3" fmla="*/ 78 h 623"/>
                <a:gd name="T4" fmla="*/ 537 w 537"/>
                <a:gd name="T5" fmla="*/ 156 h 623"/>
                <a:gd name="T6" fmla="*/ 537 w 537"/>
                <a:gd name="T7" fmla="*/ 311 h 623"/>
                <a:gd name="T8" fmla="*/ 537 w 537"/>
                <a:gd name="T9" fmla="*/ 467 h 623"/>
                <a:gd name="T10" fmla="*/ 403 w 537"/>
                <a:gd name="T11" fmla="*/ 545 h 623"/>
                <a:gd name="T12" fmla="*/ 269 w 537"/>
                <a:gd name="T13" fmla="*/ 623 h 623"/>
                <a:gd name="T14" fmla="*/ 134 w 537"/>
                <a:gd name="T15" fmla="*/ 545 h 623"/>
                <a:gd name="T16" fmla="*/ 0 w 537"/>
                <a:gd name="T17" fmla="*/ 467 h 623"/>
                <a:gd name="T18" fmla="*/ 0 w 537"/>
                <a:gd name="T19" fmla="*/ 311 h 623"/>
                <a:gd name="T20" fmla="*/ 0 w 537"/>
                <a:gd name="T21" fmla="*/ 156 h 623"/>
                <a:gd name="T22" fmla="*/ 134 w 537"/>
                <a:gd name="T23" fmla="*/ 78 h 623"/>
                <a:gd name="T24" fmla="*/ 269 w 537"/>
                <a:gd name="T25" fmla="*/ 0 h 623"/>
                <a:gd name="T26" fmla="*/ 269 w 537"/>
                <a:gd name="T27" fmla="*/ 53 h 623"/>
                <a:gd name="T28" fmla="*/ 380 w 537"/>
                <a:gd name="T29" fmla="*/ 117 h 623"/>
                <a:gd name="T30" fmla="*/ 492 w 537"/>
                <a:gd name="T31" fmla="*/ 182 h 623"/>
                <a:gd name="T32" fmla="*/ 492 w 537"/>
                <a:gd name="T33" fmla="*/ 311 h 623"/>
                <a:gd name="T34" fmla="*/ 492 w 537"/>
                <a:gd name="T35" fmla="*/ 441 h 623"/>
                <a:gd name="T36" fmla="*/ 380 w 537"/>
                <a:gd name="T37" fmla="*/ 505 h 623"/>
                <a:gd name="T38" fmla="*/ 269 w 537"/>
                <a:gd name="T39" fmla="*/ 570 h 623"/>
                <a:gd name="T40" fmla="*/ 157 w 537"/>
                <a:gd name="T41" fmla="*/ 505 h 623"/>
                <a:gd name="T42" fmla="*/ 46 w 537"/>
                <a:gd name="T43" fmla="*/ 441 h 623"/>
                <a:gd name="T44" fmla="*/ 46 w 537"/>
                <a:gd name="T45" fmla="*/ 311 h 623"/>
                <a:gd name="T46" fmla="*/ 46 w 537"/>
                <a:gd name="T47" fmla="*/ 182 h 623"/>
                <a:gd name="T48" fmla="*/ 157 w 537"/>
                <a:gd name="T49" fmla="*/ 117 h 623"/>
                <a:gd name="T50" fmla="*/ 269 w 537"/>
                <a:gd name="T51" fmla="*/ 53 h 623"/>
                <a:gd name="T52" fmla="*/ 215 w 537"/>
                <a:gd name="T53" fmla="*/ 455 h 623"/>
                <a:gd name="T54" fmla="*/ 367 w 537"/>
                <a:gd name="T55" fmla="*/ 455 h 623"/>
                <a:gd name="T56" fmla="*/ 375 w 537"/>
                <a:gd name="T57" fmla="*/ 463 h 623"/>
                <a:gd name="T58" fmla="*/ 367 w 537"/>
                <a:gd name="T59" fmla="*/ 471 h 623"/>
                <a:gd name="T60" fmla="*/ 215 w 537"/>
                <a:gd name="T61" fmla="*/ 471 h 623"/>
                <a:gd name="T62" fmla="*/ 207 w 537"/>
                <a:gd name="T63" fmla="*/ 463 h 623"/>
                <a:gd name="T64" fmla="*/ 215 w 537"/>
                <a:gd name="T65" fmla="*/ 455 h 623"/>
                <a:gd name="T66" fmla="*/ 218 w 537"/>
                <a:gd name="T67" fmla="*/ 380 h 623"/>
                <a:gd name="T68" fmla="*/ 302 w 537"/>
                <a:gd name="T69" fmla="*/ 242 h 623"/>
                <a:gd name="T70" fmla="*/ 331 w 537"/>
                <a:gd name="T71" fmla="*/ 260 h 623"/>
                <a:gd name="T72" fmla="*/ 248 w 537"/>
                <a:gd name="T73" fmla="*/ 398 h 623"/>
                <a:gd name="T74" fmla="*/ 218 w 537"/>
                <a:gd name="T75" fmla="*/ 380 h 623"/>
                <a:gd name="T76" fmla="*/ 159 w 537"/>
                <a:gd name="T77" fmla="*/ 344 h 623"/>
                <a:gd name="T78" fmla="*/ 243 w 537"/>
                <a:gd name="T79" fmla="*/ 207 h 623"/>
                <a:gd name="T80" fmla="*/ 272 w 537"/>
                <a:gd name="T81" fmla="*/ 224 h 623"/>
                <a:gd name="T82" fmla="*/ 189 w 537"/>
                <a:gd name="T83" fmla="*/ 362 h 623"/>
                <a:gd name="T84" fmla="*/ 159 w 537"/>
                <a:gd name="T85" fmla="*/ 344 h 623"/>
                <a:gd name="T86" fmla="*/ 146 w 537"/>
                <a:gd name="T87" fmla="*/ 456 h 623"/>
                <a:gd name="T88" fmla="*/ 154 w 537"/>
                <a:gd name="T89" fmla="*/ 387 h 623"/>
                <a:gd name="T90" fmla="*/ 211 w 537"/>
                <a:gd name="T91" fmla="*/ 422 h 623"/>
                <a:gd name="T92" fmla="*/ 155 w 537"/>
                <a:gd name="T93" fmla="*/ 461 h 623"/>
                <a:gd name="T94" fmla="*/ 146 w 537"/>
                <a:gd name="T95" fmla="*/ 456 h 623"/>
                <a:gd name="T96" fmla="*/ 266 w 537"/>
                <a:gd name="T97" fmla="*/ 168 h 623"/>
                <a:gd name="T98" fmla="*/ 253 w 537"/>
                <a:gd name="T99" fmla="*/ 188 h 623"/>
                <a:gd name="T100" fmla="*/ 342 w 537"/>
                <a:gd name="T101" fmla="*/ 242 h 623"/>
                <a:gd name="T102" fmla="*/ 354 w 537"/>
                <a:gd name="T103" fmla="*/ 222 h 623"/>
                <a:gd name="T104" fmla="*/ 266 w 537"/>
                <a:gd name="T105" fmla="*/ 168 h 623"/>
                <a:gd name="T106" fmla="*/ 285 w 537"/>
                <a:gd name="T107" fmla="*/ 138 h 623"/>
                <a:gd name="T108" fmla="*/ 311 w 537"/>
                <a:gd name="T109" fmla="*/ 131 h 623"/>
                <a:gd name="T110" fmla="*/ 366 w 537"/>
                <a:gd name="T111" fmla="*/ 165 h 623"/>
                <a:gd name="T112" fmla="*/ 373 w 537"/>
                <a:gd name="T113" fmla="*/ 191 h 623"/>
                <a:gd name="T114" fmla="*/ 365 w 537"/>
                <a:gd name="T115" fmla="*/ 204 h 623"/>
                <a:gd name="T116" fmla="*/ 277 w 537"/>
                <a:gd name="T117" fmla="*/ 150 h 623"/>
                <a:gd name="T118" fmla="*/ 285 w 537"/>
                <a:gd name="T119" fmla="*/ 13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23">
                  <a:moveTo>
                    <a:pt x="269" y="0"/>
                  </a:moveTo>
                  <a:lnTo>
                    <a:pt x="403" y="78"/>
                  </a:lnTo>
                  <a:lnTo>
                    <a:pt x="537" y="156"/>
                  </a:lnTo>
                  <a:lnTo>
                    <a:pt x="537" y="311"/>
                  </a:lnTo>
                  <a:lnTo>
                    <a:pt x="537" y="467"/>
                  </a:lnTo>
                  <a:lnTo>
                    <a:pt x="403" y="545"/>
                  </a:lnTo>
                  <a:lnTo>
                    <a:pt x="269" y="623"/>
                  </a:lnTo>
                  <a:lnTo>
                    <a:pt x="134" y="545"/>
                  </a:lnTo>
                  <a:lnTo>
                    <a:pt x="0" y="467"/>
                  </a:lnTo>
                  <a:lnTo>
                    <a:pt x="0" y="311"/>
                  </a:lnTo>
                  <a:lnTo>
                    <a:pt x="0" y="156"/>
                  </a:lnTo>
                  <a:lnTo>
                    <a:pt x="134" y="78"/>
                  </a:lnTo>
                  <a:lnTo>
                    <a:pt x="269" y="0"/>
                  </a:lnTo>
                  <a:close/>
                  <a:moveTo>
                    <a:pt x="269" y="53"/>
                  </a:moveTo>
                  <a:lnTo>
                    <a:pt x="380" y="117"/>
                  </a:lnTo>
                  <a:lnTo>
                    <a:pt x="492" y="182"/>
                  </a:lnTo>
                  <a:lnTo>
                    <a:pt x="492" y="311"/>
                  </a:lnTo>
                  <a:lnTo>
                    <a:pt x="492" y="441"/>
                  </a:lnTo>
                  <a:lnTo>
                    <a:pt x="380" y="505"/>
                  </a:lnTo>
                  <a:lnTo>
                    <a:pt x="269" y="570"/>
                  </a:lnTo>
                  <a:lnTo>
                    <a:pt x="157" y="505"/>
                  </a:lnTo>
                  <a:lnTo>
                    <a:pt x="46" y="441"/>
                  </a:lnTo>
                  <a:lnTo>
                    <a:pt x="46" y="311"/>
                  </a:lnTo>
                  <a:lnTo>
                    <a:pt x="46" y="182"/>
                  </a:lnTo>
                  <a:lnTo>
                    <a:pt x="157" y="117"/>
                  </a:lnTo>
                  <a:lnTo>
                    <a:pt x="269" y="53"/>
                  </a:lnTo>
                  <a:close/>
                  <a:moveTo>
                    <a:pt x="215" y="455"/>
                  </a:moveTo>
                  <a:lnTo>
                    <a:pt x="367" y="455"/>
                  </a:lnTo>
                  <a:cubicBezTo>
                    <a:pt x="371" y="455"/>
                    <a:pt x="375" y="458"/>
                    <a:pt x="375" y="463"/>
                  </a:cubicBezTo>
                  <a:cubicBezTo>
                    <a:pt x="375" y="467"/>
                    <a:pt x="371" y="471"/>
                    <a:pt x="367" y="471"/>
                  </a:cubicBezTo>
                  <a:lnTo>
                    <a:pt x="215" y="471"/>
                  </a:lnTo>
                  <a:cubicBezTo>
                    <a:pt x="211" y="471"/>
                    <a:pt x="207" y="467"/>
                    <a:pt x="207" y="463"/>
                  </a:cubicBezTo>
                  <a:cubicBezTo>
                    <a:pt x="207" y="458"/>
                    <a:pt x="211" y="455"/>
                    <a:pt x="215" y="455"/>
                  </a:cubicBezTo>
                  <a:close/>
                  <a:moveTo>
                    <a:pt x="218" y="380"/>
                  </a:moveTo>
                  <a:lnTo>
                    <a:pt x="302" y="242"/>
                  </a:lnTo>
                  <a:lnTo>
                    <a:pt x="331" y="260"/>
                  </a:lnTo>
                  <a:lnTo>
                    <a:pt x="248" y="398"/>
                  </a:lnTo>
                  <a:lnTo>
                    <a:pt x="218" y="380"/>
                  </a:lnTo>
                  <a:close/>
                  <a:moveTo>
                    <a:pt x="159" y="344"/>
                  </a:moveTo>
                  <a:lnTo>
                    <a:pt x="243" y="207"/>
                  </a:lnTo>
                  <a:lnTo>
                    <a:pt x="272" y="224"/>
                  </a:lnTo>
                  <a:lnTo>
                    <a:pt x="189" y="362"/>
                  </a:lnTo>
                  <a:lnTo>
                    <a:pt x="159" y="344"/>
                  </a:lnTo>
                  <a:close/>
                  <a:moveTo>
                    <a:pt x="146" y="456"/>
                  </a:moveTo>
                  <a:lnTo>
                    <a:pt x="154" y="387"/>
                  </a:lnTo>
                  <a:lnTo>
                    <a:pt x="211" y="422"/>
                  </a:lnTo>
                  <a:lnTo>
                    <a:pt x="155" y="461"/>
                  </a:lnTo>
                  <a:cubicBezTo>
                    <a:pt x="149" y="465"/>
                    <a:pt x="145" y="463"/>
                    <a:pt x="146" y="456"/>
                  </a:cubicBezTo>
                  <a:close/>
                  <a:moveTo>
                    <a:pt x="266" y="168"/>
                  </a:moveTo>
                  <a:lnTo>
                    <a:pt x="253" y="188"/>
                  </a:lnTo>
                  <a:lnTo>
                    <a:pt x="342" y="242"/>
                  </a:lnTo>
                  <a:lnTo>
                    <a:pt x="354" y="222"/>
                  </a:lnTo>
                  <a:lnTo>
                    <a:pt x="266" y="168"/>
                  </a:lnTo>
                  <a:close/>
                  <a:moveTo>
                    <a:pt x="285" y="138"/>
                  </a:moveTo>
                  <a:cubicBezTo>
                    <a:pt x="290" y="129"/>
                    <a:pt x="302" y="126"/>
                    <a:pt x="311" y="131"/>
                  </a:cubicBezTo>
                  <a:lnTo>
                    <a:pt x="366" y="165"/>
                  </a:lnTo>
                  <a:cubicBezTo>
                    <a:pt x="375" y="170"/>
                    <a:pt x="378" y="182"/>
                    <a:pt x="373" y="191"/>
                  </a:cubicBezTo>
                  <a:lnTo>
                    <a:pt x="365" y="204"/>
                  </a:lnTo>
                  <a:lnTo>
                    <a:pt x="277" y="150"/>
                  </a:lnTo>
                  <a:lnTo>
                    <a:pt x="285" y="138"/>
                  </a:lnTo>
                  <a:close/>
                </a:path>
              </a:pathLst>
            </a:custGeom>
            <a:solidFill>
              <a:srgbClr val="8799A5"/>
            </a:solidFill>
            <a:ln>
              <a:noFill/>
            </a:ln>
          </p:spPr>
          <p:txBody>
            <a:bodyPr lIns="55721" tIns="27861" rIns="55721" bIns="2786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97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24FC6FB-91B6-4E69-B263-12DE7BE9F463}"/>
              </a:ext>
            </a:extLst>
          </p:cNvPr>
          <p:cNvGrpSpPr/>
          <p:nvPr/>
        </p:nvGrpSpPr>
        <p:grpSpPr>
          <a:xfrm>
            <a:off x="420176" y="1468874"/>
            <a:ext cx="9746533" cy="4234364"/>
            <a:chOff x="381000" y="1468874"/>
            <a:chExt cx="9746533" cy="4234364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F046473D-881E-4E38-8FD1-87E1B683CC9A}"/>
                </a:ext>
              </a:extLst>
            </p:cNvPr>
            <p:cNvSpPr/>
            <p:nvPr/>
          </p:nvSpPr>
          <p:spPr>
            <a:xfrm>
              <a:off x="381000" y="1468874"/>
              <a:ext cx="8915400" cy="4234364"/>
            </a:xfrm>
            <a:prstGeom prst="roundRect">
              <a:avLst/>
            </a:prstGeom>
            <a:noFill/>
            <a:ln w="28575" cap="sq">
              <a:solidFill>
                <a:srgbClr val="5A7789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5DE2B20-26AE-4845-9042-3C2360989FCC}"/>
                </a:ext>
              </a:extLst>
            </p:cNvPr>
            <p:cNvGrpSpPr/>
            <p:nvPr/>
          </p:nvGrpSpPr>
          <p:grpSpPr>
            <a:xfrm>
              <a:off x="459353" y="1541579"/>
              <a:ext cx="9668180" cy="3835860"/>
              <a:chOff x="288925" y="1541579"/>
              <a:chExt cx="9668180" cy="3835860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364B3EA-8AED-4BE7-A9B3-8D2C2C60B33D}"/>
                  </a:ext>
                </a:extLst>
              </p:cNvPr>
              <p:cNvSpPr txBox="1"/>
              <p:nvPr/>
            </p:nvSpPr>
            <p:spPr>
              <a:xfrm>
                <a:off x="8061531" y="3341784"/>
                <a:ext cx="1895574" cy="8209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AI</a:t>
                </a:r>
                <a:r>
                  <a:rPr kumimoji="0" lang="zh-CN" altLang="en-US" sz="8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算法信息采集</a:t>
                </a:r>
                <a:endParaRPr kumimoji="0" lang="en-US" altLang="zh-CN" sz="81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解读运动意图</a:t>
                </a:r>
                <a:endParaRPr kumimoji="0" lang="en-US" altLang="zh-CN" sz="81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控制机器人</a:t>
                </a:r>
                <a:endParaRPr kumimoji="0" lang="en-US" altLang="zh-CN" sz="81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反馈数据信息</a:t>
                </a:r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2B5D477F-F02A-4D07-A443-B847CB9EF6BE}"/>
                  </a:ext>
                </a:extLst>
              </p:cNvPr>
              <p:cNvGrpSpPr/>
              <p:nvPr/>
            </p:nvGrpSpPr>
            <p:grpSpPr>
              <a:xfrm>
                <a:off x="288925" y="1541579"/>
                <a:ext cx="8716616" cy="3835860"/>
                <a:chOff x="751339" y="1591246"/>
                <a:chExt cx="8716616" cy="3835860"/>
              </a:xfrm>
            </p:grpSpPr>
            <p:grpSp>
              <p:nvGrpSpPr>
                <p:cNvPr id="107" name="组合 106">
                  <a:extLst>
                    <a:ext uri="{FF2B5EF4-FFF2-40B4-BE49-F238E27FC236}">
                      <a16:creationId xmlns:a16="http://schemas.microsoft.com/office/drawing/2014/main" id="{94FF48B7-8BA5-45FF-B21F-B8D21AC21037}"/>
                    </a:ext>
                  </a:extLst>
                </p:cNvPr>
                <p:cNvGrpSpPr/>
                <p:nvPr/>
              </p:nvGrpSpPr>
              <p:grpSpPr>
                <a:xfrm>
                  <a:off x="751339" y="1591246"/>
                  <a:ext cx="7813156" cy="3835860"/>
                  <a:chOff x="637565" y="1541"/>
                  <a:chExt cx="9616192" cy="4721059"/>
                </a:xfrm>
              </p:grpSpPr>
              <p:sp>
                <p:nvSpPr>
                  <p:cNvPr id="4" name="文本框 3">
                    <a:extLst>
                      <a:ext uri="{FF2B5EF4-FFF2-40B4-BE49-F238E27FC236}">
                        <a16:creationId xmlns:a16="http://schemas.microsoft.com/office/drawing/2014/main" id="{D0B4BFCB-6299-4966-93FA-4D790754FC7F}"/>
                      </a:ext>
                    </a:extLst>
                  </p:cNvPr>
                  <p:cNvSpPr txBox="1"/>
                  <p:nvPr/>
                </p:nvSpPr>
                <p:spPr>
                  <a:xfrm>
                    <a:off x="3174823" y="652040"/>
                    <a:ext cx="1073799" cy="298306"/>
                  </a:xfrm>
                  <a:prstGeom prst="rect">
                    <a:avLst/>
                  </a:prstGeom>
                  <a:solidFill>
                    <a:srgbClr val="5A7789"/>
                  </a:solidFill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手机</a:t>
                    </a:r>
                    <a:r>
                      <a:rPr kumimoji="0" lang="en-US" altLang="zh-CN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APP</a:t>
                    </a: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端</a:t>
                    </a:r>
                  </a:p>
                </p:txBody>
              </p:sp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FDDF6776-E966-4825-A2C6-3165972D7C3A}"/>
                      </a:ext>
                    </a:extLst>
                  </p:cNvPr>
                  <p:cNvSpPr txBox="1"/>
                  <p:nvPr/>
                </p:nvSpPr>
                <p:spPr>
                  <a:xfrm>
                    <a:off x="2948523" y="1443231"/>
                    <a:ext cx="1526400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手机视频拍摄</a:t>
                    </a:r>
                  </a:p>
                </p:txBody>
              </p:sp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FD584445-40E4-4AEF-95AC-03F14BBC9BD2}"/>
                      </a:ext>
                    </a:extLst>
                  </p:cNvPr>
                  <p:cNvSpPr txBox="1"/>
                  <p:nvPr/>
                </p:nvSpPr>
                <p:spPr>
                  <a:xfrm>
                    <a:off x="2948523" y="2081119"/>
                    <a:ext cx="1526400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关键节点识别</a:t>
                    </a:r>
                  </a:p>
                </p:txBody>
              </p:sp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C3E5D585-C121-4EFC-A558-C8F8F30A9E11}"/>
                      </a:ext>
                    </a:extLst>
                  </p:cNvPr>
                  <p:cNvSpPr txBox="1"/>
                  <p:nvPr/>
                </p:nvSpPr>
                <p:spPr>
                  <a:xfrm>
                    <a:off x="6889468" y="1710663"/>
                    <a:ext cx="1073799" cy="298306"/>
                  </a:xfrm>
                  <a:prstGeom prst="rect">
                    <a:avLst/>
                  </a:prstGeom>
                  <a:solidFill>
                    <a:srgbClr val="5A7789"/>
                  </a:solidFill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产品端</a:t>
                    </a:r>
                  </a:p>
                </p:txBody>
              </p:sp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CDFFAFBD-0097-44A6-AF3A-BF053676CCFC}"/>
                      </a:ext>
                    </a:extLst>
                  </p:cNvPr>
                  <p:cNvSpPr txBox="1"/>
                  <p:nvPr/>
                </p:nvSpPr>
                <p:spPr>
                  <a:xfrm>
                    <a:off x="2948319" y="2748614"/>
                    <a:ext cx="1526805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定量分析动作指标</a:t>
                    </a:r>
                  </a:p>
                </p:txBody>
              </p:sp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A699458B-C9E6-41BB-B2C1-C58FDB942EE1}"/>
                      </a:ext>
                    </a:extLst>
                  </p:cNvPr>
                  <p:cNvSpPr txBox="1"/>
                  <p:nvPr/>
                </p:nvSpPr>
                <p:spPr>
                  <a:xfrm>
                    <a:off x="4618926" y="3489130"/>
                    <a:ext cx="1526805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运动指标评估</a:t>
                    </a:r>
                  </a:p>
                </p:txBody>
              </p:sp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67276CFC-C10C-4EA4-8137-E27D37B2EE39}"/>
                      </a:ext>
                    </a:extLst>
                  </p:cNvPr>
                  <p:cNvSpPr txBox="1"/>
                  <p:nvPr/>
                </p:nvSpPr>
                <p:spPr>
                  <a:xfrm>
                    <a:off x="3092523" y="4227128"/>
                    <a:ext cx="1526400" cy="482972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用药及治疗方案调整</a:t>
                    </a:r>
                  </a:p>
                </p:txBody>
              </p:sp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5C985509-7AAE-43F2-A135-F66A2CE18997}"/>
                      </a:ext>
                    </a:extLst>
                  </p:cNvPr>
                  <p:cNvSpPr txBox="1"/>
                  <p:nvPr/>
                </p:nvSpPr>
                <p:spPr>
                  <a:xfrm>
                    <a:off x="6337288" y="4239628"/>
                    <a:ext cx="1526400" cy="482972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治疗及康复训练</a:t>
                    </a:r>
                    <a:endParaRPr kumimoji="0" lang="en-US" altLang="zh-CN" sz="97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方案推荐等</a:t>
                    </a:r>
                  </a:p>
                </p:txBody>
              </p:sp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E47CA184-641A-44CE-8494-91635B6C6C3B}"/>
                      </a:ext>
                    </a:extLst>
                  </p:cNvPr>
                  <p:cNvSpPr txBox="1"/>
                  <p:nvPr/>
                </p:nvSpPr>
                <p:spPr>
                  <a:xfrm>
                    <a:off x="1267743" y="3499112"/>
                    <a:ext cx="1526805" cy="482972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判断其患帕金森的概率</a:t>
                    </a:r>
                  </a:p>
                </p:txBody>
              </p:sp>
              <p:cxnSp>
                <p:nvCxnSpPr>
                  <p:cNvPr id="27" name="直接箭头连接符 26">
                    <a:extLst>
                      <a:ext uri="{FF2B5EF4-FFF2-40B4-BE49-F238E27FC236}">
                        <a16:creationId xmlns:a16="http://schemas.microsoft.com/office/drawing/2014/main" id="{12C676D8-960E-4A64-920E-E1F57AD598CA}"/>
                      </a:ext>
                    </a:extLst>
                  </p:cNvPr>
                  <p:cNvCxnSpPr>
                    <a:stCxn id="4" idx="2"/>
                    <a:endCxn id="10" idx="0"/>
                  </p:cNvCxnSpPr>
                  <p:nvPr/>
                </p:nvCxnSpPr>
                <p:spPr>
                  <a:xfrm>
                    <a:off x="3711723" y="950346"/>
                    <a:ext cx="0" cy="492885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箭头连接符 27">
                    <a:extLst>
                      <a:ext uri="{FF2B5EF4-FFF2-40B4-BE49-F238E27FC236}">
                        <a16:creationId xmlns:a16="http://schemas.microsoft.com/office/drawing/2014/main" id="{94637DA8-0C18-4146-ABAF-BAB8283E6E3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11722" y="1729120"/>
                    <a:ext cx="1" cy="360000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箭头连接符 28">
                    <a:extLst>
                      <a:ext uri="{FF2B5EF4-FFF2-40B4-BE49-F238E27FC236}">
                        <a16:creationId xmlns:a16="http://schemas.microsoft.com/office/drawing/2014/main" id="{78403D98-AAFF-477B-B477-DA70B9F66C5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07519" y="2358118"/>
                    <a:ext cx="1" cy="396000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0" name="组合 39">
                    <a:extLst>
                      <a:ext uri="{FF2B5EF4-FFF2-40B4-BE49-F238E27FC236}">
                        <a16:creationId xmlns:a16="http://schemas.microsoft.com/office/drawing/2014/main" id="{550D3561-E308-4F0F-BAF5-4E11EDAB4BEE}"/>
                      </a:ext>
                    </a:extLst>
                  </p:cNvPr>
                  <p:cNvGrpSpPr/>
                  <p:nvPr/>
                </p:nvGrpSpPr>
                <p:grpSpPr>
                  <a:xfrm>
                    <a:off x="4475124" y="2887112"/>
                    <a:ext cx="912190" cy="612000"/>
                    <a:chOff x="4475124" y="2887112"/>
                    <a:chExt cx="912190" cy="612000"/>
                  </a:xfrm>
                </p:grpSpPr>
                <p:cxnSp>
                  <p:nvCxnSpPr>
                    <p:cNvPr id="35" name="直接箭头连接符 34">
                      <a:extLst>
                        <a:ext uri="{FF2B5EF4-FFF2-40B4-BE49-F238E27FC236}">
                          <a16:creationId xmlns:a16="http://schemas.microsoft.com/office/drawing/2014/main" id="{A38E18AE-37D0-46C9-B22C-DCEBE5D110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87313" y="2887112"/>
                      <a:ext cx="1" cy="612000"/>
                    </a:xfrm>
                    <a:prstGeom prst="straightConnector1">
                      <a:avLst/>
                    </a:prstGeom>
                    <a:ln>
                      <a:solidFill>
                        <a:srgbClr val="5A778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F312E77E-658A-4AA6-BA01-D47E8E21328D}"/>
                        </a:ext>
                      </a:extLst>
                    </p:cNvPr>
                    <p:cNvCxnSpPr>
                      <a:stCxn id="17" idx="3"/>
                    </p:cNvCxnSpPr>
                    <p:nvPr/>
                  </p:nvCxnSpPr>
                  <p:spPr>
                    <a:xfrm flipV="1">
                      <a:off x="4475124" y="2887113"/>
                      <a:ext cx="907204" cy="10654"/>
                    </a:xfrm>
                    <a:prstGeom prst="line">
                      <a:avLst/>
                    </a:prstGeom>
                    <a:ln>
                      <a:solidFill>
                        <a:srgbClr val="5A778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8" name="直接连接符 37">
                    <a:extLst>
                      <a:ext uri="{FF2B5EF4-FFF2-40B4-BE49-F238E27FC236}">
                        <a16:creationId xmlns:a16="http://schemas.microsoft.com/office/drawing/2014/main" id="{5AD1B753-C710-4F79-8DC6-F5718F20E2F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036132" y="2882423"/>
                    <a:ext cx="907203" cy="1"/>
                  </a:xfrm>
                  <a:prstGeom prst="line">
                    <a:avLst/>
                  </a:prstGeom>
                  <a:ln>
                    <a:solidFill>
                      <a:srgbClr val="5A778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箭头连接符 38">
                    <a:extLst>
                      <a:ext uri="{FF2B5EF4-FFF2-40B4-BE49-F238E27FC236}">
                        <a16:creationId xmlns:a16="http://schemas.microsoft.com/office/drawing/2014/main" id="{FF6B15D3-03B7-4289-B8E6-96C3DADF13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31146" y="2882423"/>
                    <a:ext cx="1" cy="612000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1" name="组合 40">
                    <a:extLst>
                      <a:ext uri="{FF2B5EF4-FFF2-40B4-BE49-F238E27FC236}">
                        <a16:creationId xmlns:a16="http://schemas.microsoft.com/office/drawing/2014/main" id="{9875866B-A522-4801-A498-A5C05D51B297}"/>
                      </a:ext>
                    </a:extLst>
                  </p:cNvPr>
                  <p:cNvGrpSpPr/>
                  <p:nvPr/>
                </p:nvGrpSpPr>
                <p:grpSpPr>
                  <a:xfrm>
                    <a:off x="6145735" y="3627629"/>
                    <a:ext cx="912189" cy="612000"/>
                    <a:chOff x="4475125" y="2887112"/>
                    <a:chExt cx="912189" cy="612000"/>
                  </a:xfrm>
                </p:grpSpPr>
                <p:cxnSp>
                  <p:nvCxnSpPr>
                    <p:cNvPr id="42" name="直接箭头连接符 41">
                      <a:extLst>
                        <a:ext uri="{FF2B5EF4-FFF2-40B4-BE49-F238E27FC236}">
                          <a16:creationId xmlns:a16="http://schemas.microsoft.com/office/drawing/2014/main" id="{4691EAFA-048A-43A5-9CD2-261CC8D7F0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87313" y="2887112"/>
                      <a:ext cx="1" cy="612000"/>
                    </a:xfrm>
                    <a:prstGeom prst="straightConnector1">
                      <a:avLst/>
                    </a:prstGeom>
                    <a:ln>
                      <a:solidFill>
                        <a:srgbClr val="5A778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4E7C02E7-6DDD-40F2-88A2-1CD3DDB2262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75125" y="2887112"/>
                      <a:ext cx="907203" cy="1"/>
                    </a:xfrm>
                    <a:prstGeom prst="line">
                      <a:avLst/>
                    </a:prstGeom>
                    <a:ln>
                      <a:solidFill>
                        <a:srgbClr val="5A778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" name="组合 43">
                    <a:extLst>
                      <a:ext uri="{FF2B5EF4-FFF2-40B4-BE49-F238E27FC236}">
                        <a16:creationId xmlns:a16="http://schemas.microsoft.com/office/drawing/2014/main" id="{C359E21D-BC0E-4BCD-851A-34A152ABBF23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706734" y="3627629"/>
                    <a:ext cx="912189" cy="612000"/>
                    <a:chOff x="4475125" y="2887112"/>
                    <a:chExt cx="912189" cy="612000"/>
                  </a:xfrm>
                </p:grpSpPr>
                <p:cxnSp>
                  <p:nvCxnSpPr>
                    <p:cNvPr id="45" name="直接箭头连接符 44">
                      <a:extLst>
                        <a:ext uri="{FF2B5EF4-FFF2-40B4-BE49-F238E27FC236}">
                          <a16:creationId xmlns:a16="http://schemas.microsoft.com/office/drawing/2014/main" id="{2368B92D-224F-486B-8C22-79828826E6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87313" y="2887112"/>
                      <a:ext cx="1" cy="612000"/>
                    </a:xfrm>
                    <a:prstGeom prst="straightConnector1">
                      <a:avLst/>
                    </a:prstGeom>
                    <a:ln>
                      <a:solidFill>
                        <a:srgbClr val="5A778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直接连接符 45">
                      <a:extLst>
                        <a:ext uri="{FF2B5EF4-FFF2-40B4-BE49-F238E27FC236}">
                          <a16:creationId xmlns:a16="http://schemas.microsoft.com/office/drawing/2014/main" id="{BA38D091-7C87-4569-A75C-4F1BD40214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475125" y="2887112"/>
                      <a:ext cx="907203" cy="1"/>
                    </a:xfrm>
                    <a:prstGeom prst="line">
                      <a:avLst/>
                    </a:prstGeom>
                    <a:ln>
                      <a:solidFill>
                        <a:srgbClr val="5A778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8" name="直接箭头连接符 47">
                    <a:extLst>
                      <a:ext uri="{FF2B5EF4-FFF2-40B4-BE49-F238E27FC236}">
                        <a16:creationId xmlns:a16="http://schemas.microsoft.com/office/drawing/2014/main" id="{2C6BE746-CC98-4015-9056-374FADC29D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99756" y="1992936"/>
                    <a:ext cx="0" cy="2196000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AB49BA98-17CE-4DFF-94A5-EDC2D817760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7743" y="4411791"/>
                    <a:ext cx="1526401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采取必要措施</a:t>
                    </a:r>
                  </a:p>
                </p:txBody>
              </p:sp>
              <p:sp>
                <p:nvSpPr>
                  <p:cNvPr id="59" name="文本框 58">
                    <a:extLst>
                      <a:ext uri="{FF2B5EF4-FFF2-40B4-BE49-F238E27FC236}">
                        <a16:creationId xmlns:a16="http://schemas.microsoft.com/office/drawing/2014/main" id="{FB208ADE-1C18-4129-BC25-EEF978908020}"/>
                      </a:ext>
                    </a:extLst>
                  </p:cNvPr>
                  <p:cNvSpPr txBox="1"/>
                  <p:nvPr/>
                </p:nvSpPr>
                <p:spPr>
                  <a:xfrm>
                    <a:off x="8727357" y="774158"/>
                    <a:ext cx="1526400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康复训练</a:t>
                    </a:r>
                  </a:p>
                </p:txBody>
              </p:sp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ECD87911-EDEC-41C2-8EF6-68888108FDDD}"/>
                      </a:ext>
                    </a:extLst>
                  </p:cNvPr>
                  <p:cNvSpPr txBox="1"/>
                  <p:nvPr/>
                </p:nvSpPr>
                <p:spPr>
                  <a:xfrm>
                    <a:off x="8727357" y="1696381"/>
                    <a:ext cx="1526400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辅助出行</a:t>
                    </a:r>
                  </a:p>
                </p:txBody>
              </p:sp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94711984-B37B-4584-88DB-C6A05335A2D3}"/>
                      </a:ext>
                    </a:extLst>
                  </p:cNvPr>
                  <p:cNvSpPr txBox="1"/>
                  <p:nvPr/>
                </p:nvSpPr>
                <p:spPr>
                  <a:xfrm>
                    <a:off x="8727357" y="2618604"/>
                    <a:ext cx="1526400" cy="298306"/>
                  </a:xfrm>
                  <a:prstGeom prst="rect">
                    <a:avLst/>
                  </a:prstGeom>
                  <a:noFill/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数据监测</a:t>
                    </a:r>
                    <a:endParaRPr kumimoji="0" lang="en-US" altLang="zh-CN" sz="97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65" name="文本框 64">
                    <a:extLst>
                      <a:ext uri="{FF2B5EF4-FFF2-40B4-BE49-F238E27FC236}">
                        <a16:creationId xmlns:a16="http://schemas.microsoft.com/office/drawing/2014/main" id="{422DAF71-0A46-4CE3-A0FF-129ECE0564E4}"/>
                      </a:ext>
                    </a:extLst>
                  </p:cNvPr>
                  <p:cNvSpPr txBox="1"/>
                  <p:nvPr/>
                </p:nvSpPr>
                <p:spPr>
                  <a:xfrm>
                    <a:off x="3706734" y="1722739"/>
                    <a:ext cx="2266622" cy="4215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上传至</a:t>
                    </a:r>
                    <a:r>
                      <a:rPr kumimoji="0" lang="en-US" altLang="zh-CN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AI</a:t>
                    </a: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系统、深度学习（卷积神经网络）</a:t>
                    </a:r>
                  </a:p>
                </p:txBody>
              </p:sp>
              <p:sp>
                <p:nvSpPr>
                  <p:cNvPr id="67" name="文本框 66">
                    <a:extLst>
                      <a:ext uri="{FF2B5EF4-FFF2-40B4-BE49-F238E27FC236}">
                        <a16:creationId xmlns:a16="http://schemas.microsoft.com/office/drawing/2014/main" id="{1140C173-0B74-478D-B76B-5D20F0BF98BD}"/>
                      </a:ext>
                    </a:extLst>
                  </p:cNvPr>
                  <p:cNvSpPr txBox="1"/>
                  <p:nvPr/>
                </p:nvSpPr>
                <p:spPr>
                  <a:xfrm>
                    <a:off x="3615028" y="1074926"/>
                    <a:ext cx="1027052" cy="2676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手机</a:t>
                    </a:r>
                    <a:r>
                      <a:rPr kumimoji="0" lang="en-US" altLang="zh-CN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app</a:t>
                    </a: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相机</a:t>
                    </a:r>
                  </a:p>
                </p:txBody>
              </p:sp>
              <p:sp>
                <p:nvSpPr>
                  <p:cNvPr id="69" name="文本框 68">
                    <a:extLst>
                      <a:ext uri="{FF2B5EF4-FFF2-40B4-BE49-F238E27FC236}">
                        <a16:creationId xmlns:a16="http://schemas.microsoft.com/office/drawing/2014/main" id="{15E1ABDA-7F29-469D-92F8-5642C440CE67}"/>
                      </a:ext>
                    </a:extLst>
                  </p:cNvPr>
                  <p:cNvSpPr txBox="1"/>
                  <p:nvPr/>
                </p:nvSpPr>
                <p:spPr>
                  <a:xfrm>
                    <a:off x="3615028" y="2442397"/>
                    <a:ext cx="2308949" cy="2676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UPDRS</a:t>
                    </a: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量表、运动视频分析技术</a:t>
                    </a:r>
                  </a:p>
                </p:txBody>
              </p:sp>
              <p:sp>
                <p:nvSpPr>
                  <p:cNvPr id="71" name="文本框 70">
                    <a:extLst>
                      <a:ext uri="{FF2B5EF4-FFF2-40B4-BE49-F238E27FC236}">
                        <a16:creationId xmlns:a16="http://schemas.microsoft.com/office/drawing/2014/main" id="{C58BBC21-FCD1-4840-A597-D8CA0D3B173A}"/>
                      </a:ext>
                    </a:extLst>
                  </p:cNvPr>
                  <p:cNvSpPr txBox="1"/>
                  <p:nvPr/>
                </p:nvSpPr>
                <p:spPr>
                  <a:xfrm>
                    <a:off x="1084860" y="3065313"/>
                    <a:ext cx="1027052" cy="2676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早期筛查</a:t>
                    </a:r>
                  </a:p>
                </p:txBody>
              </p:sp>
              <p:sp>
                <p:nvSpPr>
                  <p:cNvPr id="73" name="文本框 72">
                    <a:extLst>
                      <a:ext uri="{FF2B5EF4-FFF2-40B4-BE49-F238E27FC236}">
                        <a16:creationId xmlns:a16="http://schemas.microsoft.com/office/drawing/2014/main" id="{1FF3F83F-D12C-4CE1-AF5A-7E448CB799BD}"/>
                      </a:ext>
                    </a:extLst>
                  </p:cNvPr>
                  <p:cNvSpPr txBox="1"/>
                  <p:nvPr/>
                </p:nvSpPr>
                <p:spPr>
                  <a:xfrm>
                    <a:off x="3973793" y="3093828"/>
                    <a:ext cx="1526805" cy="2676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随机检查</a:t>
                    </a:r>
                  </a:p>
                </p:txBody>
              </p:sp>
              <p:cxnSp>
                <p:nvCxnSpPr>
                  <p:cNvPr id="76" name="直接箭头连接符 75">
                    <a:extLst>
                      <a:ext uri="{FF2B5EF4-FFF2-40B4-BE49-F238E27FC236}">
                        <a16:creationId xmlns:a16="http://schemas.microsoft.com/office/drawing/2014/main" id="{B9797F29-AE05-4F30-8E79-ABB671A99D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30942" y="3958795"/>
                    <a:ext cx="1" cy="468000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连接符 77">
                    <a:extLst>
                      <a:ext uri="{FF2B5EF4-FFF2-40B4-BE49-F238E27FC236}">
                        <a16:creationId xmlns:a16="http://schemas.microsoft.com/office/drawing/2014/main" id="{8BA43314-7109-4EF3-95B2-608239EE2F54}"/>
                      </a:ext>
                    </a:extLst>
                  </p:cNvPr>
                  <p:cNvCxnSpPr>
                    <a:stCxn id="15" idx="3"/>
                    <a:endCxn id="61" idx="1"/>
                  </p:cNvCxnSpPr>
                  <p:nvPr/>
                </p:nvCxnSpPr>
                <p:spPr>
                  <a:xfrm flipV="1">
                    <a:off x="7963267" y="1845534"/>
                    <a:ext cx="764090" cy="14282"/>
                  </a:xfrm>
                  <a:prstGeom prst="line">
                    <a:avLst/>
                  </a:prstGeom>
                  <a:ln>
                    <a:solidFill>
                      <a:srgbClr val="5A7789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接连接符 78">
                    <a:extLst>
                      <a:ext uri="{FF2B5EF4-FFF2-40B4-BE49-F238E27FC236}">
                        <a16:creationId xmlns:a16="http://schemas.microsoft.com/office/drawing/2014/main" id="{F74D77D9-090D-43EB-81B8-1A33A9E69134}"/>
                      </a:ext>
                    </a:extLst>
                  </p:cNvPr>
                  <p:cNvCxnSpPr/>
                  <p:nvPr/>
                </p:nvCxnSpPr>
                <p:spPr>
                  <a:xfrm>
                    <a:off x="8223357" y="912657"/>
                    <a:ext cx="504000" cy="0"/>
                  </a:xfrm>
                  <a:prstGeom prst="line">
                    <a:avLst/>
                  </a:prstGeom>
                  <a:ln>
                    <a:solidFill>
                      <a:srgbClr val="5A7789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79">
                    <a:extLst>
                      <a:ext uri="{FF2B5EF4-FFF2-40B4-BE49-F238E27FC236}">
                        <a16:creationId xmlns:a16="http://schemas.microsoft.com/office/drawing/2014/main" id="{397C0BA3-C07F-4A0A-9925-2D1CEBE79196}"/>
                      </a:ext>
                    </a:extLst>
                  </p:cNvPr>
                  <p:cNvCxnSpPr/>
                  <p:nvPr/>
                </p:nvCxnSpPr>
                <p:spPr>
                  <a:xfrm>
                    <a:off x="8223357" y="2757103"/>
                    <a:ext cx="504000" cy="0"/>
                  </a:xfrm>
                  <a:prstGeom prst="line">
                    <a:avLst/>
                  </a:prstGeom>
                  <a:ln>
                    <a:solidFill>
                      <a:srgbClr val="5A7789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接连接符 81">
                    <a:extLst>
                      <a:ext uri="{FF2B5EF4-FFF2-40B4-BE49-F238E27FC236}">
                        <a16:creationId xmlns:a16="http://schemas.microsoft.com/office/drawing/2014/main" id="{342136D1-3EE4-49DE-91D0-36A22C187E2A}"/>
                      </a:ext>
                    </a:extLst>
                  </p:cNvPr>
                  <p:cNvCxnSpPr/>
                  <p:nvPr/>
                </p:nvCxnSpPr>
                <p:spPr>
                  <a:xfrm>
                    <a:off x="8223357" y="929039"/>
                    <a:ext cx="0" cy="1828064"/>
                  </a:xfrm>
                  <a:prstGeom prst="line">
                    <a:avLst/>
                  </a:prstGeom>
                  <a:ln>
                    <a:solidFill>
                      <a:srgbClr val="5A778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3" name="组合 82">
                    <a:extLst>
                      <a:ext uri="{FF2B5EF4-FFF2-40B4-BE49-F238E27FC236}">
                        <a16:creationId xmlns:a16="http://schemas.microsoft.com/office/drawing/2014/main" id="{5C5F4ABF-AE45-406D-9DCE-AD0EB85D3BA5}"/>
                      </a:ext>
                    </a:extLst>
                  </p:cNvPr>
                  <p:cNvGrpSpPr/>
                  <p:nvPr/>
                </p:nvGrpSpPr>
                <p:grpSpPr>
                  <a:xfrm>
                    <a:off x="3706735" y="241715"/>
                    <a:ext cx="3792197" cy="1435109"/>
                    <a:chOff x="4332550" y="2887112"/>
                    <a:chExt cx="1054764" cy="612000"/>
                  </a:xfrm>
                </p:grpSpPr>
                <p:cxnSp>
                  <p:nvCxnSpPr>
                    <p:cNvPr id="84" name="直接箭头连接符 83">
                      <a:extLst>
                        <a:ext uri="{FF2B5EF4-FFF2-40B4-BE49-F238E27FC236}">
                          <a16:creationId xmlns:a16="http://schemas.microsoft.com/office/drawing/2014/main" id="{7F33A20A-0E06-4318-B77F-5C1EB0F6E2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87313" y="2887112"/>
                      <a:ext cx="1" cy="612000"/>
                    </a:xfrm>
                    <a:prstGeom prst="straightConnector1">
                      <a:avLst/>
                    </a:prstGeom>
                    <a:ln>
                      <a:solidFill>
                        <a:srgbClr val="5A7789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直接连接符 84">
                      <a:extLst>
                        <a:ext uri="{FF2B5EF4-FFF2-40B4-BE49-F238E27FC236}">
                          <a16:creationId xmlns:a16="http://schemas.microsoft.com/office/drawing/2014/main" id="{F0826673-CF32-4ACC-8CE3-95DAF67304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332550" y="2887112"/>
                      <a:ext cx="1054536" cy="0"/>
                    </a:xfrm>
                    <a:prstGeom prst="line">
                      <a:avLst/>
                    </a:prstGeom>
                    <a:ln>
                      <a:solidFill>
                        <a:srgbClr val="5A7789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9" name="文本框 88">
                    <a:extLst>
                      <a:ext uri="{FF2B5EF4-FFF2-40B4-BE49-F238E27FC236}">
                        <a16:creationId xmlns:a16="http://schemas.microsoft.com/office/drawing/2014/main" id="{F37FA486-2CDC-46D8-909F-EE15E3B6172A}"/>
                      </a:ext>
                    </a:extLst>
                  </p:cNvPr>
                  <p:cNvSpPr txBox="1"/>
                  <p:nvPr/>
                </p:nvSpPr>
                <p:spPr>
                  <a:xfrm>
                    <a:off x="4767431" y="1541"/>
                    <a:ext cx="1526398" cy="2676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数据反馈</a:t>
                    </a:r>
                  </a:p>
                </p:txBody>
              </p:sp>
              <p:cxnSp>
                <p:nvCxnSpPr>
                  <p:cNvPr id="91" name="直接箭头连接符 90">
                    <a:extLst>
                      <a:ext uri="{FF2B5EF4-FFF2-40B4-BE49-F238E27FC236}">
                        <a16:creationId xmlns:a16="http://schemas.microsoft.com/office/drawing/2014/main" id="{BC07A59B-3EBF-4EF1-8890-C15E7D9ECB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937282" y="792095"/>
                    <a:ext cx="0" cy="2697035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接箭头连接符 94">
                    <a:extLst>
                      <a:ext uri="{FF2B5EF4-FFF2-40B4-BE49-F238E27FC236}">
                        <a16:creationId xmlns:a16="http://schemas.microsoft.com/office/drawing/2014/main" id="{8FDC42EA-1AB7-431E-B7DB-D8C9B5A8F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06734" y="246221"/>
                    <a:ext cx="4989" cy="396000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直接箭头连接符 97">
                    <a:extLst>
                      <a:ext uri="{FF2B5EF4-FFF2-40B4-BE49-F238E27FC236}">
                        <a16:creationId xmlns:a16="http://schemas.microsoft.com/office/drawing/2014/main" id="{42D4E358-ED24-4094-9E9B-8FF546B10644}"/>
                      </a:ext>
                    </a:extLst>
                  </p:cNvPr>
                  <p:cNvCxnSpPr>
                    <a:cxnSpLocks/>
                    <a:stCxn id="4" idx="3"/>
                  </p:cNvCxnSpPr>
                  <p:nvPr/>
                </p:nvCxnSpPr>
                <p:spPr>
                  <a:xfrm flipV="1">
                    <a:off x="4248622" y="774158"/>
                    <a:ext cx="1688660" cy="27035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文本框 99">
                    <a:extLst>
                      <a:ext uri="{FF2B5EF4-FFF2-40B4-BE49-F238E27FC236}">
                        <a16:creationId xmlns:a16="http://schemas.microsoft.com/office/drawing/2014/main" id="{F4D3DF3F-1EF8-4521-B768-E9AE73F82459}"/>
                      </a:ext>
                    </a:extLst>
                  </p:cNvPr>
                  <p:cNvSpPr txBox="1"/>
                  <p:nvPr/>
                </p:nvSpPr>
                <p:spPr>
                  <a:xfrm>
                    <a:off x="5883092" y="1520367"/>
                    <a:ext cx="884501" cy="8834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数据再次评估检查，确定其康复程度、治疗效果等</a:t>
                    </a:r>
                  </a:p>
                </p:txBody>
              </p:sp>
              <p:sp>
                <p:nvSpPr>
                  <p:cNvPr id="102" name="文本框 101">
                    <a:extLst>
                      <a:ext uri="{FF2B5EF4-FFF2-40B4-BE49-F238E27FC236}">
                        <a16:creationId xmlns:a16="http://schemas.microsoft.com/office/drawing/2014/main" id="{89E197F1-D99F-4D56-A4D7-17398CB64CE7}"/>
                      </a:ext>
                    </a:extLst>
                  </p:cNvPr>
                  <p:cNvSpPr txBox="1"/>
                  <p:nvPr/>
                </p:nvSpPr>
                <p:spPr>
                  <a:xfrm>
                    <a:off x="637565" y="652040"/>
                    <a:ext cx="1323458" cy="298306"/>
                  </a:xfrm>
                  <a:prstGeom prst="rect">
                    <a:avLst/>
                  </a:prstGeom>
                  <a:solidFill>
                    <a:srgbClr val="5A7789"/>
                  </a:solidFill>
                  <a:ln>
                    <a:solidFill>
                      <a:srgbClr val="5A778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9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子女手机端</a:t>
                    </a:r>
                  </a:p>
                </p:txBody>
              </p:sp>
              <p:cxnSp>
                <p:nvCxnSpPr>
                  <p:cNvPr id="104" name="直接箭头连接符 103">
                    <a:extLst>
                      <a:ext uri="{FF2B5EF4-FFF2-40B4-BE49-F238E27FC236}">
                        <a16:creationId xmlns:a16="http://schemas.microsoft.com/office/drawing/2014/main" id="{C6F1E9AD-9A4B-4E2E-B317-8653476EB6FD}"/>
                      </a:ext>
                    </a:extLst>
                  </p:cNvPr>
                  <p:cNvCxnSpPr>
                    <a:stCxn id="102" idx="3"/>
                    <a:endCxn id="4" idx="1"/>
                  </p:cNvCxnSpPr>
                  <p:nvPr/>
                </p:nvCxnSpPr>
                <p:spPr>
                  <a:xfrm>
                    <a:off x="1961023" y="801193"/>
                    <a:ext cx="1213799" cy="0"/>
                  </a:xfrm>
                  <a:prstGeom prst="straightConnector1">
                    <a:avLst/>
                  </a:prstGeom>
                  <a:ln>
                    <a:solidFill>
                      <a:srgbClr val="5A7789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文本框 105">
                    <a:extLst>
                      <a:ext uri="{FF2B5EF4-FFF2-40B4-BE49-F238E27FC236}">
                        <a16:creationId xmlns:a16="http://schemas.microsoft.com/office/drawing/2014/main" id="{D29A9B59-8AB3-4B10-960D-8EB83D4CD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821022" y="559708"/>
                    <a:ext cx="1526398" cy="2676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数据监测</a:t>
                    </a:r>
                  </a:p>
                </p:txBody>
              </p:sp>
            </p:grpSp>
            <p:cxnSp>
              <p:nvCxnSpPr>
                <p:cNvPr id="66" name="直接连接符 65">
                  <a:extLst>
                    <a:ext uri="{FF2B5EF4-FFF2-40B4-BE49-F238E27FC236}">
                      <a16:creationId xmlns:a16="http://schemas.microsoft.com/office/drawing/2014/main" id="{4ACB6971-ECEA-4AAA-A5BB-61293DC85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4495" y="2331527"/>
                  <a:ext cx="900000" cy="2"/>
                </a:xfrm>
                <a:prstGeom prst="line">
                  <a:avLst/>
                </a:prstGeom>
                <a:ln>
                  <a:solidFill>
                    <a:srgbClr val="5A7789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id="{C764239E-5D42-4DE1-ACA1-CCB192B0E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4495" y="3111502"/>
                  <a:ext cx="900000" cy="2"/>
                </a:xfrm>
                <a:prstGeom prst="line">
                  <a:avLst/>
                </a:prstGeom>
                <a:ln>
                  <a:solidFill>
                    <a:srgbClr val="5A7789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接连接符 8">
                  <a:extLst>
                    <a:ext uri="{FF2B5EF4-FFF2-40B4-BE49-F238E27FC236}">
                      <a16:creationId xmlns:a16="http://schemas.microsoft.com/office/drawing/2014/main" id="{ED64ADE7-5EED-4566-8133-17AC5C330C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64495" y="2340184"/>
                  <a:ext cx="0" cy="1498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>
                  <a:extLst>
                    <a:ext uri="{FF2B5EF4-FFF2-40B4-BE49-F238E27FC236}">
                      <a16:creationId xmlns:a16="http://schemas.microsoft.com/office/drawing/2014/main" id="{E09129AB-5A88-4043-8695-6C08794C4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7955" y="3838797"/>
                  <a:ext cx="900000" cy="2"/>
                </a:xfrm>
                <a:prstGeom prst="line">
                  <a:avLst/>
                </a:prstGeom>
                <a:ln>
                  <a:solidFill>
                    <a:srgbClr val="5A778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9447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B13ADB3-B9AF-4094-8E0A-50709388D24A}"/>
              </a:ext>
            </a:extLst>
          </p:cNvPr>
          <p:cNvGrpSpPr/>
          <p:nvPr/>
        </p:nvGrpSpPr>
        <p:grpSpPr>
          <a:xfrm>
            <a:off x="1" y="2754085"/>
            <a:ext cx="7687068" cy="1349830"/>
            <a:chOff x="1" y="2993485"/>
            <a:chExt cx="7687068" cy="134983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A34EBD6-DC61-4FEF-B7A2-F5B8B0A833A1}"/>
                </a:ext>
              </a:extLst>
            </p:cNvPr>
            <p:cNvSpPr/>
            <p:nvPr/>
          </p:nvSpPr>
          <p:spPr>
            <a:xfrm>
              <a:off x="479739" y="2993485"/>
              <a:ext cx="400685" cy="1342104"/>
            </a:xfrm>
            <a:prstGeom prst="rect">
              <a:avLst/>
            </a:prstGeom>
            <a:solidFill>
              <a:srgbClr val="9AC0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3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AFF6CC3-FB09-4BDB-8965-143F152B831E}"/>
                </a:ext>
              </a:extLst>
            </p:cNvPr>
            <p:cNvSpPr/>
            <p:nvPr/>
          </p:nvSpPr>
          <p:spPr>
            <a:xfrm>
              <a:off x="1129229" y="3001211"/>
              <a:ext cx="2338594" cy="1342104"/>
            </a:xfrm>
            <a:prstGeom prst="rect">
              <a:avLst/>
            </a:prstGeom>
            <a:solidFill>
              <a:srgbClr val="5A7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2</a:t>
              </a:r>
              <a:endPara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F9CE85A-3989-43D2-B898-DD756215793E}"/>
                </a:ext>
              </a:extLst>
            </p:cNvPr>
            <p:cNvGrpSpPr/>
            <p:nvPr/>
          </p:nvGrpSpPr>
          <p:grpSpPr>
            <a:xfrm>
              <a:off x="3839926" y="3175545"/>
              <a:ext cx="3847143" cy="1019825"/>
              <a:chOff x="4413455" y="2859486"/>
              <a:chExt cx="4734946" cy="1255170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11A6E83-4E74-40CE-AAD1-AE2D9AC0C568}"/>
                  </a:ext>
                </a:extLst>
              </p:cNvPr>
              <p:cNvSpPr txBox="1"/>
              <p:nvPr/>
            </p:nvSpPr>
            <p:spPr>
              <a:xfrm>
                <a:off x="6998970" y="3816349"/>
                <a:ext cx="2040402" cy="298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75" b="1" dirty="0">
                    <a:solidFill>
                      <a:schemeClr val="bg1"/>
                    </a:solidFill>
                  </a:rPr>
                  <a:t>VISUAL IDENTITY SYSTEM</a:t>
                </a: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7BB5A8D-7F5D-459C-AC05-B13B17DD1299}"/>
                  </a:ext>
                </a:extLst>
              </p:cNvPr>
              <p:cNvSpPr txBox="1"/>
              <p:nvPr/>
            </p:nvSpPr>
            <p:spPr>
              <a:xfrm>
                <a:off x="4457765" y="2859486"/>
                <a:ext cx="2689495" cy="606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600" b="1" kern="2200" dirty="0">
                    <a:solidFill>
                      <a:srgbClr val="5A778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设计整体方案</a:t>
                </a: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8378DF9-20DE-4F59-B627-D0022454C5E3}"/>
                  </a:ext>
                </a:extLst>
              </p:cNvPr>
              <p:cNvSpPr txBox="1"/>
              <p:nvPr/>
            </p:nvSpPr>
            <p:spPr>
              <a:xfrm>
                <a:off x="4413455" y="3647073"/>
                <a:ext cx="4734946" cy="360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0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DESIGN  PRACTICE  ACHIEVEMENTS  DISPLAY</a:t>
                </a:r>
                <a:endParaRPr lang="zh-CN" altLang="en-US" sz="130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B6A1AD4-5B28-4036-96B9-1E07C09A2F56}"/>
                </a:ext>
              </a:extLst>
            </p:cNvPr>
            <p:cNvSpPr/>
            <p:nvPr/>
          </p:nvSpPr>
          <p:spPr>
            <a:xfrm>
              <a:off x="1" y="3001211"/>
              <a:ext cx="230934" cy="134210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3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9A174855-344C-4F67-B3E3-B261B8FC29C8}"/>
              </a:ext>
            </a:extLst>
          </p:cNvPr>
          <p:cNvSpPr/>
          <p:nvPr/>
        </p:nvSpPr>
        <p:spPr>
          <a:xfrm flipV="1">
            <a:off x="3090391" y="3470010"/>
            <a:ext cx="4385150" cy="45719"/>
          </a:xfrm>
          <a:prstGeom prst="rect">
            <a:avLst/>
          </a:prstGeom>
          <a:solidFill>
            <a:srgbClr val="5A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3"/>
          </a:p>
        </p:txBody>
      </p:sp>
    </p:spTree>
    <p:extLst>
      <p:ext uri="{BB962C8B-B14F-4D97-AF65-F5344CB8AC3E}">
        <p14:creationId xmlns:p14="http://schemas.microsoft.com/office/powerpoint/2010/main" val="2828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804</Words>
  <Application>Microsoft Office PowerPoint</Application>
  <PresentationFormat>A4 纸张(210x297 毫米)</PresentationFormat>
  <Paragraphs>132</Paragraphs>
  <Slides>23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 旭芳</dc:creator>
  <cp:lastModifiedBy>孙 旭芳</cp:lastModifiedBy>
  <cp:revision>43</cp:revision>
  <dcterms:created xsi:type="dcterms:W3CDTF">2020-08-31T17:08:56Z</dcterms:created>
  <dcterms:modified xsi:type="dcterms:W3CDTF">2020-09-01T10:21:15Z</dcterms:modified>
</cp:coreProperties>
</file>