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9"/>
  </p:handoutMasterIdLst>
  <p:sldIdLst>
    <p:sldId id="256" r:id="rId3"/>
    <p:sldId id="341" r:id="rId5"/>
    <p:sldId id="258" r:id="rId6"/>
    <p:sldId id="287" r:id="rId7"/>
    <p:sldId id="286" r:id="rId8"/>
    <p:sldId id="336" r:id="rId9"/>
    <p:sldId id="303" r:id="rId10"/>
    <p:sldId id="320" r:id="rId11"/>
    <p:sldId id="319" r:id="rId12"/>
    <p:sldId id="335" r:id="rId13"/>
    <p:sldId id="360" r:id="rId14"/>
    <p:sldId id="365" r:id="rId15"/>
    <p:sldId id="337" r:id="rId16"/>
    <p:sldId id="259" r:id="rId17"/>
    <p:sldId id="267" r:id="rId18"/>
  </p:sldIdLst>
  <p:sldSz cx="12192000" cy="6858000"/>
  <p:notesSz cx="6858000" cy="9144000"/>
  <p:embeddedFontLst>
    <p:embeddedFont>
      <p:font typeface="微软雅黑" panose="020B0503020204020204" pitchFamily="34" charset="-122"/>
      <p:regular r:id="rId23"/>
    </p:embeddedFont>
    <p:embeddedFont>
      <p:font typeface="Calibri" panose="020F0502020204030204"/>
      <p:regular r:id="rId24"/>
      <p:bold r:id="rId25"/>
      <p:italic r:id="rId26"/>
      <p:boldItalic r:id="rId27"/>
    </p:embeddedFont>
    <p:embeddedFont>
      <p:font typeface="Impact" panose="020B0806030902050204" pitchFamily="34" charset="0"/>
      <p:regular r:id="rId28"/>
    </p:embeddedFont>
    <p:embeddedFont>
      <p:font typeface="Calibri" panose="020F0502020204030204" pitchFamily="34" charset="0"/>
      <p:regular r:id="rId29"/>
      <p:bold r:id="rId30"/>
      <p:italic r:id="rId31"/>
      <p:boldItalic r:id="rId32"/>
    </p:embeddedFont>
    <p:embeddedFont>
      <p:font typeface="等线 Light" panose="02010600030101010101" charset="-122"/>
      <p:regular r:id="rId33"/>
    </p:embeddedFont>
    <p:embeddedFont>
      <p:font typeface="等线" panose="02010600030101010101"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7E4"/>
    <a:srgbClr val="3383A5"/>
    <a:srgbClr val="FFFFFF"/>
    <a:srgbClr val="27627D"/>
    <a:srgbClr val="294E65"/>
    <a:srgbClr val="D1EBFC"/>
    <a:srgbClr val="9BBD0B"/>
    <a:srgbClr val="FF3B3B"/>
    <a:srgbClr val="FF0000"/>
    <a:srgbClr val="88C5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81" autoAdjust="0"/>
    <p:restoredTop sz="94660"/>
  </p:normalViewPr>
  <p:slideViewPr>
    <p:cSldViewPr snapToGrid="0">
      <p:cViewPr varScale="1">
        <p:scale>
          <a:sx n="91" d="100"/>
          <a:sy n="91" d="100"/>
        </p:scale>
        <p:origin x="91"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font" Target="fonts/font12.fntdata"/><Relationship Id="rId33" Type="http://schemas.openxmlformats.org/officeDocument/2006/relationships/font" Target="fonts/font11.fntdata"/><Relationship Id="rId32" Type="http://schemas.openxmlformats.org/officeDocument/2006/relationships/font" Target="fonts/font10.fntdata"/><Relationship Id="rId31" Type="http://schemas.openxmlformats.org/officeDocument/2006/relationships/font" Target="fonts/font9.fntdata"/><Relationship Id="rId30" Type="http://schemas.openxmlformats.org/officeDocument/2006/relationships/font" Target="fonts/font8.fntdata"/><Relationship Id="rId3" Type="http://schemas.openxmlformats.org/officeDocument/2006/relationships/slide" Target="slides/slide1.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CCD82E-5B60-4944-BCD5-913D3FABAA0E}" type="slidenum">
              <a:rPr lang="zh-CN" altLang="en-US" smtClean="0"/>
            </a:fld>
            <a:endParaRPr lang="zh-CN" altLang="en-US"/>
          </a:p>
        </p:txBody>
      </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27748"/>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18" name="组合 17"/>
          <p:cNvGrpSpPr/>
          <p:nvPr userDrawn="1"/>
        </p:nvGrpSpPr>
        <p:grpSpPr>
          <a:xfrm>
            <a:off x="0" y="0"/>
            <a:ext cx="12192000" cy="6858000"/>
            <a:chOff x="0" y="0"/>
            <a:chExt cx="12192000" cy="6858000"/>
          </a:xfrm>
        </p:grpSpPr>
        <p:pic>
          <p:nvPicPr>
            <p:cNvPr id="19" name="图片 18"/>
            <p:cNvPicPr>
              <a:picLocks noChangeAspect="1"/>
            </p:cNvPicPr>
            <p:nvPr userDrawn="1"/>
          </p:nvPicPr>
          <p:blipFill rotWithShape="1">
            <a:blip r:embed="rId2">
              <a:extLst>
                <a:ext uri="{28A0092B-C50C-407E-A947-70E740481C1C}">
                  <a14:useLocalDpi xmlns:a14="http://schemas.microsoft.com/office/drawing/2010/main" val="0"/>
                </a:ext>
              </a:extLst>
            </a:blip>
            <a:srcRect r="27748"/>
            <a:stretch>
              <a:fillRect/>
            </a:stretch>
          </p:blipFill>
          <p:spPr>
            <a:xfrm>
              <a:off x="0" y="0"/>
              <a:ext cx="12192000" cy="6858000"/>
            </a:xfrm>
            <a:prstGeom prst="rect">
              <a:avLst/>
            </a:prstGeom>
          </p:spPr>
        </p:pic>
        <p:sp>
          <p:nvSpPr>
            <p:cNvPr id="20" name="矩形 19"/>
            <p:cNvSpPr/>
            <p:nvPr userDrawn="1"/>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CCD82E-5B60-4944-BCD5-913D3FABAA0E}" type="slidenum">
              <a:rPr lang="zh-CN" altLang="en-US" smtClean="0"/>
            </a:fld>
            <a:endParaRPr lang="zh-CN" altLang="en-US"/>
          </a:p>
        </p:txBody>
      </p:sp>
      <p:cxnSp>
        <p:nvCxnSpPr>
          <p:cNvPr id="15" name="直接连接符 14"/>
          <p:cNvCxnSpPr/>
          <p:nvPr userDrawn="1"/>
        </p:nvCxnSpPr>
        <p:spPr>
          <a:xfrm>
            <a:off x="845386" y="690155"/>
            <a:ext cx="11346614" cy="0"/>
          </a:xfrm>
          <a:prstGeom prst="line">
            <a:avLst/>
          </a:prstGeom>
          <a:ln w="15875">
            <a:gradFill flip="none" rotWithShape="1">
              <a:gsLst>
                <a:gs pos="0">
                  <a:srgbClr val="27627D"/>
                </a:gs>
                <a:gs pos="58400">
                  <a:srgbClr val="2E7594"/>
                </a:gs>
                <a:gs pos="100000">
                  <a:srgbClr val="46B7E4">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灯片编号占位符 3"/>
          <p:cNvSpPr txBox="1"/>
          <p:nvPr userDrawn="1"/>
        </p:nvSpPr>
        <p:spPr>
          <a:xfrm>
            <a:off x="11278916" y="236707"/>
            <a:ext cx="781493"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solidFill>
                  <a:srgbClr val="27627D"/>
                </a:solidFill>
                <a:latin typeface="微软雅黑" panose="020B0503020204020204" pitchFamily="34" charset="-122"/>
                <a:ea typeface="微软雅黑" panose="020B0503020204020204" pitchFamily="34" charset="-122"/>
              </a:rPr>
              <a:t>-</a:t>
            </a:r>
            <a:fld id="{A28E5072-DB54-4629-BCEF-E432F51519C8}" type="slidenum">
              <a:rPr lang="zh-CN" altLang="en-US" dirty="0" smtClean="0">
                <a:solidFill>
                  <a:srgbClr val="27627D"/>
                </a:solidFill>
                <a:latin typeface="微软雅黑" panose="020B0503020204020204" pitchFamily="34" charset="-122"/>
                <a:ea typeface="微软雅黑" panose="020B0503020204020204" pitchFamily="34" charset="-122"/>
              </a:rPr>
            </a:fld>
            <a:r>
              <a:rPr lang="en-US" altLang="zh-CN" dirty="0">
                <a:solidFill>
                  <a:srgbClr val="27627D"/>
                </a:solidFill>
                <a:latin typeface="微软雅黑" panose="020B0503020204020204" pitchFamily="34" charset="-122"/>
                <a:ea typeface="微软雅黑" panose="020B0503020204020204" pitchFamily="34" charset="-122"/>
              </a:rPr>
              <a:t>-</a:t>
            </a:r>
            <a:endParaRPr lang="zh-CN" altLang="en-US" dirty="0">
              <a:solidFill>
                <a:srgbClr val="27627D"/>
              </a:solidFill>
              <a:latin typeface="微软雅黑" panose="020B0503020204020204" pitchFamily="34" charset="-122"/>
              <a:ea typeface="微软雅黑" panose="020B0503020204020204" pitchFamily="34" charset="-122"/>
            </a:endParaRPr>
          </a:p>
        </p:txBody>
      </p:sp>
      <p:grpSp>
        <p:nvGrpSpPr>
          <p:cNvPr id="9" name="组合 8"/>
          <p:cNvGrpSpPr/>
          <p:nvPr userDrawn="1"/>
        </p:nvGrpSpPr>
        <p:grpSpPr>
          <a:xfrm>
            <a:off x="323907" y="86276"/>
            <a:ext cx="586077" cy="665986"/>
            <a:chOff x="5014745" y="606038"/>
            <a:chExt cx="1709769" cy="1942890"/>
          </a:xfrm>
        </p:grpSpPr>
        <p:sp>
          <p:nvSpPr>
            <p:cNvPr id="10" name="Freeform 5"/>
            <p:cNvSpPr/>
            <p:nvPr/>
          </p:nvSpPr>
          <p:spPr bwMode="auto">
            <a:xfrm rot="5400000">
              <a:off x="4898185" y="722598"/>
              <a:ext cx="1942890" cy="170976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nvGrpSpPr>
            <p:cNvPr id="11" name="组合 10"/>
            <p:cNvGrpSpPr/>
            <p:nvPr/>
          </p:nvGrpSpPr>
          <p:grpSpPr>
            <a:xfrm flipH="1">
              <a:off x="5378181" y="1044519"/>
              <a:ext cx="996994" cy="991592"/>
              <a:chOff x="5462558" y="2894915"/>
              <a:chExt cx="763922" cy="759783"/>
            </a:xfrm>
          </p:grpSpPr>
          <p:sp>
            <p:nvSpPr>
              <p:cNvPr id="12" name="Freeform 22"/>
              <p:cNvSpPr>
                <a:spLocks noEditPoints="1"/>
              </p:cNvSpPr>
              <p:nvPr/>
            </p:nvSpPr>
            <p:spPr bwMode="auto">
              <a:xfrm>
                <a:off x="5706847" y="2894915"/>
                <a:ext cx="519633" cy="513423"/>
              </a:xfrm>
              <a:custGeom>
                <a:avLst/>
                <a:gdLst>
                  <a:gd name="T0" fmla="*/ 69 w 106"/>
                  <a:gd name="T1" fmla="*/ 105 h 105"/>
                  <a:gd name="T2" fmla="*/ 106 w 106"/>
                  <a:gd name="T3" fmla="*/ 105 h 105"/>
                  <a:gd name="T4" fmla="*/ 106 w 106"/>
                  <a:gd name="T5" fmla="*/ 50 h 105"/>
                  <a:gd name="T6" fmla="*/ 74 w 106"/>
                  <a:gd name="T7" fmla="*/ 50 h 105"/>
                  <a:gd name="T8" fmla="*/ 69 w 106"/>
                  <a:gd name="T9" fmla="*/ 105 h 105"/>
                  <a:gd name="T10" fmla="*/ 56 w 106"/>
                  <a:gd name="T11" fmla="*/ 0 h 105"/>
                  <a:gd name="T12" fmla="*/ 0 w 106"/>
                  <a:gd name="T13" fmla="*/ 0 h 105"/>
                  <a:gd name="T14" fmla="*/ 0 w 106"/>
                  <a:gd name="T15" fmla="*/ 41 h 105"/>
                  <a:gd name="T16" fmla="*/ 1 w 106"/>
                  <a:gd name="T17" fmla="*/ 42 h 105"/>
                  <a:gd name="T18" fmla="*/ 2 w 106"/>
                  <a:gd name="T19" fmla="*/ 45 h 105"/>
                  <a:gd name="T20" fmla="*/ 25 w 106"/>
                  <a:gd name="T21" fmla="*/ 22 h 105"/>
                  <a:gd name="T22" fmla="*/ 48 w 106"/>
                  <a:gd name="T23" fmla="*/ 46 h 105"/>
                  <a:gd name="T24" fmla="*/ 48 w 106"/>
                  <a:gd name="T25" fmla="*/ 49 h 105"/>
                  <a:gd name="T26" fmla="*/ 51 w 106"/>
                  <a:gd name="T27" fmla="*/ 45 h 105"/>
                  <a:gd name="T28" fmla="*/ 56 w 106"/>
                  <a:gd name="T29" fmla="*/ 40 h 105"/>
                  <a:gd name="T30" fmla="*/ 56 w 106"/>
                  <a:gd name="T3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5">
                    <a:moveTo>
                      <a:pt x="69" y="105"/>
                    </a:moveTo>
                    <a:cubicBezTo>
                      <a:pt x="106" y="105"/>
                      <a:pt x="106" y="105"/>
                      <a:pt x="106" y="105"/>
                    </a:cubicBezTo>
                    <a:cubicBezTo>
                      <a:pt x="106" y="50"/>
                      <a:pt x="106" y="50"/>
                      <a:pt x="106" y="50"/>
                    </a:cubicBezTo>
                    <a:cubicBezTo>
                      <a:pt x="74" y="50"/>
                      <a:pt x="74" y="50"/>
                      <a:pt x="74" y="50"/>
                    </a:cubicBezTo>
                    <a:cubicBezTo>
                      <a:pt x="66" y="68"/>
                      <a:pt x="65" y="87"/>
                      <a:pt x="69" y="105"/>
                    </a:cubicBezTo>
                    <a:close/>
                    <a:moveTo>
                      <a:pt x="56" y="0"/>
                    </a:moveTo>
                    <a:cubicBezTo>
                      <a:pt x="0" y="0"/>
                      <a:pt x="0" y="0"/>
                      <a:pt x="0" y="0"/>
                    </a:cubicBezTo>
                    <a:cubicBezTo>
                      <a:pt x="0" y="41"/>
                      <a:pt x="0" y="41"/>
                      <a:pt x="0" y="41"/>
                    </a:cubicBezTo>
                    <a:cubicBezTo>
                      <a:pt x="0" y="41"/>
                      <a:pt x="0" y="41"/>
                      <a:pt x="1" y="42"/>
                    </a:cubicBezTo>
                    <a:cubicBezTo>
                      <a:pt x="1" y="43"/>
                      <a:pt x="1" y="44"/>
                      <a:pt x="2" y="45"/>
                    </a:cubicBezTo>
                    <a:cubicBezTo>
                      <a:pt x="2" y="32"/>
                      <a:pt x="13" y="22"/>
                      <a:pt x="25" y="22"/>
                    </a:cubicBezTo>
                    <a:cubicBezTo>
                      <a:pt x="38" y="22"/>
                      <a:pt x="48" y="33"/>
                      <a:pt x="48" y="46"/>
                    </a:cubicBezTo>
                    <a:cubicBezTo>
                      <a:pt x="48" y="47"/>
                      <a:pt x="48" y="48"/>
                      <a:pt x="48" y="49"/>
                    </a:cubicBezTo>
                    <a:cubicBezTo>
                      <a:pt x="49" y="48"/>
                      <a:pt x="50" y="47"/>
                      <a:pt x="51" y="45"/>
                    </a:cubicBezTo>
                    <a:cubicBezTo>
                      <a:pt x="53" y="43"/>
                      <a:pt x="54" y="42"/>
                      <a:pt x="56" y="40"/>
                    </a:cubicBezTo>
                    <a:lnTo>
                      <a:pt x="56" y="0"/>
                    </a:lnTo>
                    <a:close/>
                  </a:path>
                </a:pathLst>
              </a:custGeom>
              <a:solidFill>
                <a:srgbClr val="46B7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3" name="Freeform 23"/>
              <p:cNvSpPr/>
              <p:nvPr/>
            </p:nvSpPr>
            <p:spPr bwMode="auto">
              <a:xfrm>
                <a:off x="5588843" y="2952882"/>
                <a:ext cx="554827" cy="681113"/>
              </a:xfrm>
              <a:custGeom>
                <a:avLst/>
                <a:gdLst>
                  <a:gd name="T0" fmla="*/ 12 w 113"/>
                  <a:gd name="T1" fmla="*/ 0 h 139"/>
                  <a:gd name="T2" fmla="*/ 113 w 113"/>
                  <a:gd name="T3" fmla="*/ 139 h 139"/>
                  <a:gd name="T4" fmla="*/ 107 w 113"/>
                  <a:gd name="T5" fmla="*/ 13 h 139"/>
                  <a:gd name="T6" fmla="*/ 49 w 113"/>
                  <a:gd name="T7" fmla="*/ 57 h 139"/>
                  <a:gd name="T8" fmla="*/ 12 w 113"/>
                  <a:gd name="T9" fmla="*/ 0 h 139"/>
                </a:gdLst>
                <a:ahLst/>
                <a:cxnLst>
                  <a:cxn ang="0">
                    <a:pos x="T0" y="T1"/>
                  </a:cxn>
                  <a:cxn ang="0">
                    <a:pos x="T2" y="T3"/>
                  </a:cxn>
                  <a:cxn ang="0">
                    <a:pos x="T4" y="T5"/>
                  </a:cxn>
                  <a:cxn ang="0">
                    <a:pos x="T6" y="T7"/>
                  </a:cxn>
                  <a:cxn ang="0">
                    <a:pos x="T8" y="T9"/>
                  </a:cxn>
                </a:cxnLst>
                <a:rect l="0" t="0" r="r" b="b"/>
                <a:pathLst>
                  <a:path w="113" h="139">
                    <a:moveTo>
                      <a:pt x="12" y="0"/>
                    </a:moveTo>
                    <a:cubicBezTo>
                      <a:pt x="0" y="60"/>
                      <a:pt x="24" y="112"/>
                      <a:pt x="113" y="139"/>
                    </a:cubicBezTo>
                    <a:cubicBezTo>
                      <a:pt x="82" y="98"/>
                      <a:pt x="79" y="56"/>
                      <a:pt x="107" y="13"/>
                    </a:cubicBezTo>
                    <a:cubicBezTo>
                      <a:pt x="68" y="31"/>
                      <a:pt x="74" y="57"/>
                      <a:pt x="49" y="57"/>
                    </a:cubicBezTo>
                    <a:cubicBezTo>
                      <a:pt x="25" y="57"/>
                      <a:pt x="16" y="15"/>
                      <a:pt x="12" y="0"/>
                    </a:cubicBezTo>
                    <a:close/>
                  </a:path>
                </a:pathLst>
              </a:custGeom>
              <a:solidFill>
                <a:srgbClr val="2762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4" name="Oval 24"/>
              <p:cNvSpPr>
                <a:spLocks noChangeArrowheads="1"/>
              </p:cNvSpPr>
              <p:nvPr/>
            </p:nvSpPr>
            <p:spPr bwMode="auto">
              <a:xfrm>
                <a:off x="5735831" y="3021200"/>
                <a:ext cx="186323" cy="192533"/>
              </a:xfrm>
              <a:prstGeom prst="ellipse">
                <a:avLst/>
              </a:prstGeom>
              <a:solidFill>
                <a:srgbClr val="2762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7" name="Freeform 25"/>
              <p:cNvSpPr/>
              <p:nvPr/>
            </p:nvSpPr>
            <p:spPr bwMode="auto">
              <a:xfrm>
                <a:off x="5462558" y="3139205"/>
                <a:ext cx="519633" cy="515493"/>
              </a:xfrm>
              <a:custGeom>
                <a:avLst/>
                <a:gdLst>
                  <a:gd name="T0" fmla="*/ 0 w 106"/>
                  <a:gd name="T1" fmla="*/ 0 h 105"/>
                  <a:gd name="T2" fmla="*/ 0 w 106"/>
                  <a:gd name="T3" fmla="*/ 55 h 105"/>
                  <a:gd name="T4" fmla="*/ 50 w 106"/>
                  <a:gd name="T5" fmla="*/ 55 h 105"/>
                  <a:gd name="T6" fmla="*/ 50 w 106"/>
                  <a:gd name="T7" fmla="*/ 105 h 105"/>
                  <a:gd name="T8" fmla="*/ 106 w 106"/>
                  <a:gd name="T9" fmla="*/ 105 h 105"/>
                  <a:gd name="T10" fmla="*/ 106 w 106"/>
                  <a:gd name="T11" fmla="*/ 92 h 105"/>
                  <a:gd name="T12" fmla="*/ 36 w 106"/>
                  <a:gd name="T13" fmla="*/ 20 h 105"/>
                  <a:gd name="T14" fmla="*/ 33 w 106"/>
                  <a:gd name="T15" fmla="*/ 0 h 105"/>
                  <a:gd name="T16" fmla="*/ 0 w 106"/>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5">
                    <a:moveTo>
                      <a:pt x="0" y="0"/>
                    </a:moveTo>
                    <a:cubicBezTo>
                      <a:pt x="0" y="55"/>
                      <a:pt x="0" y="55"/>
                      <a:pt x="0" y="55"/>
                    </a:cubicBezTo>
                    <a:cubicBezTo>
                      <a:pt x="50" y="55"/>
                      <a:pt x="50" y="55"/>
                      <a:pt x="50" y="55"/>
                    </a:cubicBezTo>
                    <a:cubicBezTo>
                      <a:pt x="50" y="105"/>
                      <a:pt x="50" y="105"/>
                      <a:pt x="50" y="105"/>
                    </a:cubicBezTo>
                    <a:cubicBezTo>
                      <a:pt x="106" y="105"/>
                      <a:pt x="106" y="105"/>
                      <a:pt x="106" y="105"/>
                    </a:cubicBezTo>
                    <a:cubicBezTo>
                      <a:pt x="106" y="92"/>
                      <a:pt x="106" y="92"/>
                      <a:pt x="106" y="92"/>
                    </a:cubicBezTo>
                    <a:cubicBezTo>
                      <a:pt x="74" y="77"/>
                      <a:pt x="47" y="55"/>
                      <a:pt x="36" y="20"/>
                    </a:cubicBezTo>
                    <a:cubicBezTo>
                      <a:pt x="34" y="13"/>
                      <a:pt x="33" y="7"/>
                      <a:pt x="33" y="0"/>
                    </a:cubicBezTo>
                    <a:lnTo>
                      <a:pt x="0" y="0"/>
                    </a:lnTo>
                    <a:close/>
                  </a:path>
                </a:pathLst>
              </a:custGeom>
              <a:solidFill>
                <a:srgbClr val="3383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CCD82E-5B60-4944-BCD5-913D3FABAA0E}" type="slidenum">
              <a:rPr lang="zh-CN" altLang="en-US" smtClean="0"/>
            </a:fld>
            <a:endParaRPr lang="zh-CN" altLang="en-US"/>
          </a:p>
        </p:txBody>
      </p:sp>
      <p:grpSp>
        <p:nvGrpSpPr>
          <p:cNvPr id="8" name="组合 7"/>
          <p:cNvGrpSpPr/>
          <p:nvPr userDrawn="1"/>
        </p:nvGrpSpPr>
        <p:grpSpPr>
          <a:xfrm>
            <a:off x="0" y="0"/>
            <a:ext cx="12192000" cy="6858000"/>
            <a:chOff x="0" y="0"/>
            <a:chExt cx="12192000" cy="685800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r="27748"/>
            <a:stretch>
              <a:fillRect/>
            </a:stretch>
          </p:blipFill>
          <p:spPr>
            <a:xfrm>
              <a:off x="0" y="0"/>
              <a:ext cx="12192000" cy="6858000"/>
            </a:xfrm>
            <a:prstGeom prst="rect">
              <a:avLst/>
            </a:prstGeom>
          </p:spPr>
        </p:pic>
        <p:sp>
          <p:nvSpPr>
            <p:cNvPr id="7" name="矩形 6"/>
            <p:cNvSpPr/>
            <p:nvPr userDrawn="1"/>
          </p:nvSpPr>
          <p:spPr>
            <a:xfrm>
              <a:off x="0" y="0"/>
              <a:ext cx="12192000" cy="6858000"/>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052C071-DB90-43D8-9698-1C197FDC76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CCD82E-5B60-4944-BCD5-913D3FABAA0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2C071-DB90-43D8-9698-1C197FDC766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CD82E-5B60-4944-BCD5-913D3FABAA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4" Type="http://schemas.openxmlformats.org/officeDocument/2006/relationships/slideLayout" Target="../slideLayouts/slideLayout7.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tags" Target="../tags/tag39.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tags" Target="../tags/tag20.xml"/><Relationship Id="rId3" Type="http://schemas.openxmlformats.org/officeDocument/2006/relationships/image" Target="../media/image5.jpeg"/><Relationship Id="rId2" Type="http://schemas.openxmlformats.org/officeDocument/2006/relationships/tags" Target="../tags/tag19.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image" Target="../media/image7.jpe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8.jpe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8C50A"/>
        </a:solidFill>
        <a:effectLst/>
      </p:bgPr>
    </p:bg>
    <p:spTree>
      <p:nvGrpSpPr>
        <p:cNvPr id="1" name=""/>
        <p:cNvGrpSpPr/>
        <p:nvPr/>
      </p:nvGrpSpPr>
      <p:grpSpPr>
        <a:xfrm>
          <a:off x="0" y="0"/>
          <a:ext cx="0" cy="0"/>
          <a:chOff x="0" y="0"/>
          <a:chExt cx="0" cy="0"/>
        </a:xfrm>
      </p:grpSpPr>
      <p:sp>
        <p:nvSpPr>
          <p:cNvPr id="10" name="文本框 9"/>
          <p:cNvSpPr txBox="1"/>
          <p:nvPr/>
        </p:nvSpPr>
        <p:spPr>
          <a:xfrm>
            <a:off x="1432936" y="2761322"/>
            <a:ext cx="9326880" cy="1322070"/>
          </a:xfrm>
          <a:prstGeom prst="rect">
            <a:avLst/>
          </a:prstGeom>
          <a:noFill/>
        </p:spPr>
        <p:txBody>
          <a:bodyPr wrap="none" rtlCol="0">
            <a:spAutoFit/>
          </a:bodyPr>
          <a:lstStyle/>
          <a:p>
            <a:pPr algn="ctr"/>
            <a:r>
              <a:rPr lang="zh-CN" altLang="en-US" sz="8000" b="1" dirty="0">
                <a:solidFill>
                  <a:srgbClr val="27627D"/>
                </a:solidFill>
                <a:latin typeface="微软雅黑" panose="020B0503020204020204" pitchFamily="34" charset="-122"/>
                <a:ea typeface="微软雅黑" panose="020B0503020204020204" pitchFamily="34" charset="-122"/>
              </a:rPr>
              <a:t>共享轮椅护理床设计</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031941" y="787726"/>
            <a:ext cx="1709769" cy="1942890"/>
            <a:chOff x="5014745" y="606038"/>
            <a:chExt cx="1709769" cy="1942890"/>
          </a:xfrm>
        </p:grpSpPr>
        <p:sp>
          <p:nvSpPr>
            <p:cNvPr id="35" name="Freeform 5"/>
            <p:cNvSpPr/>
            <p:nvPr/>
          </p:nvSpPr>
          <p:spPr bwMode="auto">
            <a:xfrm rot="5400000">
              <a:off x="4898185" y="722598"/>
              <a:ext cx="1942890" cy="170976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nvGrpSpPr>
            <p:cNvPr id="15" name="组合 14"/>
            <p:cNvGrpSpPr/>
            <p:nvPr/>
          </p:nvGrpSpPr>
          <p:grpSpPr>
            <a:xfrm flipH="1">
              <a:off x="5378181" y="1044519"/>
              <a:ext cx="996994" cy="991592"/>
              <a:chOff x="5462558" y="2894915"/>
              <a:chExt cx="763922" cy="759783"/>
            </a:xfrm>
          </p:grpSpPr>
          <p:sp>
            <p:nvSpPr>
              <p:cNvPr id="16" name="Freeform 22"/>
              <p:cNvSpPr>
                <a:spLocks noEditPoints="1"/>
              </p:cNvSpPr>
              <p:nvPr/>
            </p:nvSpPr>
            <p:spPr bwMode="auto">
              <a:xfrm>
                <a:off x="5706847" y="2894915"/>
                <a:ext cx="519633" cy="513423"/>
              </a:xfrm>
              <a:custGeom>
                <a:avLst/>
                <a:gdLst>
                  <a:gd name="T0" fmla="*/ 69 w 106"/>
                  <a:gd name="T1" fmla="*/ 105 h 105"/>
                  <a:gd name="T2" fmla="*/ 106 w 106"/>
                  <a:gd name="T3" fmla="*/ 105 h 105"/>
                  <a:gd name="T4" fmla="*/ 106 w 106"/>
                  <a:gd name="T5" fmla="*/ 50 h 105"/>
                  <a:gd name="T6" fmla="*/ 74 w 106"/>
                  <a:gd name="T7" fmla="*/ 50 h 105"/>
                  <a:gd name="T8" fmla="*/ 69 w 106"/>
                  <a:gd name="T9" fmla="*/ 105 h 105"/>
                  <a:gd name="T10" fmla="*/ 56 w 106"/>
                  <a:gd name="T11" fmla="*/ 0 h 105"/>
                  <a:gd name="T12" fmla="*/ 0 w 106"/>
                  <a:gd name="T13" fmla="*/ 0 h 105"/>
                  <a:gd name="T14" fmla="*/ 0 w 106"/>
                  <a:gd name="T15" fmla="*/ 41 h 105"/>
                  <a:gd name="T16" fmla="*/ 1 w 106"/>
                  <a:gd name="T17" fmla="*/ 42 h 105"/>
                  <a:gd name="T18" fmla="*/ 2 w 106"/>
                  <a:gd name="T19" fmla="*/ 45 h 105"/>
                  <a:gd name="T20" fmla="*/ 25 w 106"/>
                  <a:gd name="T21" fmla="*/ 22 h 105"/>
                  <a:gd name="T22" fmla="*/ 48 w 106"/>
                  <a:gd name="T23" fmla="*/ 46 h 105"/>
                  <a:gd name="T24" fmla="*/ 48 w 106"/>
                  <a:gd name="T25" fmla="*/ 49 h 105"/>
                  <a:gd name="T26" fmla="*/ 51 w 106"/>
                  <a:gd name="T27" fmla="*/ 45 h 105"/>
                  <a:gd name="T28" fmla="*/ 56 w 106"/>
                  <a:gd name="T29" fmla="*/ 40 h 105"/>
                  <a:gd name="T30" fmla="*/ 56 w 106"/>
                  <a:gd name="T3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105">
                    <a:moveTo>
                      <a:pt x="69" y="105"/>
                    </a:moveTo>
                    <a:cubicBezTo>
                      <a:pt x="106" y="105"/>
                      <a:pt x="106" y="105"/>
                      <a:pt x="106" y="105"/>
                    </a:cubicBezTo>
                    <a:cubicBezTo>
                      <a:pt x="106" y="50"/>
                      <a:pt x="106" y="50"/>
                      <a:pt x="106" y="50"/>
                    </a:cubicBezTo>
                    <a:cubicBezTo>
                      <a:pt x="74" y="50"/>
                      <a:pt x="74" y="50"/>
                      <a:pt x="74" y="50"/>
                    </a:cubicBezTo>
                    <a:cubicBezTo>
                      <a:pt x="66" y="68"/>
                      <a:pt x="65" y="87"/>
                      <a:pt x="69" y="105"/>
                    </a:cubicBezTo>
                    <a:close/>
                    <a:moveTo>
                      <a:pt x="56" y="0"/>
                    </a:moveTo>
                    <a:cubicBezTo>
                      <a:pt x="0" y="0"/>
                      <a:pt x="0" y="0"/>
                      <a:pt x="0" y="0"/>
                    </a:cubicBezTo>
                    <a:cubicBezTo>
                      <a:pt x="0" y="41"/>
                      <a:pt x="0" y="41"/>
                      <a:pt x="0" y="41"/>
                    </a:cubicBezTo>
                    <a:cubicBezTo>
                      <a:pt x="0" y="41"/>
                      <a:pt x="0" y="41"/>
                      <a:pt x="1" y="42"/>
                    </a:cubicBezTo>
                    <a:cubicBezTo>
                      <a:pt x="1" y="43"/>
                      <a:pt x="1" y="44"/>
                      <a:pt x="2" y="45"/>
                    </a:cubicBezTo>
                    <a:cubicBezTo>
                      <a:pt x="2" y="32"/>
                      <a:pt x="13" y="22"/>
                      <a:pt x="25" y="22"/>
                    </a:cubicBezTo>
                    <a:cubicBezTo>
                      <a:pt x="38" y="22"/>
                      <a:pt x="48" y="33"/>
                      <a:pt x="48" y="46"/>
                    </a:cubicBezTo>
                    <a:cubicBezTo>
                      <a:pt x="48" y="47"/>
                      <a:pt x="48" y="48"/>
                      <a:pt x="48" y="49"/>
                    </a:cubicBezTo>
                    <a:cubicBezTo>
                      <a:pt x="49" y="48"/>
                      <a:pt x="50" y="47"/>
                      <a:pt x="51" y="45"/>
                    </a:cubicBezTo>
                    <a:cubicBezTo>
                      <a:pt x="53" y="43"/>
                      <a:pt x="54" y="42"/>
                      <a:pt x="56" y="40"/>
                    </a:cubicBezTo>
                    <a:lnTo>
                      <a:pt x="56" y="0"/>
                    </a:lnTo>
                    <a:close/>
                  </a:path>
                </a:pathLst>
              </a:custGeom>
              <a:solidFill>
                <a:srgbClr val="46B7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7" name="Freeform 23"/>
              <p:cNvSpPr/>
              <p:nvPr/>
            </p:nvSpPr>
            <p:spPr bwMode="auto">
              <a:xfrm>
                <a:off x="5588843" y="2952882"/>
                <a:ext cx="554827" cy="681113"/>
              </a:xfrm>
              <a:custGeom>
                <a:avLst/>
                <a:gdLst>
                  <a:gd name="T0" fmla="*/ 12 w 113"/>
                  <a:gd name="T1" fmla="*/ 0 h 139"/>
                  <a:gd name="T2" fmla="*/ 113 w 113"/>
                  <a:gd name="T3" fmla="*/ 139 h 139"/>
                  <a:gd name="T4" fmla="*/ 107 w 113"/>
                  <a:gd name="T5" fmla="*/ 13 h 139"/>
                  <a:gd name="T6" fmla="*/ 49 w 113"/>
                  <a:gd name="T7" fmla="*/ 57 h 139"/>
                  <a:gd name="T8" fmla="*/ 12 w 113"/>
                  <a:gd name="T9" fmla="*/ 0 h 139"/>
                </a:gdLst>
                <a:ahLst/>
                <a:cxnLst>
                  <a:cxn ang="0">
                    <a:pos x="T0" y="T1"/>
                  </a:cxn>
                  <a:cxn ang="0">
                    <a:pos x="T2" y="T3"/>
                  </a:cxn>
                  <a:cxn ang="0">
                    <a:pos x="T4" y="T5"/>
                  </a:cxn>
                  <a:cxn ang="0">
                    <a:pos x="T6" y="T7"/>
                  </a:cxn>
                  <a:cxn ang="0">
                    <a:pos x="T8" y="T9"/>
                  </a:cxn>
                </a:cxnLst>
                <a:rect l="0" t="0" r="r" b="b"/>
                <a:pathLst>
                  <a:path w="113" h="139">
                    <a:moveTo>
                      <a:pt x="12" y="0"/>
                    </a:moveTo>
                    <a:cubicBezTo>
                      <a:pt x="0" y="60"/>
                      <a:pt x="24" y="112"/>
                      <a:pt x="113" y="139"/>
                    </a:cubicBezTo>
                    <a:cubicBezTo>
                      <a:pt x="82" y="98"/>
                      <a:pt x="79" y="56"/>
                      <a:pt x="107" y="13"/>
                    </a:cubicBezTo>
                    <a:cubicBezTo>
                      <a:pt x="68" y="31"/>
                      <a:pt x="74" y="57"/>
                      <a:pt x="49" y="57"/>
                    </a:cubicBezTo>
                    <a:cubicBezTo>
                      <a:pt x="25" y="57"/>
                      <a:pt x="16" y="15"/>
                      <a:pt x="12" y="0"/>
                    </a:cubicBezTo>
                    <a:close/>
                  </a:path>
                </a:pathLst>
              </a:custGeom>
              <a:solidFill>
                <a:srgbClr val="2762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8" name="Oval 24"/>
              <p:cNvSpPr>
                <a:spLocks noChangeArrowheads="1"/>
              </p:cNvSpPr>
              <p:nvPr/>
            </p:nvSpPr>
            <p:spPr bwMode="auto">
              <a:xfrm>
                <a:off x="5735831" y="3021200"/>
                <a:ext cx="186323" cy="192533"/>
              </a:xfrm>
              <a:prstGeom prst="ellipse">
                <a:avLst/>
              </a:prstGeom>
              <a:solidFill>
                <a:srgbClr val="2762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sp>
            <p:nvSpPr>
              <p:cNvPr id="19" name="Freeform 25"/>
              <p:cNvSpPr/>
              <p:nvPr/>
            </p:nvSpPr>
            <p:spPr bwMode="auto">
              <a:xfrm>
                <a:off x="5462558" y="3139205"/>
                <a:ext cx="519633" cy="515493"/>
              </a:xfrm>
              <a:custGeom>
                <a:avLst/>
                <a:gdLst>
                  <a:gd name="T0" fmla="*/ 0 w 106"/>
                  <a:gd name="T1" fmla="*/ 0 h 105"/>
                  <a:gd name="T2" fmla="*/ 0 w 106"/>
                  <a:gd name="T3" fmla="*/ 55 h 105"/>
                  <a:gd name="T4" fmla="*/ 50 w 106"/>
                  <a:gd name="T5" fmla="*/ 55 h 105"/>
                  <a:gd name="T6" fmla="*/ 50 w 106"/>
                  <a:gd name="T7" fmla="*/ 105 h 105"/>
                  <a:gd name="T8" fmla="*/ 106 w 106"/>
                  <a:gd name="T9" fmla="*/ 105 h 105"/>
                  <a:gd name="T10" fmla="*/ 106 w 106"/>
                  <a:gd name="T11" fmla="*/ 92 h 105"/>
                  <a:gd name="T12" fmla="*/ 36 w 106"/>
                  <a:gd name="T13" fmla="*/ 20 h 105"/>
                  <a:gd name="T14" fmla="*/ 33 w 106"/>
                  <a:gd name="T15" fmla="*/ 0 h 105"/>
                  <a:gd name="T16" fmla="*/ 0 w 106"/>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05">
                    <a:moveTo>
                      <a:pt x="0" y="0"/>
                    </a:moveTo>
                    <a:cubicBezTo>
                      <a:pt x="0" y="55"/>
                      <a:pt x="0" y="55"/>
                      <a:pt x="0" y="55"/>
                    </a:cubicBezTo>
                    <a:cubicBezTo>
                      <a:pt x="50" y="55"/>
                      <a:pt x="50" y="55"/>
                      <a:pt x="50" y="55"/>
                    </a:cubicBezTo>
                    <a:cubicBezTo>
                      <a:pt x="50" y="105"/>
                      <a:pt x="50" y="105"/>
                      <a:pt x="50" y="105"/>
                    </a:cubicBezTo>
                    <a:cubicBezTo>
                      <a:pt x="106" y="105"/>
                      <a:pt x="106" y="105"/>
                      <a:pt x="106" y="105"/>
                    </a:cubicBezTo>
                    <a:cubicBezTo>
                      <a:pt x="106" y="92"/>
                      <a:pt x="106" y="92"/>
                      <a:pt x="106" y="92"/>
                    </a:cubicBezTo>
                    <a:cubicBezTo>
                      <a:pt x="74" y="77"/>
                      <a:pt x="47" y="55"/>
                      <a:pt x="36" y="20"/>
                    </a:cubicBezTo>
                    <a:cubicBezTo>
                      <a:pt x="34" y="13"/>
                      <a:pt x="33" y="7"/>
                      <a:pt x="33" y="0"/>
                    </a:cubicBezTo>
                    <a:lnTo>
                      <a:pt x="0" y="0"/>
                    </a:lnTo>
                    <a:close/>
                  </a:path>
                </a:pathLst>
              </a:custGeom>
              <a:solidFill>
                <a:srgbClr val="3383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Calibri" panose="020F0502020204030204"/>
                  <a:ea typeface="宋体" panose="02010600030101010101" pitchFamily="2" charset="-122"/>
                </a:endParaRPr>
              </a:p>
            </p:txBody>
          </p:sp>
        </p:grpSp>
      </p:grpSp>
      <p:sp>
        <p:nvSpPr>
          <p:cNvPr id="4" name="矩形 3"/>
          <p:cNvSpPr/>
          <p:nvPr/>
        </p:nvSpPr>
        <p:spPr>
          <a:xfrm>
            <a:off x="5792470" y="5704840"/>
            <a:ext cx="5619750" cy="732155"/>
          </a:xfrm>
          <a:prstGeom prst="rect">
            <a:avLst/>
          </a:prstGeom>
        </p:spPr>
        <p:txBody>
          <a:bodyPr wrap="none">
            <a:spAutoFit/>
          </a:bodyPr>
          <a:p>
            <a:pPr algn="l" fontAlgn="auto">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设计团队：</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刘勇 </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李诗华 王伯奇 朱佳慧 畅雨强 杨迁迁 </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a:p>
            <a:pPr algn="l" fontAlgn="auto">
              <a:lnSpc>
                <a:spcPts val="2500"/>
              </a:lnSpc>
            </a:pP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指导老师：</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章勇</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 by="(-#ppt_w*2)" calcmode="lin" valueType="num">
                                      <p:cBhvr rctx="PPT">
                                        <p:cTn id="7" dur="500" autoRev="1" fill="hold">
                                          <p:stCondLst>
                                            <p:cond delay="0"/>
                                          </p:stCondLst>
                                        </p:cTn>
                                        <p:tgtEl>
                                          <p:spTgt spid="10"/>
                                        </p:tgtEl>
                                        <p:attrNameLst>
                                          <p:attrName>ppt_w</p:attrName>
                                        </p:attrNameLst>
                                      </p:cBhvr>
                                    </p:anim>
                                    <p:anim by="(#ppt_w*0.50)" calcmode="lin" valueType="num">
                                      <p:cBhvr>
                                        <p:cTn id="8" dur="500" decel="50000" autoRev="1" fill="hold">
                                          <p:stCondLst>
                                            <p:cond delay="0"/>
                                          </p:stCondLst>
                                        </p:cTn>
                                        <p:tgtEl>
                                          <p:spTgt spid="10"/>
                                        </p:tgtEl>
                                        <p:attrNameLst>
                                          <p:attrName>ppt_x</p:attrName>
                                        </p:attrNameLst>
                                      </p:cBhvr>
                                    </p:anim>
                                    <p:anim from="(-#ppt_h/2)" to="(#ppt_y)" calcmode="lin" valueType="num">
                                      <p:cBhvr>
                                        <p:cTn id="9" dur="1000" fill="hold">
                                          <p:stCondLst>
                                            <p:cond delay="0"/>
                                          </p:stCondLst>
                                        </p:cTn>
                                        <p:tgtEl>
                                          <p:spTgt spid="10"/>
                                        </p:tgtEl>
                                        <p:attrNameLst>
                                          <p:attrName>ppt_y</p:attrName>
                                        </p:attrNameLst>
                                      </p:cBhvr>
                                    </p:anim>
                                    <p:animRot by="21600000">
                                      <p:cBhvr>
                                        <p:cTn id="10"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共享轮椅护理床-作品方案"/>
          <p:cNvPicPr>
            <a:picLocks noChangeAspect="1"/>
          </p:cNvPicPr>
          <p:nvPr/>
        </p:nvPicPr>
        <p:blipFill>
          <a:blip r:embed="rId1"/>
          <a:stretch>
            <a:fillRect/>
          </a:stretch>
        </p:blipFill>
        <p:spPr>
          <a:xfrm>
            <a:off x="-47625" y="-26670"/>
            <a:ext cx="12286615" cy="6911340"/>
          </a:xfrm>
          <a:prstGeom prst="rect">
            <a:avLst/>
          </a:prstGeom>
        </p:spPr>
      </p:pic>
      <p:pic>
        <p:nvPicPr>
          <p:cNvPr id="2" name="图片 1" descr="_WPP8731-编辑"/>
          <p:cNvPicPr>
            <a:picLocks noChangeAspect="1"/>
          </p:cNvPicPr>
          <p:nvPr/>
        </p:nvPicPr>
        <p:blipFill>
          <a:blip r:embed="rId2"/>
          <a:stretch>
            <a:fillRect/>
          </a:stretch>
        </p:blipFill>
        <p:spPr>
          <a:xfrm>
            <a:off x="397510" y="1848485"/>
            <a:ext cx="1511935" cy="2118360"/>
          </a:xfrm>
          <a:prstGeom prst="ellipse">
            <a:avLst/>
          </a:prstGeom>
        </p:spPr>
      </p:pic>
      <p:pic>
        <p:nvPicPr>
          <p:cNvPr id="3" name="图片 2" descr="微信图片_20200816170503"/>
          <p:cNvPicPr>
            <a:picLocks noChangeAspect="1"/>
          </p:cNvPicPr>
          <p:nvPr/>
        </p:nvPicPr>
        <p:blipFill>
          <a:blip r:embed="rId3"/>
          <a:stretch>
            <a:fillRect/>
          </a:stretch>
        </p:blipFill>
        <p:spPr>
          <a:xfrm>
            <a:off x="4833620" y="1849120"/>
            <a:ext cx="1426210" cy="2140585"/>
          </a:xfrm>
          <a:prstGeom prst="ellipse">
            <a:avLst/>
          </a:prstGeom>
        </p:spPr>
      </p:pic>
      <p:pic>
        <p:nvPicPr>
          <p:cNvPr id="9" name="图片 8" descr="微信图片_20200830214933"/>
          <p:cNvPicPr>
            <a:picLocks noChangeAspect="1"/>
          </p:cNvPicPr>
          <p:nvPr/>
        </p:nvPicPr>
        <p:blipFill>
          <a:blip r:embed="rId4"/>
          <a:srcRect r="5512"/>
          <a:stretch>
            <a:fillRect/>
          </a:stretch>
        </p:blipFill>
        <p:spPr>
          <a:xfrm rot="16200000">
            <a:off x="2306955" y="2070100"/>
            <a:ext cx="2129155" cy="1686560"/>
          </a:xfrm>
          <a:prstGeom prst="ellipse">
            <a:avLst/>
          </a:prstGeom>
        </p:spPr>
      </p:pic>
      <p:pic>
        <p:nvPicPr>
          <p:cNvPr id="10" name="图片 9" descr="微信图片_20200830220452"/>
          <p:cNvPicPr>
            <a:picLocks noChangeAspect="1"/>
          </p:cNvPicPr>
          <p:nvPr/>
        </p:nvPicPr>
        <p:blipFill>
          <a:blip r:embed="rId5"/>
          <a:stretch>
            <a:fillRect/>
          </a:stretch>
        </p:blipFill>
        <p:spPr>
          <a:xfrm>
            <a:off x="10382885" y="1863090"/>
            <a:ext cx="1410970" cy="2117090"/>
          </a:xfrm>
          <a:prstGeom prst="ellipse">
            <a:avLst/>
          </a:prstGeom>
        </p:spPr>
      </p:pic>
      <p:pic>
        <p:nvPicPr>
          <p:cNvPr id="11" name="图片 10" descr="微信图片_20200830221714"/>
          <p:cNvPicPr>
            <a:picLocks noChangeAspect="1"/>
          </p:cNvPicPr>
          <p:nvPr/>
        </p:nvPicPr>
        <p:blipFill>
          <a:blip r:embed="rId6"/>
          <a:srcRect l="17384"/>
          <a:stretch>
            <a:fillRect/>
          </a:stretch>
        </p:blipFill>
        <p:spPr>
          <a:xfrm>
            <a:off x="6657340" y="1849120"/>
            <a:ext cx="1325245" cy="2139950"/>
          </a:xfrm>
          <a:prstGeom prst="ellipse">
            <a:avLst/>
          </a:prstGeom>
        </p:spPr>
      </p:pic>
      <p:pic>
        <p:nvPicPr>
          <p:cNvPr id="12" name="图片 11" descr="微信图片_20200830213149"/>
          <p:cNvPicPr>
            <a:picLocks noChangeAspect="1"/>
          </p:cNvPicPr>
          <p:nvPr/>
        </p:nvPicPr>
        <p:blipFill>
          <a:blip r:embed="rId7"/>
          <a:stretch>
            <a:fillRect/>
          </a:stretch>
        </p:blipFill>
        <p:spPr>
          <a:xfrm>
            <a:off x="8380095" y="1863090"/>
            <a:ext cx="1605280" cy="2141220"/>
          </a:xfrm>
          <a:prstGeom prst="ellipse">
            <a:avLst/>
          </a:prstGeom>
        </p:spPr>
      </p:pic>
      <p:sp>
        <p:nvSpPr>
          <p:cNvPr id="14" name="文本框 3"/>
          <p:cNvSpPr txBox="1">
            <a:spLocks noChangeArrowheads="1"/>
          </p:cNvSpPr>
          <p:nvPr>
            <p:custDataLst>
              <p:tags r:id="rId8"/>
            </p:custDataLst>
          </p:nvPr>
        </p:nvSpPr>
        <p:spPr bwMode="auto">
          <a:xfrm>
            <a:off x="397510" y="4116705"/>
            <a:ext cx="1678305"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队长</a:t>
            </a:r>
            <a:r>
              <a:rPr lang="en-US" altLang="zh-CN" sz="1200" dirty="0">
                <a:solidFill>
                  <a:schemeClr val="tx1"/>
                </a:solidFill>
                <a:uFillTx/>
                <a:latin typeface="微软雅黑" panose="020B0503020204020204" pitchFamily="34" charset="-122"/>
                <a:ea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rPr>
              <a:t>外观设计：刘勇</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33" name="矩形 32"/>
          <p:cNvSpPr/>
          <p:nvPr/>
        </p:nvSpPr>
        <p:spPr>
          <a:xfrm>
            <a:off x="963295" y="222250"/>
            <a:ext cx="2431415" cy="460375"/>
          </a:xfrm>
          <a:prstGeom prst="rect">
            <a:avLst/>
          </a:prstGeom>
        </p:spPr>
        <p:txBody>
          <a:bodyPr wrap="square">
            <a:spAutoFit/>
          </a:bodyPr>
          <a:p>
            <a:pPr lvl="0"/>
            <a:r>
              <a:rPr lang="zh-CN" altLang="en-US" sz="2400" b="1" dirty="0">
                <a:solidFill>
                  <a:srgbClr val="27627D"/>
                </a:solidFill>
                <a:latin typeface="微软雅黑" panose="020B0503020204020204" pitchFamily="34" charset="-122"/>
                <a:ea typeface="微软雅黑" panose="020B0503020204020204" pitchFamily="34" charset="-122"/>
              </a:rPr>
              <a:t>小组成员介绍</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sp>
        <p:nvSpPr>
          <p:cNvPr id="21" name="文本框 3"/>
          <p:cNvSpPr txBox="1">
            <a:spLocks noChangeArrowheads="1"/>
          </p:cNvSpPr>
          <p:nvPr>
            <p:custDataLst>
              <p:tags r:id="rId9"/>
            </p:custDataLst>
          </p:nvPr>
        </p:nvSpPr>
        <p:spPr bwMode="auto">
          <a:xfrm>
            <a:off x="2375535" y="4116705"/>
            <a:ext cx="1993265"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副队长</a:t>
            </a:r>
            <a:r>
              <a:rPr lang="en-US" altLang="zh-CN" sz="1200" dirty="0">
                <a:solidFill>
                  <a:schemeClr val="tx1"/>
                </a:solidFill>
                <a:uFillTx/>
                <a:latin typeface="微软雅黑" panose="020B0503020204020204" pitchFamily="34" charset="-122"/>
                <a:ea typeface="微软雅黑" panose="020B0503020204020204" pitchFamily="34" charset="-122"/>
              </a:rPr>
              <a:t>/</a:t>
            </a:r>
            <a:r>
              <a:rPr lang="zh-CN" altLang="en-US" sz="1200" dirty="0">
                <a:solidFill>
                  <a:schemeClr val="tx1"/>
                </a:solidFill>
                <a:uFillTx/>
                <a:latin typeface="微软雅黑" panose="020B0503020204020204" pitchFamily="34" charset="-122"/>
                <a:ea typeface="微软雅黑" panose="020B0503020204020204" pitchFamily="34" charset="-122"/>
              </a:rPr>
              <a:t>外观设计：李诗华</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22" name="文本框 3"/>
          <p:cNvSpPr txBox="1">
            <a:spLocks noChangeArrowheads="1"/>
          </p:cNvSpPr>
          <p:nvPr>
            <p:custDataLst>
              <p:tags r:id="rId10"/>
            </p:custDataLst>
          </p:nvPr>
        </p:nvSpPr>
        <p:spPr bwMode="auto">
          <a:xfrm>
            <a:off x="4833620" y="4081780"/>
            <a:ext cx="1741170"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结构设计：王伯奇</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27" name="文本框 3"/>
          <p:cNvSpPr txBox="1">
            <a:spLocks noChangeArrowheads="1"/>
          </p:cNvSpPr>
          <p:nvPr>
            <p:custDataLst>
              <p:tags r:id="rId11"/>
            </p:custDataLst>
          </p:nvPr>
        </p:nvSpPr>
        <p:spPr bwMode="auto">
          <a:xfrm>
            <a:off x="6657340" y="4081780"/>
            <a:ext cx="1537335"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摄影师：朱佳慧</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28" name="文本框 3"/>
          <p:cNvSpPr txBox="1">
            <a:spLocks noChangeArrowheads="1"/>
          </p:cNvSpPr>
          <p:nvPr>
            <p:custDataLst>
              <p:tags r:id="rId12"/>
            </p:custDataLst>
          </p:nvPr>
        </p:nvSpPr>
        <p:spPr bwMode="auto">
          <a:xfrm>
            <a:off x="8495665" y="4081780"/>
            <a:ext cx="1605280"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外观设计：畅雨强</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29" name="文本框 3"/>
          <p:cNvSpPr txBox="1">
            <a:spLocks noChangeArrowheads="1"/>
          </p:cNvSpPr>
          <p:nvPr>
            <p:custDataLst>
              <p:tags r:id="rId13"/>
            </p:custDataLst>
          </p:nvPr>
        </p:nvSpPr>
        <p:spPr bwMode="auto">
          <a:xfrm>
            <a:off x="10382250" y="4081780"/>
            <a:ext cx="1523365" cy="4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l" fontAlgn="auto">
              <a:lnSpc>
                <a:spcPts val="3000"/>
              </a:lnSpc>
              <a:spcBef>
                <a:spcPct val="0"/>
              </a:spcBef>
              <a:buFont typeface="Arial" panose="020B0604020202020204" pitchFamily="34" charset="0"/>
              <a:buNone/>
            </a:pPr>
            <a:r>
              <a:rPr lang="zh-CN" altLang="en-US" sz="1200" dirty="0">
                <a:solidFill>
                  <a:schemeClr val="tx1"/>
                </a:solidFill>
                <a:uFillTx/>
                <a:latin typeface="微软雅黑" panose="020B0503020204020204" pitchFamily="34" charset="-122"/>
                <a:ea typeface="微软雅黑" panose="020B0503020204020204" pitchFamily="34" charset="-122"/>
              </a:rPr>
              <a:t>平面设计：杨迁迁</a:t>
            </a:r>
            <a:endParaRPr lang="zh-CN" altLang="en-US" sz="1200" dirty="0">
              <a:solidFill>
                <a:schemeClr val="tx1"/>
              </a:solidFill>
              <a:uFillTx/>
              <a:latin typeface="微软雅黑" panose="020B0503020204020204" pitchFamily="34" charset="-122"/>
              <a:ea typeface="微软雅黑" panose="020B0503020204020204" pitchFamily="34" charset="-122"/>
            </a:endParaRPr>
          </a:p>
        </p:txBody>
      </p:sp>
      <p:sp>
        <p:nvSpPr>
          <p:cNvPr id="30" name="文本框 29"/>
          <p:cNvSpPr txBox="1"/>
          <p:nvPr/>
        </p:nvSpPr>
        <p:spPr>
          <a:xfrm>
            <a:off x="159385" y="4803140"/>
            <a:ext cx="10774680" cy="1060450"/>
          </a:xfrm>
          <a:prstGeom prst="rect">
            <a:avLst/>
          </a:prstGeom>
          <a:noFill/>
        </p:spPr>
        <p:txBody>
          <a:bodyPr wrap="square" rtlCol="0">
            <a:spAutoFit/>
          </a:bodyPr>
          <a:p>
            <a:pPr indent="0" algn="l">
              <a:lnSpc>
                <a:spcPct val="150000"/>
              </a:lnSpc>
              <a:buFont typeface="Wingdings" panose="05000000000000000000" pitchFamily="2" charset="2"/>
              <a:buNone/>
            </a:pPr>
            <a:r>
              <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我们是一群专注老年人用品设计的小团队。我们因工业设计而走到一起，也因热爱生活而一起努力奋斗。</a:t>
            </a:r>
            <a:endParaRPr lang="zh-CN" alt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我们团队在老师的指导下于学校工作室担任老年人用品研究的各类课题与设计项目。目前已经获得过多次工业设计奖项。发表论文两篇专利三项。在学院领导和老师的带领下我们会一直取得更好更高的成就。</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组合 134"/>
          <p:cNvGrpSpPr/>
          <p:nvPr/>
        </p:nvGrpSpPr>
        <p:grpSpPr>
          <a:xfrm>
            <a:off x="2968179" y="2457555"/>
            <a:ext cx="7004686" cy="1942890"/>
            <a:chOff x="1717470" y="1805605"/>
            <a:chExt cx="2354851" cy="653165"/>
          </a:xfrm>
        </p:grpSpPr>
        <p:grpSp>
          <p:nvGrpSpPr>
            <p:cNvPr id="136" name="组合 135"/>
            <p:cNvGrpSpPr/>
            <p:nvPr/>
          </p:nvGrpSpPr>
          <p:grpSpPr>
            <a:xfrm>
              <a:off x="1717470" y="1805605"/>
              <a:ext cx="574794" cy="653165"/>
              <a:chOff x="1880308" y="2031073"/>
              <a:chExt cx="574794" cy="653165"/>
            </a:xfrm>
          </p:grpSpPr>
          <p:grpSp>
            <p:nvGrpSpPr>
              <p:cNvPr id="138" name="组合 137"/>
              <p:cNvGrpSpPr/>
              <p:nvPr/>
            </p:nvGrpSpPr>
            <p:grpSpPr>
              <a:xfrm>
                <a:off x="1880308" y="2031073"/>
                <a:ext cx="574794" cy="653165"/>
                <a:chOff x="1711206" y="1385704"/>
                <a:chExt cx="806525" cy="916492"/>
              </a:xfrm>
            </p:grpSpPr>
            <p:sp>
              <p:nvSpPr>
                <p:cNvPr id="140"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1"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sp>
            <p:nvSpPr>
              <p:cNvPr id="139" name="文本框 138"/>
              <p:cNvSpPr txBox="1"/>
              <p:nvPr/>
            </p:nvSpPr>
            <p:spPr>
              <a:xfrm>
                <a:off x="2020288" y="2204603"/>
                <a:ext cx="300147" cy="309967"/>
              </a:xfrm>
              <a:prstGeom prst="rect">
                <a:avLst/>
              </a:prstGeom>
              <a:noFill/>
            </p:spPr>
            <p:txBody>
              <a:bodyPr wrap="none" rtlCol="0">
                <a:spAutoFit/>
              </a:bodyPr>
              <a:lstStyle/>
              <a:p>
                <a:r>
                  <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04</a:t>
                </a:r>
                <a:endPar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37" name="矩形 136"/>
            <p:cNvSpPr/>
            <p:nvPr/>
          </p:nvSpPr>
          <p:spPr>
            <a:xfrm>
              <a:off x="2301113" y="1901456"/>
              <a:ext cx="1771208" cy="444456"/>
            </a:xfrm>
            <a:prstGeom prst="rect">
              <a:avLst/>
            </a:prstGeom>
          </p:spPr>
          <p:txBody>
            <a:bodyPr wrap="square">
              <a:spAutoFit/>
            </a:bodyPr>
            <a:lstStyle/>
            <a:p>
              <a:pPr lvl="0"/>
              <a:r>
                <a:rPr lang="zh-CN" altLang="en-US" sz="8000" b="1" dirty="0">
                  <a:solidFill>
                    <a:srgbClr val="27627D"/>
                  </a:solidFill>
                  <a:latin typeface="微软雅黑" panose="020B0503020204020204" pitchFamily="34" charset="-122"/>
                  <a:ea typeface="微软雅黑" panose="020B0503020204020204" pitchFamily="34" charset="-122"/>
                </a:rPr>
                <a:t>产品落地</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sp>
        <p:nvSpPr>
          <p:cNvPr id="15" name="PA-PA_十字形 87"/>
          <p:cNvSpPr/>
          <p:nvPr>
            <p:custDataLst>
              <p:tags r:id="rId1"/>
            </p:custDataLst>
          </p:nvPr>
        </p:nvSpPr>
        <p:spPr>
          <a:xfrm>
            <a:off x="8804464" y="183337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PA_十字形 88"/>
          <p:cNvSpPr/>
          <p:nvPr>
            <p:custDataLst>
              <p:tags r:id="rId2"/>
            </p:custDataLst>
          </p:nvPr>
        </p:nvSpPr>
        <p:spPr>
          <a:xfrm>
            <a:off x="10185365" y="182557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PA_十字形 89"/>
          <p:cNvSpPr/>
          <p:nvPr>
            <p:custDataLst>
              <p:tags r:id="rId3"/>
            </p:custDataLst>
          </p:nvPr>
        </p:nvSpPr>
        <p:spPr>
          <a:xfrm>
            <a:off x="9989733" y="142182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PA_十字形 90"/>
          <p:cNvSpPr/>
          <p:nvPr>
            <p:custDataLst>
              <p:tags r:id="rId4"/>
            </p:custDataLst>
          </p:nvPr>
        </p:nvSpPr>
        <p:spPr>
          <a:xfrm>
            <a:off x="10887907" y="125823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PA_十字形 91"/>
          <p:cNvSpPr/>
          <p:nvPr>
            <p:custDataLst>
              <p:tags r:id="rId5"/>
            </p:custDataLst>
          </p:nvPr>
        </p:nvSpPr>
        <p:spPr>
          <a:xfrm>
            <a:off x="10400545" y="244347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PA_十字形 92"/>
          <p:cNvSpPr/>
          <p:nvPr>
            <p:custDataLst>
              <p:tags r:id="rId6"/>
            </p:custDataLst>
          </p:nvPr>
        </p:nvSpPr>
        <p:spPr>
          <a:xfrm>
            <a:off x="10628677" y="161165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
          <p:cNvSpPr/>
          <p:nvPr/>
        </p:nvSpPr>
        <p:spPr bwMode="auto">
          <a:xfrm rot="5400000">
            <a:off x="2352468" y="4696751"/>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4" name="Freeform 5"/>
          <p:cNvSpPr/>
          <p:nvPr/>
        </p:nvSpPr>
        <p:spPr bwMode="auto">
          <a:xfrm rot="5400000">
            <a:off x="2324492" y="-367116"/>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5" name="Freeform 5"/>
          <p:cNvSpPr/>
          <p:nvPr/>
        </p:nvSpPr>
        <p:spPr bwMode="auto">
          <a:xfrm rot="5400000">
            <a:off x="2574068" y="-152902"/>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2602044" y="4913248"/>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000">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14:bounceEnd="53000">
                                          <p:cBhvr additive="base">
                                            <p:cTn id="7" dur="1000" fill="hold"/>
                                            <p:tgtEl>
                                              <p:spTgt spid="135"/>
                                            </p:tgtEl>
                                            <p:attrNameLst>
                                              <p:attrName>ppt_x</p:attrName>
                                            </p:attrNameLst>
                                          </p:cBhvr>
                                          <p:tavLst>
                                            <p:tav tm="0">
                                              <p:val>
                                                <p:strVal val="0-#ppt_w/2"/>
                                              </p:val>
                                            </p:tav>
                                            <p:tav tm="100000">
                                              <p:val>
                                                <p:strVal val="#ppt_x"/>
                                              </p:val>
                                            </p:tav>
                                          </p:tavLst>
                                        </p:anim>
                                        <p:anim calcmode="lin" valueType="num" p14:bounceEnd="53000">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fill="hold"/>
                                            <p:tgtEl>
                                              <p:spTgt spid="135"/>
                                            </p:tgtEl>
                                            <p:attrNameLst>
                                              <p:attrName>ppt_x</p:attrName>
                                            </p:attrNameLst>
                                          </p:cBhvr>
                                          <p:tavLst>
                                            <p:tav tm="0">
                                              <p:val>
                                                <p:strVal val="0-#ppt_w/2"/>
                                              </p:val>
                                            </p:tav>
                                            <p:tav tm="100000">
                                              <p:val>
                                                <p:strVal val="#ppt_x"/>
                                              </p:val>
                                            </p:tav>
                                          </p:tavLst>
                                        </p:anim>
                                        <p:anim calcmode="lin" valueType="num">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共享轮椅护理床-作品方案"/>
          <p:cNvPicPr>
            <a:picLocks noChangeAspect="1"/>
          </p:cNvPicPr>
          <p:nvPr/>
        </p:nvPicPr>
        <p:blipFill>
          <a:blip r:embed="rId1"/>
          <a:stretch>
            <a:fillRect/>
          </a:stretch>
        </p:blipFill>
        <p:spPr>
          <a:xfrm>
            <a:off x="-47625" y="-26670"/>
            <a:ext cx="12286615" cy="6911340"/>
          </a:xfrm>
          <a:prstGeom prst="rect">
            <a:avLst/>
          </a:prstGeom>
        </p:spPr>
      </p:pic>
      <p:sp>
        <p:nvSpPr>
          <p:cNvPr id="33" name="矩形 32"/>
          <p:cNvSpPr/>
          <p:nvPr/>
        </p:nvSpPr>
        <p:spPr>
          <a:xfrm>
            <a:off x="963295" y="222250"/>
            <a:ext cx="2705735"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产品落地方案</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sp>
        <p:nvSpPr>
          <p:cNvPr id="2" name="矩形 1"/>
          <p:cNvSpPr/>
          <p:nvPr>
            <p:custDataLst>
              <p:tags r:id="rId2"/>
            </p:custDataLst>
          </p:nvPr>
        </p:nvSpPr>
        <p:spPr>
          <a:xfrm>
            <a:off x="196215" y="1148080"/>
            <a:ext cx="12042775" cy="5312410"/>
          </a:xfrm>
          <a:prstGeom prst="rect">
            <a:avLst/>
          </a:prstGeom>
        </p:spPr>
        <p:txBody>
          <a:bodyPr anchor="ctr">
            <a:noAutofit/>
          </a:bodyPr>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目前市场上的共享轮椅颇多。但是共享轮椅</a:t>
            </a:r>
            <a:r>
              <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共享护理床的产品还没有出现，</a:t>
            </a:r>
            <a:r>
              <a:rPr lang="zh-CN" altLang="en-US" sz="1000" b="1" dirty="0">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的出现，填补了市场空白。</a:t>
            </a:r>
            <a:endParaRPr lang="zh-CN" altLang="en-US" sz="10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关于共享轮椅投放场地的条件支持</a:t>
            </a:r>
            <a:r>
              <a:rPr 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共享轮椅护理床主要投放在医院，产妇科、骨科、及行动不便的老人，都需要用到轮椅，护理床，各大医院充分考虑了患者就诊的路线流程，除了接诊门口、门诊大厅服务台、国际部门诊等人流聚集区域，医院在停车楼一层设了投放点，方便患者使用。</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en-US" alt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共享轮椅护理床的运营及收益：</a:t>
            </a:r>
            <a:endPar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1. </a:t>
            </a:r>
            <a:r>
              <a:rPr 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采用固定锁桩方式，轮椅规划有序，避免了传统轮椅租赁的随意堆放及损坏、污染、丢失等情况；</a:t>
            </a:r>
            <a:endPar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2. 共享锁桩内置物联网科技芯片，用户通过扫码10秒内即可完成操作，十分便捷；</a:t>
            </a:r>
            <a:endPar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3. </a:t>
            </a:r>
            <a:r>
              <a:rPr 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效益显著，医院一半患者都有使用需求，据陕西迪尔西客户试点数据，投放点一小时内15台轮椅全部借出，前1小时对用户免费开放，对于长需用户，一天时间基本要使用，一台共享轮椅半天及以上收入可到</a:t>
            </a:r>
            <a:r>
              <a:rPr 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80</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元。</a:t>
            </a:r>
            <a:endPar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altLang="en-US"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en-US" alt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共享轮椅护理床将带来的社会效益：</a:t>
            </a:r>
            <a:endPar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提升医院形象。</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是新型智能设备，整体部署后提高医院信息化服务水平，环境整洁，提升医院形象。</a:t>
            </a:r>
            <a:endPar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2、减少医院管理成本</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的结构简单，易学易用，租赁、收款等工作全自动完成，无需人工处理租借的工作。</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3、医院规范化管理。通过技术创新解决了乱停乱发的问题，节约了医院空间资源；可根据医院规定时间，设置使用时间段及收费标准，分时段使用，依规定使用，违规使用情况清晰可见，便于管理。</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l" fontAlgn="auto">
              <a:lnSpc>
                <a:spcPts val="2200"/>
              </a:lnSpc>
              <a:spcBef>
                <a:spcPts val="0"/>
              </a:spcBef>
              <a:spcAft>
                <a:spcPts val="0"/>
              </a:spcAft>
              <a:buSzPct val="100000"/>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4、安全卫生。统一区域，定期对共享轮椅进行清洗消毒、维护维修，能够确保患者使用安全。</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5、方便家属使用，提高患者满意度。租借还椅更方便，提高了患者的满意度。</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6、提升效率。对医护人员而言，共享轮椅可减少简单重复的劳动，提升效率；</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7、省时省心：</a:t>
            </a: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共享轮椅护理床</a:t>
            </a: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借还手续简单操作便捷，节省了时间。</a:t>
            </a:r>
            <a:endPar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en-US" alt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成本预算：</a:t>
            </a:r>
            <a:endParaRPr lang="zh-CN" sz="1200" b="1"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fontAlgn="auto">
              <a:lnSpc>
                <a:spcPts val="2200"/>
              </a:lnSpc>
              <a:spcBef>
                <a:spcPts val="0"/>
              </a:spcBef>
              <a:spcAft>
                <a:spcPts val="0"/>
              </a:spcAft>
              <a:buSzPct val="100000"/>
            </a:pPr>
            <a:r>
              <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目前产品还仅仅处于概念样机模型阶段，且部分细节考虑的还不够完善。如果后期落地的话，我们还会修改模型，能在市场上找到通用的部件我们会用标准间代替，以减少后期模具费用。根据我们的结构设计师以及市场调研结果显示，共享轮椅护理床的模具费用保底20万起。</a:t>
            </a:r>
            <a:endParaRPr lang="zh-CN" sz="1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200000"/>
              </a:lnSpc>
              <a:spcBef>
                <a:spcPts val="0"/>
              </a:spcBef>
              <a:spcAft>
                <a:spcPts val="0"/>
              </a:spcAft>
              <a:buSzPct val="100000"/>
            </a:pPr>
            <a:endParaRPr lang="zh-CN" sz="1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组合 134"/>
          <p:cNvGrpSpPr/>
          <p:nvPr/>
        </p:nvGrpSpPr>
        <p:grpSpPr>
          <a:xfrm>
            <a:off x="2968179" y="2457555"/>
            <a:ext cx="7004686" cy="1942890"/>
            <a:chOff x="1717470" y="1805605"/>
            <a:chExt cx="2354851" cy="653165"/>
          </a:xfrm>
        </p:grpSpPr>
        <p:grpSp>
          <p:nvGrpSpPr>
            <p:cNvPr id="136" name="组合 135"/>
            <p:cNvGrpSpPr/>
            <p:nvPr/>
          </p:nvGrpSpPr>
          <p:grpSpPr>
            <a:xfrm>
              <a:off x="1717470" y="1805605"/>
              <a:ext cx="574794" cy="653165"/>
              <a:chOff x="1880308" y="2031073"/>
              <a:chExt cx="574794" cy="653165"/>
            </a:xfrm>
          </p:grpSpPr>
          <p:grpSp>
            <p:nvGrpSpPr>
              <p:cNvPr id="138" name="组合 137"/>
              <p:cNvGrpSpPr/>
              <p:nvPr/>
            </p:nvGrpSpPr>
            <p:grpSpPr>
              <a:xfrm>
                <a:off x="1880308" y="2031073"/>
                <a:ext cx="574794" cy="653165"/>
                <a:chOff x="1711206" y="1385704"/>
                <a:chExt cx="806525" cy="916492"/>
              </a:xfrm>
            </p:grpSpPr>
            <p:sp>
              <p:nvSpPr>
                <p:cNvPr id="140"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1"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sp>
            <p:nvSpPr>
              <p:cNvPr id="139" name="文本框 138"/>
              <p:cNvSpPr txBox="1"/>
              <p:nvPr/>
            </p:nvSpPr>
            <p:spPr>
              <a:xfrm>
                <a:off x="2020288" y="2204603"/>
                <a:ext cx="308899" cy="309967"/>
              </a:xfrm>
              <a:prstGeom prst="rect">
                <a:avLst/>
              </a:prstGeom>
              <a:noFill/>
            </p:spPr>
            <p:txBody>
              <a:bodyPr wrap="none" rtlCol="0">
                <a:spAutoFit/>
              </a:bodyPr>
              <a:lstStyle/>
              <a:p>
                <a:r>
                  <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05</a:t>
                </a:r>
                <a:endPar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37" name="矩形 136"/>
            <p:cNvSpPr/>
            <p:nvPr/>
          </p:nvSpPr>
          <p:spPr>
            <a:xfrm>
              <a:off x="2301113" y="1901456"/>
              <a:ext cx="1771208" cy="444456"/>
            </a:xfrm>
            <a:prstGeom prst="rect">
              <a:avLst/>
            </a:prstGeom>
          </p:spPr>
          <p:txBody>
            <a:bodyPr wrap="square">
              <a:spAutoFit/>
            </a:bodyPr>
            <a:lstStyle/>
            <a:p>
              <a:pPr lvl="0"/>
              <a:r>
                <a:rPr lang="zh-CN" altLang="en-US" sz="8000" b="1" dirty="0">
                  <a:solidFill>
                    <a:srgbClr val="27627D"/>
                  </a:solidFill>
                  <a:latin typeface="微软雅黑" panose="020B0503020204020204" pitchFamily="34" charset="-122"/>
                  <a:ea typeface="微软雅黑" panose="020B0503020204020204" pitchFamily="34" charset="-122"/>
                </a:rPr>
                <a:t>市场分析</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sp>
        <p:nvSpPr>
          <p:cNvPr id="15" name="PA-PA_十字形 87"/>
          <p:cNvSpPr/>
          <p:nvPr>
            <p:custDataLst>
              <p:tags r:id="rId1"/>
            </p:custDataLst>
          </p:nvPr>
        </p:nvSpPr>
        <p:spPr>
          <a:xfrm>
            <a:off x="8804464" y="183337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PA_十字形 88"/>
          <p:cNvSpPr/>
          <p:nvPr>
            <p:custDataLst>
              <p:tags r:id="rId2"/>
            </p:custDataLst>
          </p:nvPr>
        </p:nvSpPr>
        <p:spPr>
          <a:xfrm>
            <a:off x="10185365" y="182557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PA_十字形 89"/>
          <p:cNvSpPr/>
          <p:nvPr>
            <p:custDataLst>
              <p:tags r:id="rId3"/>
            </p:custDataLst>
          </p:nvPr>
        </p:nvSpPr>
        <p:spPr>
          <a:xfrm>
            <a:off x="9989733" y="142182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PA_十字形 90"/>
          <p:cNvSpPr/>
          <p:nvPr>
            <p:custDataLst>
              <p:tags r:id="rId4"/>
            </p:custDataLst>
          </p:nvPr>
        </p:nvSpPr>
        <p:spPr>
          <a:xfrm>
            <a:off x="10887907" y="125823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PA_十字形 91"/>
          <p:cNvSpPr/>
          <p:nvPr>
            <p:custDataLst>
              <p:tags r:id="rId5"/>
            </p:custDataLst>
          </p:nvPr>
        </p:nvSpPr>
        <p:spPr>
          <a:xfrm>
            <a:off x="10400545" y="244347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PA_十字形 92"/>
          <p:cNvSpPr/>
          <p:nvPr>
            <p:custDataLst>
              <p:tags r:id="rId6"/>
            </p:custDataLst>
          </p:nvPr>
        </p:nvSpPr>
        <p:spPr>
          <a:xfrm>
            <a:off x="10628677" y="161165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
          <p:cNvSpPr/>
          <p:nvPr/>
        </p:nvSpPr>
        <p:spPr bwMode="auto">
          <a:xfrm rot="5400000">
            <a:off x="2352468" y="4696751"/>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4" name="Freeform 5"/>
          <p:cNvSpPr/>
          <p:nvPr/>
        </p:nvSpPr>
        <p:spPr bwMode="auto">
          <a:xfrm rot="5400000">
            <a:off x="2324492" y="-367116"/>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5" name="Freeform 5"/>
          <p:cNvSpPr/>
          <p:nvPr/>
        </p:nvSpPr>
        <p:spPr bwMode="auto">
          <a:xfrm rot="5400000">
            <a:off x="2574068" y="-152902"/>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2602044" y="4913248"/>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000">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14:bounceEnd="53000">
                                          <p:cBhvr additive="base">
                                            <p:cTn id="7" dur="1000" fill="hold"/>
                                            <p:tgtEl>
                                              <p:spTgt spid="135"/>
                                            </p:tgtEl>
                                            <p:attrNameLst>
                                              <p:attrName>ppt_x</p:attrName>
                                            </p:attrNameLst>
                                          </p:cBhvr>
                                          <p:tavLst>
                                            <p:tav tm="0">
                                              <p:val>
                                                <p:strVal val="0-#ppt_w/2"/>
                                              </p:val>
                                            </p:tav>
                                            <p:tav tm="100000">
                                              <p:val>
                                                <p:strVal val="#ppt_x"/>
                                              </p:val>
                                            </p:tav>
                                          </p:tavLst>
                                        </p:anim>
                                        <p:anim calcmode="lin" valueType="num" p14:bounceEnd="53000">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fill="hold"/>
                                            <p:tgtEl>
                                              <p:spTgt spid="135"/>
                                            </p:tgtEl>
                                            <p:attrNameLst>
                                              <p:attrName>ppt_x</p:attrName>
                                            </p:attrNameLst>
                                          </p:cBhvr>
                                          <p:tavLst>
                                            <p:tav tm="0">
                                              <p:val>
                                                <p:strVal val="0-#ppt_w/2"/>
                                              </p:val>
                                            </p:tav>
                                            <p:tav tm="100000">
                                              <p:val>
                                                <p:strVal val="#ppt_x"/>
                                              </p:val>
                                            </p:tav>
                                          </p:tavLst>
                                        </p:anim>
                                        <p:anim calcmode="lin" valueType="num">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共享轮椅护理床-作品方案"/>
          <p:cNvPicPr>
            <a:picLocks noChangeAspect="1"/>
          </p:cNvPicPr>
          <p:nvPr/>
        </p:nvPicPr>
        <p:blipFill>
          <a:blip r:embed="rId1"/>
          <a:stretch>
            <a:fillRect/>
          </a:stretch>
        </p:blipFill>
        <p:spPr>
          <a:xfrm>
            <a:off x="-47625" y="-26670"/>
            <a:ext cx="12286615" cy="6911340"/>
          </a:xfrm>
          <a:prstGeom prst="rect">
            <a:avLst/>
          </a:prstGeom>
        </p:spPr>
      </p:pic>
      <p:sp>
        <p:nvSpPr>
          <p:cNvPr id="33" name="矩形 32"/>
          <p:cNvSpPr/>
          <p:nvPr/>
        </p:nvSpPr>
        <p:spPr>
          <a:xfrm>
            <a:off x="963295" y="222250"/>
            <a:ext cx="3099435"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未来市场前景</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08660" y="4355465"/>
            <a:ext cx="10774680" cy="1706880"/>
          </a:xfrm>
          <a:prstGeom prst="rect">
            <a:avLst/>
          </a:prstGeom>
          <a:noFill/>
        </p:spPr>
        <p:txBody>
          <a:bodyPr wrap="square" rtlCol="0">
            <a:spAutoFit/>
          </a:bodyPr>
          <a:lstStyle/>
          <a:p>
            <a:pPr indent="0" algn="l">
              <a:lnSpc>
                <a:spcPct val="150000"/>
              </a:lnSpc>
              <a:buFont typeface="Wingdings" panose="05000000000000000000" pitchFamily="2" charset="2"/>
              <a:buNone/>
            </a:pPr>
            <a:r>
              <a:rPr 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21世纪是人口老龄化的时代。国际上通常的看法是，当一个国家或地区60岁及以上老年人口占人口总数的10%，或65岁及以上老年人口占人口总数的7%，就意味着这个国家或地区进入老龄化社会。按照上述标准，我国已于1999年进入老龄社会，是较早进入老龄社会的发展中国家之一。目前，我国65岁及以上老人所占比重已经接近10%，而根据201</a:t>
            </a:r>
            <a:r>
              <a:rPr 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年中国人类发展报告的预测，到2030年，我国65岁以上的人口占全国总人口的比重将提高到18.2%。</a:t>
            </a:r>
            <a:endPar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endParaRPr sz="14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950595" y="1052830"/>
            <a:ext cx="4147820" cy="2914015"/>
          </a:xfrm>
          <a:prstGeom prst="rect">
            <a:avLst/>
          </a:prstGeom>
        </p:spPr>
      </p:pic>
      <p:pic>
        <p:nvPicPr>
          <p:cNvPr id="6" name="图片 5"/>
          <p:cNvPicPr>
            <a:picLocks noChangeAspect="1"/>
          </p:cNvPicPr>
          <p:nvPr/>
        </p:nvPicPr>
        <p:blipFill>
          <a:blip r:embed="rId3"/>
          <a:stretch>
            <a:fillRect/>
          </a:stretch>
        </p:blipFill>
        <p:spPr>
          <a:xfrm>
            <a:off x="6049010" y="1052830"/>
            <a:ext cx="5191125" cy="29197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nvSpPr>
        <p:spPr>
          <a:xfrm>
            <a:off x="975361" y="2829267"/>
            <a:ext cx="10241280" cy="1198880"/>
          </a:xfrm>
          <a:prstGeom prst="rect">
            <a:avLst/>
          </a:prstGeom>
          <a:noFill/>
        </p:spPr>
        <p:txBody>
          <a:bodyPr wrap="none" rtlCol="0">
            <a:spAutoFit/>
          </a:bodyPr>
          <a:lstStyle/>
          <a:p>
            <a:r>
              <a:rPr lang="zh-CN" altLang="en-US" sz="7200" b="1" dirty="0">
                <a:solidFill>
                  <a:srgbClr val="27627D"/>
                </a:solidFill>
                <a:latin typeface="微软雅黑" panose="020B0503020204020204" pitchFamily="34" charset="-122"/>
                <a:ea typeface="微软雅黑" panose="020B0503020204020204" pitchFamily="34" charset="-122"/>
              </a:rPr>
              <a:t>预祝比赛取得圆满成功！</a:t>
            </a:r>
            <a:endParaRPr lang="zh-CN" altLang="en-US" sz="7200" b="1" dirty="0">
              <a:solidFill>
                <a:srgbClr val="27627D"/>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500" autoRev="1" fill="hold">
                                          <p:stCondLst>
                                            <p:cond delay="0"/>
                                          </p:stCondLst>
                                        </p:cTn>
                                        <p:tgtEl>
                                          <p:spTgt spid="28"/>
                                        </p:tgtEl>
                                        <p:attrNameLst>
                                          <p:attrName>ppt_w</p:attrName>
                                        </p:attrNameLst>
                                      </p:cBhvr>
                                    </p:anim>
                                    <p:anim by="(#ppt_w*0.50)" calcmode="lin" valueType="num">
                                      <p:cBhvr>
                                        <p:cTn id="8" dur="500" decel="50000" autoRev="1" fill="hold">
                                          <p:stCondLst>
                                            <p:cond delay="0"/>
                                          </p:stCondLst>
                                        </p:cTn>
                                        <p:tgtEl>
                                          <p:spTgt spid="28"/>
                                        </p:tgtEl>
                                        <p:attrNameLst>
                                          <p:attrName>ppt_x</p:attrName>
                                        </p:attrNameLst>
                                      </p:cBhvr>
                                    </p:anim>
                                    <p:anim from="(-#ppt_h/2)" to="(#ppt_y)" calcmode="lin" valueType="num">
                                      <p:cBhvr>
                                        <p:cTn id="9" dur="1000" fill="hold">
                                          <p:stCondLst>
                                            <p:cond delay="0"/>
                                          </p:stCondLst>
                                        </p:cTn>
                                        <p:tgtEl>
                                          <p:spTgt spid="28"/>
                                        </p:tgtEl>
                                        <p:attrNameLst>
                                          <p:attrName>ppt_y</p:attrName>
                                        </p:attrNameLst>
                                      </p:cBhvr>
                                    </p:anim>
                                    <p:animRot by="21600000">
                                      <p:cBhvr>
                                        <p:cTn id="10" dur="1000" fill="hold">
                                          <p:stCondLst>
                                            <p:cond delay="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Freeform 5"/>
          <p:cNvSpPr/>
          <p:nvPr/>
        </p:nvSpPr>
        <p:spPr bwMode="auto">
          <a:xfrm rot="5400000">
            <a:off x="350019" y="392216"/>
            <a:ext cx="1942890" cy="170976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nvGrpSpPr>
          <p:cNvPr id="2" name="组合 1"/>
          <p:cNvGrpSpPr/>
          <p:nvPr/>
        </p:nvGrpSpPr>
        <p:grpSpPr>
          <a:xfrm>
            <a:off x="4725035" y="1420495"/>
            <a:ext cx="2741930" cy="3673475"/>
            <a:chOff x="5029" y="2237"/>
            <a:chExt cx="4318" cy="5785"/>
          </a:xfrm>
        </p:grpSpPr>
        <p:grpSp>
          <p:nvGrpSpPr>
            <p:cNvPr id="6" name="组合 5"/>
            <p:cNvGrpSpPr/>
            <p:nvPr/>
          </p:nvGrpSpPr>
          <p:grpSpPr>
            <a:xfrm>
              <a:off x="5029" y="2237"/>
              <a:ext cx="3185" cy="1029"/>
              <a:chOff x="1717470" y="1805605"/>
              <a:chExt cx="2022681" cy="653165"/>
            </a:xfrm>
          </p:grpSpPr>
          <p:grpSp>
            <p:nvGrpSpPr>
              <p:cNvPr id="7" name="组合 6"/>
              <p:cNvGrpSpPr/>
              <p:nvPr/>
            </p:nvGrpSpPr>
            <p:grpSpPr>
              <a:xfrm>
                <a:off x="1717470" y="1805605"/>
                <a:ext cx="574794" cy="653165"/>
                <a:chOff x="1880308" y="2031073"/>
                <a:chExt cx="574794" cy="653165"/>
              </a:xfrm>
            </p:grpSpPr>
            <p:grpSp>
              <p:nvGrpSpPr>
                <p:cNvPr id="9" name="组合 8"/>
                <p:cNvGrpSpPr/>
                <p:nvPr/>
              </p:nvGrpSpPr>
              <p:grpSpPr>
                <a:xfrm>
                  <a:off x="1880308" y="2031073"/>
                  <a:ext cx="574794" cy="653165"/>
                  <a:chOff x="1711206" y="1385704"/>
                  <a:chExt cx="806525" cy="916492"/>
                </a:xfrm>
              </p:grpSpPr>
              <p:sp>
                <p:nvSpPr>
                  <p:cNvPr id="11"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sp>
                <p:nvSpPr>
                  <p:cNvPr id="12"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grpSp>
            <p:sp>
              <p:nvSpPr>
                <p:cNvPr id="10" name="文本框 9"/>
                <p:cNvSpPr txBox="1"/>
                <p:nvPr/>
              </p:nvSpPr>
              <p:spPr>
                <a:xfrm>
                  <a:off x="1959536" y="2188377"/>
                  <a:ext cx="373820" cy="338554"/>
                </a:xfrm>
                <a:prstGeom prst="rect">
                  <a:avLst/>
                </a:prstGeom>
                <a:noFill/>
              </p:spPr>
              <p:txBody>
                <a:bodyPr wrap="none" rtlCol="0">
                  <a:spAutoFit/>
                </a:bodyPr>
                <a:lstStyle/>
                <a:p>
                  <a:r>
                    <a:rPr lang="en-US" altLang="zh-CN"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01</a:t>
                  </a:r>
                  <a:endParaRPr lang="zh-CN" altLang="en-US"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8" name="矩形 7"/>
              <p:cNvSpPr/>
              <p:nvPr/>
            </p:nvSpPr>
            <p:spPr>
              <a:xfrm>
                <a:off x="2301042" y="1901353"/>
                <a:ext cx="1439109" cy="460199"/>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设计理念</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5029" y="3426"/>
              <a:ext cx="3185" cy="1029"/>
              <a:chOff x="1717470" y="1805605"/>
              <a:chExt cx="2022681" cy="653165"/>
            </a:xfrm>
          </p:grpSpPr>
          <p:grpSp>
            <p:nvGrpSpPr>
              <p:cNvPr id="14" name="组合 13"/>
              <p:cNvGrpSpPr/>
              <p:nvPr/>
            </p:nvGrpSpPr>
            <p:grpSpPr>
              <a:xfrm>
                <a:off x="1717470" y="1805605"/>
                <a:ext cx="574794" cy="653165"/>
                <a:chOff x="1880308" y="2031073"/>
                <a:chExt cx="574794" cy="653165"/>
              </a:xfrm>
            </p:grpSpPr>
            <p:grpSp>
              <p:nvGrpSpPr>
                <p:cNvPr id="16" name="组合 15"/>
                <p:cNvGrpSpPr/>
                <p:nvPr/>
              </p:nvGrpSpPr>
              <p:grpSpPr>
                <a:xfrm>
                  <a:off x="1880308" y="2031073"/>
                  <a:ext cx="574794" cy="653165"/>
                  <a:chOff x="1711206" y="1385704"/>
                  <a:chExt cx="806525" cy="916492"/>
                </a:xfrm>
              </p:grpSpPr>
              <p:sp>
                <p:nvSpPr>
                  <p:cNvPr id="18"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sp>
                <p:nvSpPr>
                  <p:cNvPr id="19"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grpSp>
            <p:sp>
              <p:nvSpPr>
                <p:cNvPr id="17" name="文本框 16"/>
                <p:cNvSpPr txBox="1"/>
                <p:nvPr/>
              </p:nvSpPr>
              <p:spPr>
                <a:xfrm>
                  <a:off x="1959536" y="2188377"/>
                  <a:ext cx="397866" cy="338554"/>
                </a:xfrm>
                <a:prstGeom prst="rect">
                  <a:avLst/>
                </a:prstGeom>
                <a:noFill/>
              </p:spPr>
              <p:txBody>
                <a:bodyPr wrap="none" rtlCol="0">
                  <a:spAutoFit/>
                </a:bodyPr>
                <a:lstStyle/>
                <a:p>
                  <a:r>
                    <a:rPr lang="en-US" altLang="zh-CN"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02</a:t>
                  </a:r>
                  <a:endParaRPr lang="zh-CN" altLang="en-US"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5" name="矩形 14"/>
              <p:cNvSpPr/>
              <p:nvPr/>
            </p:nvSpPr>
            <p:spPr>
              <a:xfrm>
                <a:off x="2301042" y="1901353"/>
                <a:ext cx="1439109" cy="460199"/>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解决方案</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5029" y="4615"/>
              <a:ext cx="4318" cy="1029"/>
              <a:chOff x="1717470" y="1805605"/>
              <a:chExt cx="2741796" cy="653165"/>
            </a:xfrm>
          </p:grpSpPr>
          <p:grpSp>
            <p:nvGrpSpPr>
              <p:cNvPr id="21" name="组合 20"/>
              <p:cNvGrpSpPr/>
              <p:nvPr/>
            </p:nvGrpSpPr>
            <p:grpSpPr>
              <a:xfrm>
                <a:off x="1717470" y="1805605"/>
                <a:ext cx="574794" cy="653165"/>
                <a:chOff x="1880308" y="2031073"/>
                <a:chExt cx="574794" cy="653165"/>
              </a:xfrm>
            </p:grpSpPr>
            <p:grpSp>
              <p:nvGrpSpPr>
                <p:cNvPr id="23" name="组合 22"/>
                <p:cNvGrpSpPr/>
                <p:nvPr/>
              </p:nvGrpSpPr>
              <p:grpSpPr>
                <a:xfrm>
                  <a:off x="1880308" y="2031073"/>
                  <a:ext cx="574794" cy="653165"/>
                  <a:chOff x="1711206" y="1385704"/>
                  <a:chExt cx="806525" cy="916492"/>
                </a:xfrm>
              </p:grpSpPr>
              <p:sp>
                <p:nvSpPr>
                  <p:cNvPr id="25"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grpSp>
            <p:sp>
              <p:nvSpPr>
                <p:cNvPr id="24" name="文本框 23"/>
                <p:cNvSpPr txBox="1"/>
                <p:nvPr/>
              </p:nvSpPr>
              <p:spPr>
                <a:xfrm>
                  <a:off x="1959536" y="2188377"/>
                  <a:ext cx="404278" cy="338554"/>
                </a:xfrm>
                <a:prstGeom prst="rect">
                  <a:avLst/>
                </a:prstGeom>
                <a:noFill/>
              </p:spPr>
              <p:txBody>
                <a:bodyPr wrap="none" rtlCol="0">
                  <a:spAutoFit/>
                </a:bodyPr>
                <a:lstStyle/>
                <a:p>
                  <a:r>
                    <a:rPr lang="en-US" altLang="zh-CN"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03</a:t>
                  </a:r>
                  <a:endParaRPr lang="zh-CN" altLang="en-US"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22" name="矩形 21"/>
              <p:cNvSpPr/>
              <p:nvPr/>
            </p:nvSpPr>
            <p:spPr>
              <a:xfrm>
                <a:off x="2301042" y="1901353"/>
                <a:ext cx="2158224" cy="460199"/>
              </a:xfrm>
              <a:prstGeom prst="rect">
                <a:avLst/>
              </a:prstGeom>
            </p:spPr>
            <p:txBody>
              <a:bodyPr wrap="square">
                <a:spAutoFit/>
              </a:bodyPr>
              <a:lstStyle/>
              <a:p>
                <a:r>
                  <a:rPr lang="zh-CN" altLang="en-US" sz="2400" b="1" dirty="0">
                    <a:solidFill>
                      <a:srgbClr val="27627D"/>
                    </a:solidFill>
                    <a:latin typeface="微软雅黑" panose="020B0503020204020204" pitchFamily="34" charset="-122"/>
                    <a:ea typeface="微软雅黑" panose="020B0503020204020204" pitchFamily="34" charset="-122"/>
                  </a:rPr>
                  <a:t>团队介绍</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5029" y="5804"/>
              <a:ext cx="3750" cy="1029"/>
              <a:chOff x="1717470" y="1805605"/>
              <a:chExt cx="2381250" cy="653165"/>
            </a:xfrm>
          </p:grpSpPr>
          <p:grpSp>
            <p:nvGrpSpPr>
              <p:cNvPr id="28" name="组合 27"/>
              <p:cNvGrpSpPr/>
              <p:nvPr/>
            </p:nvGrpSpPr>
            <p:grpSpPr>
              <a:xfrm>
                <a:off x="1717470" y="1805605"/>
                <a:ext cx="574794" cy="653165"/>
                <a:chOff x="1880308" y="2031073"/>
                <a:chExt cx="574794" cy="653165"/>
              </a:xfrm>
            </p:grpSpPr>
            <p:grpSp>
              <p:nvGrpSpPr>
                <p:cNvPr id="30" name="组合 29"/>
                <p:cNvGrpSpPr/>
                <p:nvPr/>
              </p:nvGrpSpPr>
              <p:grpSpPr>
                <a:xfrm>
                  <a:off x="1880308" y="2031073"/>
                  <a:ext cx="574794" cy="653165"/>
                  <a:chOff x="1711206" y="1385704"/>
                  <a:chExt cx="806525" cy="916492"/>
                </a:xfrm>
              </p:grpSpPr>
              <p:sp>
                <p:nvSpPr>
                  <p:cNvPr id="32"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sp>
                <p:nvSpPr>
                  <p:cNvPr id="33"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grpSp>
            <p:sp>
              <p:nvSpPr>
                <p:cNvPr id="31" name="文本框 30"/>
                <p:cNvSpPr txBox="1"/>
                <p:nvPr/>
              </p:nvSpPr>
              <p:spPr>
                <a:xfrm>
                  <a:off x="1959536" y="2188377"/>
                  <a:ext cx="397866" cy="338554"/>
                </a:xfrm>
                <a:prstGeom prst="rect">
                  <a:avLst/>
                </a:prstGeom>
                <a:noFill/>
              </p:spPr>
              <p:txBody>
                <a:bodyPr wrap="none" rtlCol="0">
                  <a:spAutoFit/>
                </a:bodyPr>
                <a:lstStyle/>
                <a:p>
                  <a:r>
                    <a:rPr lang="en-US" altLang="zh-CN"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04</a:t>
                  </a:r>
                  <a:endParaRPr lang="zh-CN" altLang="en-US"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29" name="矩形 28"/>
              <p:cNvSpPr/>
              <p:nvPr/>
            </p:nvSpPr>
            <p:spPr>
              <a:xfrm>
                <a:off x="2301035" y="1901490"/>
                <a:ext cx="1797685" cy="460199"/>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产品落地</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5029" y="6993"/>
              <a:ext cx="3185" cy="1029"/>
              <a:chOff x="1717470" y="1805605"/>
              <a:chExt cx="2022681" cy="653165"/>
            </a:xfrm>
          </p:grpSpPr>
          <p:grpSp>
            <p:nvGrpSpPr>
              <p:cNvPr id="35" name="组合 34"/>
              <p:cNvGrpSpPr/>
              <p:nvPr/>
            </p:nvGrpSpPr>
            <p:grpSpPr>
              <a:xfrm>
                <a:off x="1717470" y="1805605"/>
                <a:ext cx="574794" cy="653165"/>
                <a:chOff x="1880308" y="2031073"/>
                <a:chExt cx="574794" cy="653165"/>
              </a:xfrm>
            </p:grpSpPr>
            <p:grpSp>
              <p:nvGrpSpPr>
                <p:cNvPr id="37" name="组合 36"/>
                <p:cNvGrpSpPr/>
                <p:nvPr/>
              </p:nvGrpSpPr>
              <p:grpSpPr>
                <a:xfrm>
                  <a:off x="1880308" y="2031073"/>
                  <a:ext cx="574794" cy="653165"/>
                  <a:chOff x="1711206" y="1385704"/>
                  <a:chExt cx="806525" cy="916492"/>
                </a:xfrm>
              </p:grpSpPr>
              <p:sp>
                <p:nvSpPr>
                  <p:cNvPr id="39"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sp>
                <p:nvSpPr>
                  <p:cNvPr id="40"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7627D"/>
                      </a:solidFill>
                      <a:effectLst/>
                      <a:uLnTx/>
                      <a:uFillTx/>
                      <a:latin typeface="Calibri" panose="020F0502020204030204"/>
                      <a:ea typeface="微软雅黑" panose="020B0503020204020204" pitchFamily="34" charset="-122"/>
                    </a:endParaRPr>
                  </a:p>
                </p:txBody>
              </p:sp>
            </p:grpSp>
            <p:sp>
              <p:nvSpPr>
                <p:cNvPr id="38" name="文本框 37"/>
                <p:cNvSpPr txBox="1"/>
                <p:nvPr/>
              </p:nvSpPr>
              <p:spPr>
                <a:xfrm>
                  <a:off x="1959536" y="2188377"/>
                  <a:ext cx="405880" cy="338554"/>
                </a:xfrm>
                <a:prstGeom prst="rect">
                  <a:avLst/>
                </a:prstGeom>
                <a:noFill/>
              </p:spPr>
              <p:txBody>
                <a:bodyPr wrap="none" rtlCol="0">
                  <a:spAutoFit/>
                </a:bodyPr>
                <a:lstStyle/>
                <a:p>
                  <a:r>
                    <a:rPr lang="en-US" altLang="zh-CN"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05</a:t>
                  </a:r>
                  <a:endParaRPr lang="zh-CN" altLang="en-US" sz="16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36" name="矩形 35"/>
              <p:cNvSpPr/>
              <p:nvPr/>
            </p:nvSpPr>
            <p:spPr>
              <a:xfrm>
                <a:off x="2301042" y="1901353"/>
                <a:ext cx="1439109" cy="460375"/>
              </a:xfrm>
              <a:prstGeom prst="rect">
                <a:avLst/>
              </a:prstGeom>
            </p:spPr>
            <p:txBody>
              <a:bodyPr wrap="square">
                <a:spAutoFit/>
              </a:bodyPr>
              <a:lstStyle/>
              <a:p>
                <a:r>
                  <a:rPr lang="zh-CN" altLang="en-US" sz="2400" b="1" dirty="0">
                    <a:solidFill>
                      <a:srgbClr val="27627D"/>
                    </a:solidFill>
                    <a:latin typeface="微软雅黑" panose="020B0503020204020204" pitchFamily="34" charset="-122"/>
                    <a:ea typeface="微软雅黑" panose="020B0503020204020204" pitchFamily="34" charset="-122"/>
                  </a:rPr>
                  <a:t>市场分析</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grpSp>
      </p:grpSp>
      <p:sp>
        <p:nvSpPr>
          <p:cNvPr id="92" name="文本框 91"/>
          <p:cNvSpPr txBox="1"/>
          <p:nvPr/>
        </p:nvSpPr>
        <p:spPr>
          <a:xfrm>
            <a:off x="728873" y="828822"/>
            <a:ext cx="1098378" cy="338554"/>
          </a:xfrm>
          <a:prstGeom prst="rect">
            <a:avLst/>
          </a:prstGeom>
          <a:noFill/>
        </p:spPr>
        <p:txBody>
          <a:bodyPr wrap="none" rtlCol="0">
            <a:spAutoFit/>
          </a:bodyPr>
          <a:lstStyle/>
          <a:p>
            <a:r>
              <a:rPr lang="en-US" altLang="zh-CN" sz="1600" dirty="0">
                <a:solidFill>
                  <a:srgbClr val="27627D"/>
                </a:solidFill>
                <a:latin typeface="微软雅黑" panose="020B0503020204020204" pitchFamily="34" charset="-122"/>
                <a:ea typeface="微软雅黑" panose="020B0503020204020204" pitchFamily="34" charset="-122"/>
              </a:rPr>
              <a:t>—</a:t>
            </a:r>
            <a:r>
              <a:rPr lang="zh-CN" altLang="en-US" sz="1600" dirty="0">
                <a:solidFill>
                  <a:srgbClr val="27627D"/>
                </a:solidFill>
                <a:latin typeface="微软雅黑" panose="020B0503020204020204" pitchFamily="34" charset="-122"/>
                <a:ea typeface="微软雅黑" panose="020B0503020204020204" pitchFamily="34" charset="-122"/>
              </a:rPr>
              <a:t>目 录</a:t>
            </a:r>
            <a:r>
              <a:rPr lang="en-US" altLang="zh-CN" sz="1600" dirty="0">
                <a:solidFill>
                  <a:srgbClr val="27627D"/>
                </a:solidFill>
                <a:latin typeface="微软雅黑" panose="020B0503020204020204" pitchFamily="34" charset="-122"/>
                <a:ea typeface="微软雅黑" panose="020B0503020204020204" pitchFamily="34" charset="-122"/>
              </a:rPr>
              <a:t>—</a:t>
            </a:r>
            <a:endParaRPr lang="zh-CN" altLang="en-US" sz="1600" dirty="0">
              <a:solidFill>
                <a:srgbClr val="27627D"/>
              </a:solidFill>
              <a:latin typeface="微软雅黑" panose="020B0503020204020204" pitchFamily="34" charset="-122"/>
              <a:ea typeface="微软雅黑" panose="020B0503020204020204" pitchFamily="34" charset="-122"/>
            </a:endParaRPr>
          </a:p>
        </p:txBody>
      </p:sp>
      <p:sp>
        <p:nvSpPr>
          <p:cNvPr id="94" name="PA-PA_十字形 87"/>
          <p:cNvSpPr/>
          <p:nvPr>
            <p:custDataLst>
              <p:tags r:id="rId1"/>
            </p:custDataLst>
          </p:nvPr>
        </p:nvSpPr>
        <p:spPr>
          <a:xfrm>
            <a:off x="8929155" y="315152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PA-PA_十字形 88"/>
          <p:cNvSpPr/>
          <p:nvPr>
            <p:custDataLst>
              <p:tags r:id="rId2"/>
            </p:custDataLst>
          </p:nvPr>
        </p:nvSpPr>
        <p:spPr>
          <a:xfrm>
            <a:off x="10310056" y="314372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PA-PA_十字形 89"/>
          <p:cNvSpPr/>
          <p:nvPr>
            <p:custDataLst>
              <p:tags r:id="rId3"/>
            </p:custDataLst>
          </p:nvPr>
        </p:nvSpPr>
        <p:spPr>
          <a:xfrm>
            <a:off x="10114424" y="273997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PA-PA_十字形 90"/>
          <p:cNvSpPr/>
          <p:nvPr>
            <p:custDataLst>
              <p:tags r:id="rId4"/>
            </p:custDataLst>
          </p:nvPr>
        </p:nvSpPr>
        <p:spPr>
          <a:xfrm>
            <a:off x="11012598" y="257638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PA-PA_十字形 91"/>
          <p:cNvSpPr/>
          <p:nvPr>
            <p:custDataLst>
              <p:tags r:id="rId5"/>
            </p:custDataLst>
          </p:nvPr>
        </p:nvSpPr>
        <p:spPr>
          <a:xfrm>
            <a:off x="10525236" y="376162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PA-PA_十字形 92"/>
          <p:cNvSpPr/>
          <p:nvPr>
            <p:custDataLst>
              <p:tags r:id="rId6"/>
            </p:custDataLst>
          </p:nvPr>
        </p:nvSpPr>
        <p:spPr>
          <a:xfrm>
            <a:off x="10753368" y="292980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654866" y="1225673"/>
            <a:ext cx="1300376" cy="313189"/>
            <a:chOff x="757024" y="1355922"/>
            <a:chExt cx="1804393" cy="434579"/>
          </a:xfrm>
        </p:grpSpPr>
        <p:sp>
          <p:nvSpPr>
            <p:cNvPr id="145" name="任意多边形: 形状 144"/>
            <p:cNvSpPr/>
            <p:nvPr/>
          </p:nvSpPr>
          <p:spPr>
            <a:xfrm>
              <a:off x="757024" y="1355922"/>
              <a:ext cx="205383" cy="434579"/>
            </a:xfrm>
            <a:custGeom>
              <a:avLst/>
              <a:gdLst/>
              <a:ahLst/>
              <a:cxnLst/>
              <a:rect l="l" t="t" r="r" b="b"/>
              <a:pathLst>
                <a:path w="205383" h="434579">
                  <a:moveTo>
                    <a:pt x="108347" y="0"/>
                  </a:moveTo>
                  <a:cubicBezTo>
                    <a:pt x="173038" y="0"/>
                    <a:pt x="205383" y="25202"/>
                    <a:pt x="205383" y="75605"/>
                  </a:cubicBezTo>
                  <a:lnTo>
                    <a:pt x="205383" y="152996"/>
                  </a:lnTo>
                  <a:lnTo>
                    <a:pt x="120253" y="152996"/>
                  </a:lnTo>
                  <a:lnTo>
                    <a:pt x="120253" y="68461"/>
                  </a:lnTo>
                  <a:cubicBezTo>
                    <a:pt x="120253" y="61516"/>
                    <a:pt x="115939" y="58043"/>
                    <a:pt x="107310" y="58043"/>
                  </a:cubicBezTo>
                  <a:cubicBezTo>
                    <a:pt x="98278" y="58043"/>
                    <a:pt x="93762" y="61516"/>
                    <a:pt x="93762" y="68461"/>
                  </a:cubicBezTo>
                  <a:lnTo>
                    <a:pt x="93762" y="364629"/>
                  </a:lnTo>
                  <a:cubicBezTo>
                    <a:pt x="93762" y="371575"/>
                    <a:pt x="98278" y="375047"/>
                    <a:pt x="107310" y="375047"/>
                  </a:cubicBezTo>
                  <a:cubicBezTo>
                    <a:pt x="115939" y="375047"/>
                    <a:pt x="120253" y="371575"/>
                    <a:pt x="120253" y="364629"/>
                  </a:cubicBezTo>
                  <a:lnTo>
                    <a:pt x="120253" y="259259"/>
                  </a:lnTo>
                  <a:lnTo>
                    <a:pt x="205383" y="259259"/>
                  </a:lnTo>
                  <a:lnTo>
                    <a:pt x="205383" y="367606"/>
                  </a:lnTo>
                  <a:cubicBezTo>
                    <a:pt x="205383" y="387847"/>
                    <a:pt x="195461" y="404069"/>
                    <a:pt x="175618" y="416273"/>
                  </a:cubicBezTo>
                  <a:cubicBezTo>
                    <a:pt x="155774" y="428477"/>
                    <a:pt x="133350" y="434579"/>
                    <a:pt x="108347" y="434579"/>
                  </a:cubicBezTo>
                  <a:cubicBezTo>
                    <a:pt x="36116" y="434579"/>
                    <a:pt x="0" y="408980"/>
                    <a:pt x="0" y="357783"/>
                  </a:cubicBezTo>
                  <a:lnTo>
                    <a:pt x="0" y="83047"/>
                  </a:lnTo>
                  <a:cubicBezTo>
                    <a:pt x="0" y="27683"/>
                    <a:pt x="36116" y="0"/>
                    <a:pt x="108347" y="0"/>
                  </a:cubicBez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44" name="任意多边形: 形状 143"/>
            <p:cNvSpPr/>
            <p:nvPr/>
          </p:nvSpPr>
          <p:spPr>
            <a:xfrm>
              <a:off x="985029" y="1355922"/>
              <a:ext cx="213717" cy="434579"/>
            </a:xfrm>
            <a:custGeom>
              <a:avLst/>
              <a:gdLst/>
              <a:ahLst/>
              <a:cxnLst/>
              <a:rect l="l" t="t" r="r" b="b"/>
              <a:pathLst>
                <a:path w="213717" h="434579">
                  <a:moveTo>
                    <a:pt x="107603" y="0"/>
                  </a:moveTo>
                  <a:cubicBezTo>
                    <a:pt x="178346" y="0"/>
                    <a:pt x="213717" y="27484"/>
                    <a:pt x="213717" y="82451"/>
                  </a:cubicBezTo>
                  <a:lnTo>
                    <a:pt x="213717" y="357188"/>
                  </a:lnTo>
                  <a:cubicBezTo>
                    <a:pt x="213717" y="381993"/>
                    <a:pt x="203859" y="401092"/>
                    <a:pt x="184142" y="414487"/>
                  </a:cubicBezTo>
                  <a:cubicBezTo>
                    <a:pt x="164426" y="427881"/>
                    <a:pt x="138714" y="434579"/>
                    <a:pt x="107008" y="434579"/>
                  </a:cubicBezTo>
                  <a:cubicBezTo>
                    <a:pt x="35669" y="434579"/>
                    <a:pt x="0" y="408980"/>
                    <a:pt x="0" y="357783"/>
                  </a:cubicBezTo>
                  <a:lnTo>
                    <a:pt x="0" y="83047"/>
                  </a:lnTo>
                  <a:cubicBezTo>
                    <a:pt x="0" y="27683"/>
                    <a:pt x="35868" y="0"/>
                    <a:pt x="107603" y="0"/>
                  </a:cubicBezTo>
                  <a:close/>
                  <a:moveTo>
                    <a:pt x="107156" y="58639"/>
                  </a:moveTo>
                  <a:cubicBezTo>
                    <a:pt x="96639" y="58639"/>
                    <a:pt x="91381" y="62905"/>
                    <a:pt x="91381" y="71438"/>
                  </a:cubicBezTo>
                  <a:lnTo>
                    <a:pt x="91381" y="362248"/>
                  </a:lnTo>
                  <a:cubicBezTo>
                    <a:pt x="91381" y="370781"/>
                    <a:pt x="96639" y="375047"/>
                    <a:pt x="107156" y="375047"/>
                  </a:cubicBezTo>
                  <a:cubicBezTo>
                    <a:pt x="117277" y="375047"/>
                    <a:pt x="122337" y="370781"/>
                    <a:pt x="122337" y="362248"/>
                  </a:cubicBezTo>
                  <a:lnTo>
                    <a:pt x="122337" y="71438"/>
                  </a:lnTo>
                  <a:cubicBezTo>
                    <a:pt x="122337" y="62905"/>
                    <a:pt x="117277" y="58639"/>
                    <a:pt x="107156" y="58639"/>
                  </a:cubicBez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43" name="任意多边形: 形状 142"/>
            <p:cNvSpPr/>
            <p:nvPr/>
          </p:nvSpPr>
          <p:spPr>
            <a:xfrm>
              <a:off x="2347700" y="1355922"/>
              <a:ext cx="213717" cy="434579"/>
            </a:xfrm>
            <a:custGeom>
              <a:avLst/>
              <a:gdLst/>
              <a:ahLst/>
              <a:cxnLst/>
              <a:rect l="l" t="t" r="r" b="b"/>
              <a:pathLst>
                <a:path w="213717" h="434579">
                  <a:moveTo>
                    <a:pt x="108505" y="0"/>
                  </a:moveTo>
                  <a:cubicBezTo>
                    <a:pt x="173288" y="0"/>
                    <a:pt x="205680" y="25202"/>
                    <a:pt x="205680" y="75605"/>
                  </a:cubicBezTo>
                  <a:lnTo>
                    <a:pt x="205680" y="149424"/>
                  </a:lnTo>
                  <a:lnTo>
                    <a:pt x="120550" y="149424"/>
                  </a:lnTo>
                  <a:lnTo>
                    <a:pt x="120550" y="70843"/>
                  </a:lnTo>
                  <a:cubicBezTo>
                    <a:pt x="120550" y="62310"/>
                    <a:pt x="115796" y="58043"/>
                    <a:pt x="106286" y="58043"/>
                  </a:cubicBezTo>
                  <a:cubicBezTo>
                    <a:pt x="95158" y="58043"/>
                    <a:pt x="89594" y="66279"/>
                    <a:pt x="89594" y="82749"/>
                  </a:cubicBezTo>
                  <a:lnTo>
                    <a:pt x="91385" y="110431"/>
                  </a:lnTo>
                  <a:cubicBezTo>
                    <a:pt x="91385" y="126306"/>
                    <a:pt x="101927" y="144761"/>
                    <a:pt x="123011" y="165795"/>
                  </a:cubicBezTo>
                  <a:cubicBezTo>
                    <a:pt x="162199" y="203300"/>
                    <a:pt x="187114" y="229493"/>
                    <a:pt x="197755" y="244376"/>
                  </a:cubicBezTo>
                  <a:cubicBezTo>
                    <a:pt x="208396" y="259259"/>
                    <a:pt x="213717" y="276126"/>
                    <a:pt x="213717" y="294978"/>
                  </a:cubicBezTo>
                  <a:lnTo>
                    <a:pt x="213717" y="349449"/>
                  </a:lnTo>
                  <a:cubicBezTo>
                    <a:pt x="213717" y="406202"/>
                    <a:pt x="177451" y="434579"/>
                    <a:pt x="104919" y="434579"/>
                  </a:cubicBezTo>
                  <a:cubicBezTo>
                    <a:pt x="34973" y="434579"/>
                    <a:pt x="0" y="408782"/>
                    <a:pt x="0" y="357188"/>
                  </a:cubicBezTo>
                  <a:lnTo>
                    <a:pt x="0" y="259854"/>
                  </a:lnTo>
                  <a:lnTo>
                    <a:pt x="85129" y="259854"/>
                  </a:lnTo>
                  <a:lnTo>
                    <a:pt x="85129" y="357783"/>
                  </a:lnTo>
                  <a:cubicBezTo>
                    <a:pt x="85129" y="367507"/>
                    <a:pt x="91034" y="372368"/>
                    <a:pt x="102844" y="372368"/>
                  </a:cubicBezTo>
                  <a:cubicBezTo>
                    <a:pt x="114251" y="372368"/>
                    <a:pt x="119955" y="367507"/>
                    <a:pt x="119955" y="357783"/>
                  </a:cubicBezTo>
                  <a:lnTo>
                    <a:pt x="119955" y="307182"/>
                  </a:lnTo>
                  <a:cubicBezTo>
                    <a:pt x="119955" y="291704"/>
                    <a:pt x="109636" y="273547"/>
                    <a:pt x="88999" y="252711"/>
                  </a:cubicBezTo>
                  <a:cubicBezTo>
                    <a:pt x="49113" y="214015"/>
                    <a:pt x="24308" y="188020"/>
                    <a:pt x="14585" y="174725"/>
                  </a:cubicBezTo>
                  <a:cubicBezTo>
                    <a:pt x="4861" y="161429"/>
                    <a:pt x="0" y="146844"/>
                    <a:pt x="0" y="130969"/>
                  </a:cubicBezTo>
                  <a:lnTo>
                    <a:pt x="0" y="83047"/>
                  </a:lnTo>
                  <a:cubicBezTo>
                    <a:pt x="0" y="27683"/>
                    <a:pt x="36168" y="0"/>
                    <a:pt x="108505" y="0"/>
                  </a:cubicBez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42" name="任意多边形: 形状 141"/>
            <p:cNvSpPr/>
            <p:nvPr/>
          </p:nvSpPr>
          <p:spPr>
            <a:xfrm>
              <a:off x="1214522" y="1359792"/>
              <a:ext cx="238423" cy="426839"/>
            </a:xfrm>
            <a:custGeom>
              <a:avLst/>
              <a:gdLst/>
              <a:ahLst/>
              <a:cxnLst/>
              <a:rect l="l" t="t" r="r" b="b"/>
              <a:pathLst>
                <a:path w="238423" h="426839">
                  <a:moveTo>
                    <a:pt x="0" y="0"/>
                  </a:moveTo>
                  <a:lnTo>
                    <a:pt x="106561" y="0"/>
                  </a:lnTo>
                  <a:lnTo>
                    <a:pt x="160139" y="194667"/>
                  </a:lnTo>
                  <a:lnTo>
                    <a:pt x="160139" y="0"/>
                  </a:lnTo>
                  <a:lnTo>
                    <a:pt x="238423" y="0"/>
                  </a:lnTo>
                  <a:lnTo>
                    <a:pt x="238423" y="426839"/>
                  </a:lnTo>
                  <a:lnTo>
                    <a:pt x="141982" y="426839"/>
                  </a:lnTo>
                  <a:lnTo>
                    <a:pt x="78284" y="199430"/>
                  </a:lnTo>
                  <a:lnTo>
                    <a:pt x="78284" y="426839"/>
                  </a:lnTo>
                  <a:lnTo>
                    <a:pt x="0" y="426839"/>
                  </a:lnTo>
                  <a:lnTo>
                    <a:pt x="0" y="0"/>
                  </a:ln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41" name="任意多边形: 形状 140"/>
            <p:cNvSpPr/>
            <p:nvPr/>
          </p:nvSpPr>
          <p:spPr>
            <a:xfrm>
              <a:off x="1468720" y="1359792"/>
              <a:ext cx="198537" cy="426839"/>
            </a:xfrm>
            <a:custGeom>
              <a:avLst/>
              <a:gdLst/>
              <a:ahLst/>
              <a:cxnLst/>
              <a:rect l="l" t="t" r="r" b="b"/>
              <a:pathLst>
                <a:path w="198537" h="426839">
                  <a:moveTo>
                    <a:pt x="0" y="0"/>
                  </a:moveTo>
                  <a:lnTo>
                    <a:pt x="198537" y="0"/>
                  </a:lnTo>
                  <a:lnTo>
                    <a:pt x="198537" y="55662"/>
                  </a:lnTo>
                  <a:lnTo>
                    <a:pt x="146150" y="55662"/>
                  </a:lnTo>
                  <a:lnTo>
                    <a:pt x="146150" y="426839"/>
                  </a:lnTo>
                  <a:lnTo>
                    <a:pt x="52388" y="426839"/>
                  </a:lnTo>
                  <a:lnTo>
                    <a:pt x="52388" y="55662"/>
                  </a:lnTo>
                  <a:lnTo>
                    <a:pt x="0" y="55662"/>
                  </a:lnTo>
                  <a:lnTo>
                    <a:pt x="0" y="0"/>
                  </a:ln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40" name="任意多边形: 形状 139"/>
            <p:cNvSpPr/>
            <p:nvPr/>
          </p:nvSpPr>
          <p:spPr>
            <a:xfrm>
              <a:off x="1681247" y="1359792"/>
              <a:ext cx="183356" cy="426839"/>
            </a:xfrm>
            <a:custGeom>
              <a:avLst/>
              <a:gdLst/>
              <a:ahLst/>
              <a:cxnLst/>
              <a:rect l="l" t="t" r="r" b="b"/>
              <a:pathLst>
                <a:path w="183356" h="426839">
                  <a:moveTo>
                    <a:pt x="0" y="0"/>
                  </a:moveTo>
                  <a:lnTo>
                    <a:pt x="182166" y="0"/>
                  </a:lnTo>
                  <a:lnTo>
                    <a:pt x="182166" y="54769"/>
                  </a:lnTo>
                  <a:lnTo>
                    <a:pt x="93762" y="54769"/>
                  </a:lnTo>
                  <a:lnTo>
                    <a:pt x="93762" y="170259"/>
                  </a:lnTo>
                  <a:lnTo>
                    <a:pt x="173534" y="170259"/>
                  </a:lnTo>
                  <a:lnTo>
                    <a:pt x="173534" y="222052"/>
                  </a:lnTo>
                  <a:lnTo>
                    <a:pt x="93762" y="222052"/>
                  </a:lnTo>
                  <a:lnTo>
                    <a:pt x="93762" y="372070"/>
                  </a:lnTo>
                  <a:lnTo>
                    <a:pt x="183356" y="372070"/>
                  </a:lnTo>
                  <a:lnTo>
                    <a:pt x="183356" y="426839"/>
                  </a:lnTo>
                  <a:lnTo>
                    <a:pt x="0" y="426839"/>
                  </a:lnTo>
                  <a:lnTo>
                    <a:pt x="0" y="0"/>
                  </a:ln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39" name="任意多边形: 形状 138"/>
            <p:cNvSpPr/>
            <p:nvPr/>
          </p:nvSpPr>
          <p:spPr>
            <a:xfrm>
              <a:off x="1881272" y="1359792"/>
              <a:ext cx="238423" cy="426839"/>
            </a:xfrm>
            <a:custGeom>
              <a:avLst/>
              <a:gdLst/>
              <a:ahLst/>
              <a:cxnLst/>
              <a:rect l="l" t="t" r="r" b="b"/>
              <a:pathLst>
                <a:path w="238423" h="426839">
                  <a:moveTo>
                    <a:pt x="0" y="0"/>
                  </a:moveTo>
                  <a:lnTo>
                    <a:pt x="106561" y="0"/>
                  </a:lnTo>
                  <a:lnTo>
                    <a:pt x="160139" y="194667"/>
                  </a:lnTo>
                  <a:lnTo>
                    <a:pt x="160139" y="0"/>
                  </a:lnTo>
                  <a:lnTo>
                    <a:pt x="238423" y="0"/>
                  </a:lnTo>
                  <a:lnTo>
                    <a:pt x="238423" y="426839"/>
                  </a:lnTo>
                  <a:lnTo>
                    <a:pt x="141982" y="426839"/>
                  </a:lnTo>
                  <a:lnTo>
                    <a:pt x="78284" y="199430"/>
                  </a:lnTo>
                  <a:lnTo>
                    <a:pt x="78284" y="426839"/>
                  </a:lnTo>
                  <a:lnTo>
                    <a:pt x="0" y="426839"/>
                  </a:lnTo>
                  <a:lnTo>
                    <a:pt x="0" y="0"/>
                  </a:ln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sp>
          <p:nvSpPr>
            <p:cNvPr id="138" name="任意多边形: 形状 137"/>
            <p:cNvSpPr/>
            <p:nvPr/>
          </p:nvSpPr>
          <p:spPr>
            <a:xfrm>
              <a:off x="2135471" y="1359792"/>
              <a:ext cx="198536" cy="426839"/>
            </a:xfrm>
            <a:custGeom>
              <a:avLst/>
              <a:gdLst/>
              <a:ahLst/>
              <a:cxnLst/>
              <a:rect l="l" t="t" r="r" b="b"/>
              <a:pathLst>
                <a:path w="198536" h="426839">
                  <a:moveTo>
                    <a:pt x="0" y="0"/>
                  </a:moveTo>
                  <a:lnTo>
                    <a:pt x="198536" y="0"/>
                  </a:lnTo>
                  <a:lnTo>
                    <a:pt x="198536" y="55662"/>
                  </a:lnTo>
                  <a:lnTo>
                    <a:pt x="146149" y="55662"/>
                  </a:lnTo>
                  <a:lnTo>
                    <a:pt x="146149" y="426839"/>
                  </a:lnTo>
                  <a:lnTo>
                    <a:pt x="52387" y="426839"/>
                  </a:lnTo>
                  <a:lnTo>
                    <a:pt x="52387" y="55662"/>
                  </a:lnTo>
                  <a:lnTo>
                    <a:pt x="0" y="55662"/>
                  </a:lnTo>
                  <a:lnTo>
                    <a:pt x="0" y="0"/>
                  </a:lnTo>
                  <a:close/>
                </a:path>
              </a:pathLst>
            </a:custGeom>
            <a:solidFill>
              <a:srgbClr val="27627D"/>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solidFill>
                  <a:srgbClr val="27627D"/>
                </a:solidFill>
                <a:latin typeface="Haettenschweiler" panose="020B0706040902060204" pitchFamily="34" charset="0"/>
              </a:endParaRPr>
            </a:p>
          </p:txBody>
        </p:sp>
      </p:grpSp>
      <p:sp>
        <p:nvSpPr>
          <p:cNvPr id="146" name="Freeform 5"/>
          <p:cNvSpPr/>
          <p:nvPr/>
        </p:nvSpPr>
        <p:spPr bwMode="auto">
          <a:xfrm rot="5400000">
            <a:off x="-1430202" y="349332"/>
            <a:ext cx="1942890" cy="170976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7" name="Freeform 5"/>
          <p:cNvSpPr/>
          <p:nvPr/>
        </p:nvSpPr>
        <p:spPr bwMode="auto">
          <a:xfrm rot="5400000">
            <a:off x="-507701" y="-1174670"/>
            <a:ext cx="1942890" cy="170976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组合 134"/>
          <p:cNvGrpSpPr/>
          <p:nvPr/>
        </p:nvGrpSpPr>
        <p:grpSpPr>
          <a:xfrm>
            <a:off x="2968179" y="2457555"/>
            <a:ext cx="6016621" cy="1942890"/>
            <a:chOff x="1717470" y="1805605"/>
            <a:chExt cx="2022681" cy="653165"/>
          </a:xfrm>
        </p:grpSpPr>
        <p:grpSp>
          <p:nvGrpSpPr>
            <p:cNvPr id="136" name="组合 135"/>
            <p:cNvGrpSpPr/>
            <p:nvPr/>
          </p:nvGrpSpPr>
          <p:grpSpPr>
            <a:xfrm>
              <a:off x="1717470" y="1805605"/>
              <a:ext cx="574794" cy="653165"/>
              <a:chOff x="1880308" y="2031073"/>
              <a:chExt cx="574794" cy="653165"/>
            </a:xfrm>
          </p:grpSpPr>
          <p:grpSp>
            <p:nvGrpSpPr>
              <p:cNvPr id="138" name="组合 137"/>
              <p:cNvGrpSpPr/>
              <p:nvPr/>
            </p:nvGrpSpPr>
            <p:grpSpPr>
              <a:xfrm>
                <a:off x="1880308" y="2031073"/>
                <a:ext cx="574794" cy="653165"/>
                <a:chOff x="1711206" y="1385704"/>
                <a:chExt cx="806525" cy="916492"/>
              </a:xfrm>
            </p:grpSpPr>
            <p:sp>
              <p:nvSpPr>
                <p:cNvPr id="140"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1"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sp>
            <p:nvSpPr>
              <p:cNvPr id="139" name="文本框 138"/>
              <p:cNvSpPr txBox="1"/>
              <p:nvPr/>
            </p:nvSpPr>
            <p:spPr>
              <a:xfrm>
                <a:off x="2020288" y="2204603"/>
                <a:ext cx="276025" cy="310407"/>
              </a:xfrm>
              <a:prstGeom prst="rect">
                <a:avLst/>
              </a:prstGeom>
              <a:noFill/>
            </p:spPr>
            <p:txBody>
              <a:bodyPr wrap="none" rtlCol="0">
                <a:spAutoFit/>
              </a:bodyPr>
              <a:lstStyle/>
              <a:p>
                <a:r>
                  <a:rPr lang="en-US" altLang="zh-CN"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01</a:t>
                </a:r>
                <a:endParaRPr lang="zh-CN" alt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37" name="矩形 136"/>
            <p:cNvSpPr/>
            <p:nvPr/>
          </p:nvSpPr>
          <p:spPr>
            <a:xfrm>
              <a:off x="2301042" y="1901353"/>
              <a:ext cx="1439109" cy="444456"/>
            </a:xfrm>
            <a:prstGeom prst="rect">
              <a:avLst/>
            </a:prstGeom>
          </p:spPr>
          <p:txBody>
            <a:bodyPr wrap="square">
              <a:spAutoFit/>
            </a:bodyPr>
            <a:lstStyle/>
            <a:p>
              <a:pPr lvl="0"/>
              <a:r>
                <a:rPr lang="zh-CN" altLang="en-US" sz="8000" b="1" dirty="0">
                  <a:solidFill>
                    <a:srgbClr val="27627D"/>
                  </a:solidFill>
                  <a:latin typeface="微软雅黑" panose="020B0503020204020204" pitchFamily="34" charset="-122"/>
                  <a:ea typeface="微软雅黑" panose="020B0503020204020204" pitchFamily="34" charset="-122"/>
                </a:rPr>
                <a:t>设计理念</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sp>
        <p:nvSpPr>
          <p:cNvPr id="15" name="PA-PA_十字形 87"/>
          <p:cNvSpPr/>
          <p:nvPr>
            <p:custDataLst>
              <p:tags r:id="rId1"/>
            </p:custDataLst>
          </p:nvPr>
        </p:nvSpPr>
        <p:spPr>
          <a:xfrm>
            <a:off x="8804464" y="183337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PA_十字形 88"/>
          <p:cNvSpPr/>
          <p:nvPr>
            <p:custDataLst>
              <p:tags r:id="rId2"/>
            </p:custDataLst>
          </p:nvPr>
        </p:nvSpPr>
        <p:spPr>
          <a:xfrm>
            <a:off x="10185365" y="182557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PA_十字形 89"/>
          <p:cNvSpPr/>
          <p:nvPr>
            <p:custDataLst>
              <p:tags r:id="rId3"/>
            </p:custDataLst>
          </p:nvPr>
        </p:nvSpPr>
        <p:spPr>
          <a:xfrm>
            <a:off x="9989733" y="142182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PA_十字形 90"/>
          <p:cNvSpPr/>
          <p:nvPr>
            <p:custDataLst>
              <p:tags r:id="rId4"/>
            </p:custDataLst>
          </p:nvPr>
        </p:nvSpPr>
        <p:spPr>
          <a:xfrm>
            <a:off x="10887907" y="125823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PA_十字形 91"/>
          <p:cNvSpPr/>
          <p:nvPr>
            <p:custDataLst>
              <p:tags r:id="rId5"/>
            </p:custDataLst>
          </p:nvPr>
        </p:nvSpPr>
        <p:spPr>
          <a:xfrm>
            <a:off x="10400545" y="244347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PA_十字形 92"/>
          <p:cNvSpPr/>
          <p:nvPr>
            <p:custDataLst>
              <p:tags r:id="rId6"/>
            </p:custDataLst>
          </p:nvPr>
        </p:nvSpPr>
        <p:spPr>
          <a:xfrm>
            <a:off x="10628677" y="161165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
          <p:cNvSpPr/>
          <p:nvPr/>
        </p:nvSpPr>
        <p:spPr bwMode="auto">
          <a:xfrm rot="5400000">
            <a:off x="2352468" y="4696751"/>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4" name="Freeform 5"/>
          <p:cNvSpPr/>
          <p:nvPr/>
        </p:nvSpPr>
        <p:spPr bwMode="auto">
          <a:xfrm rot="5400000">
            <a:off x="2324492" y="-367116"/>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5" name="Freeform 5"/>
          <p:cNvSpPr/>
          <p:nvPr/>
        </p:nvSpPr>
        <p:spPr bwMode="auto">
          <a:xfrm rot="5400000">
            <a:off x="2574068" y="-152902"/>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2602044" y="4913248"/>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000">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14:bounceEnd="53000">
                                          <p:cBhvr additive="base">
                                            <p:cTn id="7" dur="1000" fill="hold"/>
                                            <p:tgtEl>
                                              <p:spTgt spid="135"/>
                                            </p:tgtEl>
                                            <p:attrNameLst>
                                              <p:attrName>ppt_x</p:attrName>
                                            </p:attrNameLst>
                                          </p:cBhvr>
                                          <p:tavLst>
                                            <p:tav tm="0">
                                              <p:val>
                                                <p:strVal val="0-#ppt_w/2"/>
                                              </p:val>
                                            </p:tav>
                                            <p:tav tm="100000">
                                              <p:val>
                                                <p:strVal val="#ppt_x"/>
                                              </p:val>
                                            </p:tav>
                                          </p:tavLst>
                                        </p:anim>
                                        <p:anim calcmode="lin" valueType="num" p14:bounceEnd="53000">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fill="hold"/>
                                            <p:tgtEl>
                                              <p:spTgt spid="135"/>
                                            </p:tgtEl>
                                            <p:attrNameLst>
                                              <p:attrName>ppt_x</p:attrName>
                                            </p:attrNameLst>
                                          </p:cBhvr>
                                          <p:tavLst>
                                            <p:tav tm="0">
                                              <p:val>
                                                <p:strVal val="0-#ppt_w/2"/>
                                              </p:val>
                                            </p:tav>
                                            <p:tav tm="100000">
                                              <p:val>
                                                <p:strVal val="#ppt_x"/>
                                              </p:val>
                                            </p:tav>
                                          </p:tavLst>
                                        </p:anim>
                                        <p:anim calcmode="lin" valueType="num">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共享轮椅护理床-作品方案"/>
          <p:cNvPicPr>
            <a:picLocks noChangeAspect="1"/>
          </p:cNvPicPr>
          <p:nvPr/>
        </p:nvPicPr>
        <p:blipFill>
          <a:blip r:embed="rId1"/>
          <a:stretch>
            <a:fillRect/>
          </a:stretch>
        </p:blipFill>
        <p:spPr>
          <a:xfrm>
            <a:off x="-90170" y="-14605"/>
            <a:ext cx="12286615" cy="6911340"/>
          </a:xfrm>
          <a:prstGeom prst="rect">
            <a:avLst/>
          </a:prstGeom>
        </p:spPr>
      </p:pic>
      <p:sp>
        <p:nvSpPr>
          <p:cNvPr id="33" name="矩形 32"/>
          <p:cNvSpPr/>
          <p:nvPr/>
        </p:nvSpPr>
        <p:spPr>
          <a:xfrm>
            <a:off x="963274" y="222076"/>
            <a:ext cx="1803990"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提出问题</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531495" y="4441825"/>
            <a:ext cx="11129010" cy="2030095"/>
          </a:xfrm>
          <a:prstGeom prst="rect">
            <a:avLst/>
          </a:prstGeom>
          <a:noFill/>
        </p:spPr>
        <p:txBody>
          <a:bodyPr wrap="square" rtlCol="0">
            <a:spAutoFit/>
          </a:bodyPr>
          <a:lstStyle/>
          <a:p>
            <a:pPr indent="0" algn="l">
              <a:lnSpc>
                <a:spcPct val="150000"/>
              </a:lnSpc>
              <a:buFont typeface="Wingdings" panose="05000000000000000000" pitchFamily="2" charset="2"/>
              <a:buNone/>
            </a:pPr>
            <a:r>
              <a:rPr lang="zh-CN" altLang="en-US" sz="1400" b="1" dirty="0">
                <a:solidFill>
                  <a:schemeClr val="tx1"/>
                </a:solidFill>
                <a:ea typeface="微软雅黑" panose="020B0503020204020204" pitchFamily="34" charset="-122"/>
                <a:sym typeface="Arial" panose="020B0604020202020204" pitchFamily="34" charset="0"/>
              </a:rPr>
              <a:t>有患病卧床老人以及有卧床病人的家庭中，病人在</a:t>
            </a:r>
            <a:r>
              <a:rPr lang="zh-CN" altLang="en-US" sz="1400" b="1" dirty="0">
                <a:ea typeface="微软雅黑" panose="020B0503020204020204" pitchFamily="34" charset="-122"/>
                <a:sym typeface="Arial" panose="020B0604020202020204" pitchFamily="34" charset="0"/>
              </a:rPr>
              <a:t>轮椅与</a:t>
            </a:r>
            <a:r>
              <a:rPr lang="zh-CN" altLang="en-US" sz="1400" b="1" dirty="0">
                <a:solidFill>
                  <a:schemeClr val="tx1"/>
                </a:solidFill>
                <a:ea typeface="微软雅黑" panose="020B0503020204020204" pitchFamily="34" charset="-122"/>
                <a:sym typeface="Arial" panose="020B0604020202020204" pitchFamily="34" charset="0"/>
              </a:rPr>
              <a:t>病床的转换一直困扰着我们</a:t>
            </a:r>
            <a:r>
              <a:rPr lang="zh-CN" altLang="en-US" sz="1400" dirty="0">
                <a:solidFill>
                  <a:schemeClr val="tx1"/>
                </a:solidFill>
                <a:ea typeface="微软雅黑" panose="020B0503020204020204" pitchFamily="34" charset="-122"/>
                <a:sym typeface="Arial" panose="020B0604020202020204" pitchFamily="34" charset="0"/>
              </a:rPr>
              <a:t>。</a:t>
            </a:r>
            <a:endParaRPr lang="zh-CN" altLang="en-US" sz="1400" dirty="0">
              <a:solidFill>
                <a:schemeClr val="tx1"/>
              </a:solidFill>
              <a:ea typeface="微软雅黑" panose="020B0503020204020204" pitchFamily="34" charset="-122"/>
              <a:sym typeface="Arial" panose="020B0604020202020204" pitchFamily="34" charset="0"/>
            </a:endParaRPr>
          </a:p>
          <a:p>
            <a:pPr indent="0" algn="l">
              <a:lnSpc>
                <a:spcPct val="150000"/>
              </a:lnSpc>
              <a:buFont typeface="Wingdings" panose="05000000000000000000" pitchFamily="2" charset="2"/>
              <a:buNone/>
            </a:pP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在我本人大学三年纪暑假的时候，奶奶患病卧床不起一年多了，日常起居必须有人24小时陪护，由于种种原因，我和我爸爸负责照顾奶奶，当时有这么一个场景我至今都记忆尤新，，一天中奶奶每隔一小时要上一次厕所（奶奶大小便失禁已经一年了，神智也不清了），一天下来得把奶奶从床到轮椅（普通轮椅）再从轮椅到床的转换得有30、40次，暑假那一个月把我给累坏了，更别说我爸了。</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是否在非来的人类社会中会不会出现一种既可以当</a:t>
            </a:r>
            <a:r>
              <a:rPr lang="zh-CN" sz="1400" b="1" u="sng" dirty="0">
                <a:solidFill>
                  <a:srgbClr val="46B7E4"/>
                </a:solidFill>
                <a:latin typeface="微软雅黑" panose="020B0503020204020204" pitchFamily="34" charset="-122"/>
                <a:ea typeface="微软雅黑" panose="020B0503020204020204" pitchFamily="34" charset="-122"/>
                <a:cs typeface="微软雅黑" panose="020B0503020204020204" pitchFamily="34" charset="-122"/>
              </a:rPr>
              <a:t>轮椅</a:t>
            </a: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使用又可以当</a:t>
            </a:r>
            <a:r>
              <a:rPr lang="zh-CN" sz="1400" b="1" u="sng" dirty="0">
                <a:solidFill>
                  <a:srgbClr val="46B7E4"/>
                </a:solidFill>
                <a:latin typeface="微软雅黑" panose="020B0503020204020204" pitchFamily="34" charset="-122"/>
                <a:ea typeface="微软雅黑" panose="020B0503020204020204" pitchFamily="34" charset="-122"/>
                <a:cs typeface="微软雅黑" panose="020B0503020204020204" pitchFamily="34" charset="-122"/>
              </a:rPr>
              <a:t>护理床</a:t>
            </a: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使用的产品出现呢？</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endParaRPr lang="zh-CN" sz="14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8B95B3E8B0618E4E1A647986E1670872"/>
          <p:cNvPicPr>
            <a:picLocks noChangeAspect="1"/>
          </p:cNvPicPr>
          <p:nvPr/>
        </p:nvPicPr>
        <p:blipFill>
          <a:blip r:embed="rId2"/>
          <a:stretch>
            <a:fillRect/>
          </a:stretch>
        </p:blipFill>
        <p:spPr>
          <a:xfrm>
            <a:off x="699135" y="1012825"/>
            <a:ext cx="5080635" cy="3307080"/>
          </a:xfrm>
          <a:prstGeom prst="rect">
            <a:avLst/>
          </a:prstGeom>
        </p:spPr>
      </p:pic>
      <p:pic>
        <p:nvPicPr>
          <p:cNvPr id="9" name="图片 8" descr="timg (6)"/>
          <p:cNvPicPr>
            <a:picLocks noChangeAspect="1"/>
          </p:cNvPicPr>
          <p:nvPr/>
        </p:nvPicPr>
        <p:blipFill>
          <a:blip r:embed="rId3"/>
          <a:stretch>
            <a:fillRect/>
          </a:stretch>
        </p:blipFill>
        <p:spPr>
          <a:xfrm>
            <a:off x="6478905" y="985520"/>
            <a:ext cx="5013325" cy="33343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组合 134"/>
          <p:cNvGrpSpPr/>
          <p:nvPr/>
        </p:nvGrpSpPr>
        <p:grpSpPr>
          <a:xfrm>
            <a:off x="2968179" y="2457555"/>
            <a:ext cx="6016621" cy="1942890"/>
            <a:chOff x="1717470" y="1805605"/>
            <a:chExt cx="2022681" cy="653165"/>
          </a:xfrm>
        </p:grpSpPr>
        <p:grpSp>
          <p:nvGrpSpPr>
            <p:cNvPr id="136" name="组合 135"/>
            <p:cNvGrpSpPr/>
            <p:nvPr/>
          </p:nvGrpSpPr>
          <p:grpSpPr>
            <a:xfrm>
              <a:off x="1717470" y="1805605"/>
              <a:ext cx="574794" cy="653165"/>
              <a:chOff x="1880308" y="2031073"/>
              <a:chExt cx="574794" cy="653165"/>
            </a:xfrm>
          </p:grpSpPr>
          <p:grpSp>
            <p:nvGrpSpPr>
              <p:cNvPr id="138" name="组合 137"/>
              <p:cNvGrpSpPr/>
              <p:nvPr/>
            </p:nvGrpSpPr>
            <p:grpSpPr>
              <a:xfrm>
                <a:off x="1880308" y="2031073"/>
                <a:ext cx="574794" cy="653165"/>
                <a:chOff x="1711206" y="1385704"/>
                <a:chExt cx="806525" cy="916492"/>
              </a:xfrm>
            </p:grpSpPr>
            <p:sp>
              <p:nvSpPr>
                <p:cNvPr id="140"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1"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sp>
            <p:nvSpPr>
              <p:cNvPr id="139" name="文本框 138"/>
              <p:cNvSpPr txBox="1"/>
              <p:nvPr/>
            </p:nvSpPr>
            <p:spPr>
              <a:xfrm>
                <a:off x="2020288" y="2204603"/>
                <a:ext cx="300787" cy="309967"/>
              </a:xfrm>
              <a:prstGeom prst="rect">
                <a:avLst/>
              </a:prstGeom>
              <a:noFill/>
            </p:spPr>
            <p:txBody>
              <a:bodyPr wrap="none" rtlCol="0">
                <a:spAutoFit/>
              </a:bodyPr>
              <a:lstStyle/>
              <a:p>
                <a:r>
                  <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02</a:t>
                </a:r>
                <a:endPar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37" name="矩形 136"/>
            <p:cNvSpPr/>
            <p:nvPr/>
          </p:nvSpPr>
          <p:spPr>
            <a:xfrm>
              <a:off x="2301042" y="1901353"/>
              <a:ext cx="1439109" cy="444456"/>
            </a:xfrm>
            <a:prstGeom prst="rect">
              <a:avLst/>
            </a:prstGeom>
          </p:spPr>
          <p:txBody>
            <a:bodyPr wrap="square">
              <a:spAutoFit/>
            </a:bodyPr>
            <a:lstStyle/>
            <a:p>
              <a:pPr lvl="0"/>
              <a:r>
                <a:rPr lang="zh-CN" altLang="en-US" sz="8000" b="1" dirty="0">
                  <a:solidFill>
                    <a:srgbClr val="27627D"/>
                  </a:solidFill>
                  <a:latin typeface="微软雅黑" panose="020B0503020204020204" pitchFamily="34" charset="-122"/>
                  <a:ea typeface="微软雅黑" panose="020B0503020204020204" pitchFamily="34" charset="-122"/>
                </a:rPr>
                <a:t>解决方案</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sp>
        <p:nvSpPr>
          <p:cNvPr id="15" name="PA-PA_十字形 87"/>
          <p:cNvSpPr/>
          <p:nvPr>
            <p:custDataLst>
              <p:tags r:id="rId1"/>
            </p:custDataLst>
          </p:nvPr>
        </p:nvSpPr>
        <p:spPr>
          <a:xfrm>
            <a:off x="8804464" y="183337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PA_十字形 88"/>
          <p:cNvSpPr/>
          <p:nvPr>
            <p:custDataLst>
              <p:tags r:id="rId2"/>
            </p:custDataLst>
          </p:nvPr>
        </p:nvSpPr>
        <p:spPr>
          <a:xfrm>
            <a:off x="10185365" y="182557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PA_十字形 89"/>
          <p:cNvSpPr/>
          <p:nvPr>
            <p:custDataLst>
              <p:tags r:id="rId3"/>
            </p:custDataLst>
          </p:nvPr>
        </p:nvSpPr>
        <p:spPr>
          <a:xfrm>
            <a:off x="9989733" y="142182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PA_十字形 90"/>
          <p:cNvSpPr/>
          <p:nvPr>
            <p:custDataLst>
              <p:tags r:id="rId4"/>
            </p:custDataLst>
          </p:nvPr>
        </p:nvSpPr>
        <p:spPr>
          <a:xfrm>
            <a:off x="10887907" y="125823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PA_十字形 91"/>
          <p:cNvSpPr/>
          <p:nvPr>
            <p:custDataLst>
              <p:tags r:id="rId5"/>
            </p:custDataLst>
          </p:nvPr>
        </p:nvSpPr>
        <p:spPr>
          <a:xfrm>
            <a:off x="10400545" y="244347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PA_十字形 92"/>
          <p:cNvSpPr/>
          <p:nvPr>
            <p:custDataLst>
              <p:tags r:id="rId6"/>
            </p:custDataLst>
          </p:nvPr>
        </p:nvSpPr>
        <p:spPr>
          <a:xfrm>
            <a:off x="10628677" y="161165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
          <p:cNvSpPr/>
          <p:nvPr/>
        </p:nvSpPr>
        <p:spPr bwMode="auto">
          <a:xfrm rot="5400000">
            <a:off x="2352468" y="4696751"/>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4" name="Freeform 5"/>
          <p:cNvSpPr/>
          <p:nvPr/>
        </p:nvSpPr>
        <p:spPr bwMode="auto">
          <a:xfrm rot="5400000">
            <a:off x="2324492" y="-367116"/>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5" name="Freeform 5"/>
          <p:cNvSpPr/>
          <p:nvPr/>
        </p:nvSpPr>
        <p:spPr bwMode="auto">
          <a:xfrm rot="5400000">
            <a:off x="2574068" y="-152902"/>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2602044" y="4913248"/>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000">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14:bounceEnd="53000">
                                          <p:cBhvr additive="base">
                                            <p:cTn id="7" dur="1000" fill="hold"/>
                                            <p:tgtEl>
                                              <p:spTgt spid="135"/>
                                            </p:tgtEl>
                                            <p:attrNameLst>
                                              <p:attrName>ppt_x</p:attrName>
                                            </p:attrNameLst>
                                          </p:cBhvr>
                                          <p:tavLst>
                                            <p:tav tm="0">
                                              <p:val>
                                                <p:strVal val="0-#ppt_w/2"/>
                                              </p:val>
                                            </p:tav>
                                            <p:tav tm="100000">
                                              <p:val>
                                                <p:strVal val="#ppt_x"/>
                                              </p:val>
                                            </p:tav>
                                          </p:tavLst>
                                        </p:anim>
                                        <p:anim calcmode="lin" valueType="num" p14:bounceEnd="53000">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fill="hold"/>
                                            <p:tgtEl>
                                              <p:spTgt spid="135"/>
                                            </p:tgtEl>
                                            <p:attrNameLst>
                                              <p:attrName>ppt_x</p:attrName>
                                            </p:attrNameLst>
                                          </p:cBhvr>
                                          <p:tavLst>
                                            <p:tav tm="0">
                                              <p:val>
                                                <p:strVal val="0-#ppt_w/2"/>
                                              </p:val>
                                            </p:tav>
                                            <p:tav tm="100000">
                                              <p:val>
                                                <p:strVal val="#ppt_x"/>
                                              </p:val>
                                            </p:tav>
                                          </p:tavLst>
                                        </p:anim>
                                        <p:anim calcmode="lin" valueType="num">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共享轮椅护理床-作品方案"/>
          <p:cNvPicPr>
            <a:picLocks noChangeAspect="1"/>
          </p:cNvPicPr>
          <p:nvPr/>
        </p:nvPicPr>
        <p:blipFill>
          <a:blip r:embed="rId1"/>
          <a:stretch>
            <a:fillRect/>
          </a:stretch>
        </p:blipFill>
        <p:spPr>
          <a:xfrm>
            <a:off x="-47625" y="-26670"/>
            <a:ext cx="12286615" cy="6911340"/>
          </a:xfrm>
          <a:prstGeom prst="rect">
            <a:avLst/>
          </a:prstGeom>
        </p:spPr>
      </p:pic>
      <p:pic>
        <p:nvPicPr>
          <p:cNvPr id="21" name="图片 20" descr="D:\专业\竞赛\装备中国\mmexport1598016545724.jpgmmexport1598016545724"/>
          <p:cNvPicPr>
            <a:picLocks noChangeAspect="1"/>
          </p:cNvPicPr>
          <p:nvPr>
            <p:custDataLst>
              <p:tags r:id="rId2"/>
            </p:custDataLst>
          </p:nvPr>
        </p:nvPicPr>
        <p:blipFill>
          <a:blip r:embed="rId3"/>
          <a:srcRect/>
          <a:stretch>
            <a:fillRect/>
          </a:stretch>
        </p:blipFill>
        <p:spPr>
          <a:xfrm>
            <a:off x="6511533" y="1213770"/>
            <a:ext cx="4946015" cy="3560445"/>
          </a:xfrm>
          <a:prstGeom prst="rect">
            <a:avLst/>
          </a:prstGeom>
        </p:spPr>
      </p:pic>
      <p:sp>
        <p:nvSpPr>
          <p:cNvPr id="33" name="矩形 32"/>
          <p:cNvSpPr/>
          <p:nvPr/>
        </p:nvSpPr>
        <p:spPr>
          <a:xfrm>
            <a:off x="963295" y="222250"/>
            <a:ext cx="5857240"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rPr>
              <a:t>设计方案展示</a:t>
            </a:r>
            <a:r>
              <a:rPr lang="en-US" altLang="zh-CN" sz="2400" b="1" dirty="0">
                <a:solidFill>
                  <a:srgbClr val="27627D"/>
                </a:solidFill>
                <a:latin typeface="微软雅黑" panose="020B0503020204020204" pitchFamily="34" charset="-122"/>
                <a:ea typeface="微软雅黑" panose="020B0503020204020204" pitchFamily="34" charset="-122"/>
              </a:rPr>
              <a:t>-</a:t>
            </a:r>
            <a:r>
              <a:rPr lang="zh-CN" altLang="en-US" sz="2400" b="1" dirty="0">
                <a:solidFill>
                  <a:srgbClr val="27627D"/>
                </a:solidFill>
                <a:latin typeface="微软雅黑" panose="020B0503020204020204" pitchFamily="34" charset="-122"/>
                <a:ea typeface="微软雅黑" panose="020B0503020204020204" pitchFamily="34" charset="-122"/>
              </a:rPr>
              <a:t>共享轮椅护理床设计</a:t>
            </a:r>
            <a:endParaRPr lang="zh-CN" altLang="en-US" sz="2400" b="1" dirty="0">
              <a:solidFill>
                <a:srgbClr val="27627D"/>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735330" y="4943475"/>
            <a:ext cx="10721975" cy="1706880"/>
          </a:xfrm>
          <a:prstGeom prst="rect">
            <a:avLst/>
          </a:prstGeom>
          <a:noFill/>
        </p:spPr>
        <p:txBody>
          <a:bodyPr wrap="square" rtlCol="0">
            <a:spAutoFit/>
          </a:bodyPr>
          <a:lstStyle/>
          <a:p>
            <a:pPr indent="0" algn="l">
              <a:lnSpc>
                <a:spcPct val="150000"/>
              </a:lnSpc>
              <a:buFont typeface="Wingdings" panose="05000000000000000000" pitchFamily="2" charset="2"/>
              <a:buNone/>
            </a:pP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我们团队针对</a:t>
            </a:r>
            <a:r>
              <a:rPr 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提出的</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问题设计研发了一款</a:t>
            </a:r>
            <a:r>
              <a:rPr lang="zh-CN" sz="1400" b="1" u="sng" dirty="0">
                <a:solidFill>
                  <a:srgbClr val="46B7E4"/>
                </a:solidFill>
                <a:latin typeface="微软雅黑" panose="020B0503020204020204" pitchFamily="34" charset="-122"/>
                <a:ea typeface="微软雅黑" panose="020B0503020204020204" pitchFamily="34" charset="-122"/>
                <a:cs typeface="微软雅黑" panose="020B0503020204020204" pitchFamily="34" charset="-122"/>
                <a:sym typeface="+mn-ea"/>
              </a:rPr>
              <a:t>共享</a:t>
            </a:r>
            <a:r>
              <a:rPr sz="1400" b="1" u="sng" dirty="0">
                <a:solidFill>
                  <a:srgbClr val="46B7E4"/>
                </a:solidFill>
                <a:latin typeface="微软雅黑" panose="020B0503020204020204" pitchFamily="34" charset="-122"/>
                <a:ea typeface="微软雅黑" panose="020B0503020204020204" pitchFamily="34" charset="-122"/>
                <a:cs typeface="微软雅黑" panose="020B0503020204020204" pitchFamily="34" charset="-122"/>
                <a:sym typeface="+mn-ea"/>
              </a:rPr>
              <a:t>轮椅护理床</a:t>
            </a:r>
            <a:r>
              <a:rPr sz="14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4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50000"/>
              </a:lnSpc>
              <a:buFont typeface="Wingdings" panose="05000000000000000000" pitchFamily="2" charset="2"/>
              <a:buNone/>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共享轮椅护理床是一款通过轮椅和床相互转换的方式解决失能人在家庭、医院护理问题的第二类医疗器械产品。</a:t>
            </a:r>
            <a:endPar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1.轮椅和护理床的相互转换，方便家人、护理人员更好照顾卧床老人等失能人。</a:t>
            </a:r>
            <a:endPar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2.共享设计，共享设计目的是方便让更多的人使用，让资源利用率最大化。</a:t>
            </a:r>
            <a:endPar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pitchFamily="2" charset="2"/>
              <a:buNone/>
            </a:pPr>
            <a:endParaRPr lang="zh-CN" sz="1400" dirty="0">
              <a:solidFill>
                <a:schemeClr val="bg1">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D:\专业\竞赛\装备中国\mmexport1598016537794.jpgmmexport1598016537794"/>
          <p:cNvPicPr>
            <a:picLocks noChangeAspect="1"/>
          </p:cNvPicPr>
          <p:nvPr>
            <p:custDataLst>
              <p:tags r:id="rId4"/>
            </p:custDataLst>
          </p:nvPr>
        </p:nvPicPr>
        <p:blipFill>
          <a:blip r:embed="rId5"/>
          <a:srcRect/>
          <a:stretch>
            <a:fillRect/>
          </a:stretch>
        </p:blipFill>
        <p:spPr>
          <a:xfrm>
            <a:off x="735330" y="1213792"/>
            <a:ext cx="4945721" cy="3560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共享轮椅护理床-作品方案"/>
          <p:cNvPicPr>
            <a:picLocks noChangeAspect="1"/>
          </p:cNvPicPr>
          <p:nvPr/>
        </p:nvPicPr>
        <p:blipFill>
          <a:blip r:embed="rId1"/>
          <a:stretch>
            <a:fillRect/>
          </a:stretch>
        </p:blipFill>
        <p:spPr>
          <a:xfrm>
            <a:off x="-46990" y="-26670"/>
            <a:ext cx="12286615" cy="6911340"/>
          </a:xfrm>
          <a:prstGeom prst="rect">
            <a:avLst/>
          </a:prstGeom>
        </p:spPr>
      </p:pic>
      <p:pic>
        <p:nvPicPr>
          <p:cNvPr id="21" name="图片 20" descr="D:\专业\竞赛\装备中国\mmexport1598016539783.jpgmmexport1598016539783"/>
          <p:cNvPicPr>
            <a:picLocks noChangeAspect="1"/>
          </p:cNvPicPr>
          <p:nvPr/>
        </p:nvPicPr>
        <p:blipFill>
          <a:blip r:embed="rId2"/>
          <a:srcRect b="52199"/>
          <a:stretch>
            <a:fillRect/>
          </a:stretch>
        </p:blipFill>
        <p:spPr>
          <a:xfrm>
            <a:off x="457200" y="956945"/>
            <a:ext cx="5544820" cy="3681730"/>
          </a:xfrm>
          <a:prstGeom prst="rect">
            <a:avLst/>
          </a:prstGeom>
        </p:spPr>
      </p:pic>
      <p:sp>
        <p:nvSpPr>
          <p:cNvPr id="33" name="矩形 32"/>
          <p:cNvSpPr/>
          <p:nvPr/>
        </p:nvSpPr>
        <p:spPr>
          <a:xfrm>
            <a:off x="963295" y="222250"/>
            <a:ext cx="6309360"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sym typeface="+mn-ea"/>
              </a:rPr>
              <a:t>设计方案展示</a:t>
            </a:r>
            <a:r>
              <a:rPr lang="en-US" altLang="zh-CN" sz="2400" b="1" dirty="0">
                <a:solidFill>
                  <a:srgbClr val="27627D"/>
                </a:solidFill>
                <a:latin typeface="微软雅黑" panose="020B0503020204020204" pitchFamily="34" charset="-122"/>
                <a:ea typeface="微软雅黑" panose="020B0503020204020204" pitchFamily="34" charset="-122"/>
                <a:sym typeface="+mn-ea"/>
              </a:rPr>
              <a:t>-</a:t>
            </a:r>
            <a:r>
              <a:rPr lang="zh-CN" altLang="en-US" sz="2400" b="1" dirty="0">
                <a:solidFill>
                  <a:srgbClr val="27627D"/>
                </a:solidFill>
                <a:latin typeface="微软雅黑" panose="020B0503020204020204" pitchFamily="34" charset="-122"/>
                <a:ea typeface="微软雅黑" panose="020B0503020204020204" pitchFamily="34" charset="-122"/>
                <a:sym typeface="+mn-ea"/>
              </a:rPr>
              <a:t>轮椅和护理床转换方式</a:t>
            </a:r>
            <a:endParaRPr lang="zh-CN" altLang="en-US" sz="2400" b="1" dirty="0">
              <a:solidFill>
                <a:srgbClr val="27627D"/>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457200" y="4991735"/>
            <a:ext cx="11275695" cy="1060450"/>
          </a:xfrm>
          <a:prstGeom prst="rect">
            <a:avLst/>
          </a:prstGeom>
          <a:noFill/>
        </p:spPr>
        <p:txBody>
          <a:bodyPr wrap="square" rtlCol="0">
            <a:spAutoFit/>
          </a:bodyPr>
          <a:lstStyle/>
          <a:p>
            <a:pPr indent="0" algn="l">
              <a:lnSpc>
                <a:spcPct val="150000"/>
              </a:lnSpc>
              <a:buFont typeface="Wingdings" panose="05000000000000000000" pitchFamily="2" charset="2"/>
              <a:buNone/>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在临床的护理过程中，病人在病床与轮椅的转换一直困扰着护理人员。往往护理人员多为女性，身材较小，在搬运病人的过程中十分费力，稍有不慎就容易造成伤害，需要多名护理人员协同完成这项工作</a:t>
            </a: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。我们设计的这款共享轮椅护理床，可以通过折叠与升降结构，切换轮椅与护理床两种状态。这种设计一方面极大的减轻了患者在治疗中来回转换的痛苦，另一方面降低了医护人员的工作难度。</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D:\专业\竞赛\装备中国\mmexport1598016539783.jpgmmexport1598016539783"/>
          <p:cNvPicPr>
            <a:picLocks noChangeAspect="1"/>
          </p:cNvPicPr>
          <p:nvPr/>
        </p:nvPicPr>
        <p:blipFill>
          <a:blip r:embed="rId2"/>
          <a:srcRect t="47730"/>
          <a:stretch>
            <a:fillRect/>
          </a:stretch>
        </p:blipFill>
        <p:spPr>
          <a:xfrm>
            <a:off x="6459220" y="956945"/>
            <a:ext cx="5274310" cy="3829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共享轮椅护理床-作品方案"/>
          <p:cNvPicPr>
            <a:picLocks noChangeAspect="1"/>
          </p:cNvPicPr>
          <p:nvPr/>
        </p:nvPicPr>
        <p:blipFill>
          <a:blip r:embed="rId1"/>
          <a:stretch>
            <a:fillRect/>
          </a:stretch>
        </p:blipFill>
        <p:spPr>
          <a:xfrm>
            <a:off x="-47625" y="-26670"/>
            <a:ext cx="12286615" cy="6911340"/>
          </a:xfrm>
          <a:prstGeom prst="rect">
            <a:avLst/>
          </a:prstGeom>
        </p:spPr>
      </p:pic>
      <p:pic>
        <p:nvPicPr>
          <p:cNvPr id="21" name="图片 20" descr="D:\专业\竞赛\装备中国\mmexport1598016554796.jpgmmexport1598016554796"/>
          <p:cNvPicPr>
            <a:picLocks noChangeAspect="1"/>
          </p:cNvPicPr>
          <p:nvPr/>
        </p:nvPicPr>
        <p:blipFill>
          <a:blip r:embed="rId2"/>
          <a:srcRect b="35936"/>
          <a:stretch>
            <a:fillRect/>
          </a:stretch>
        </p:blipFill>
        <p:spPr>
          <a:xfrm>
            <a:off x="434975" y="917575"/>
            <a:ext cx="6156960" cy="5480685"/>
          </a:xfrm>
          <a:prstGeom prst="rect">
            <a:avLst/>
          </a:prstGeom>
        </p:spPr>
      </p:pic>
      <p:sp>
        <p:nvSpPr>
          <p:cNvPr id="33" name="矩形 32"/>
          <p:cNvSpPr/>
          <p:nvPr/>
        </p:nvSpPr>
        <p:spPr>
          <a:xfrm>
            <a:off x="963295" y="222250"/>
            <a:ext cx="4342130" cy="460375"/>
          </a:xfrm>
          <a:prstGeom prst="rect">
            <a:avLst/>
          </a:prstGeom>
        </p:spPr>
        <p:txBody>
          <a:bodyPr wrap="square">
            <a:spAutoFit/>
          </a:bodyPr>
          <a:lstStyle/>
          <a:p>
            <a:pPr lvl="0"/>
            <a:r>
              <a:rPr lang="zh-CN" altLang="en-US" sz="2400" b="1" dirty="0">
                <a:solidFill>
                  <a:srgbClr val="27627D"/>
                </a:solidFill>
                <a:latin typeface="微软雅黑" panose="020B0503020204020204" pitchFamily="34" charset="-122"/>
                <a:ea typeface="微软雅黑" panose="020B0503020204020204" pitchFamily="34" charset="-122"/>
                <a:sym typeface="+mn-ea"/>
              </a:rPr>
              <a:t>设计方案展示</a:t>
            </a:r>
            <a:r>
              <a:rPr lang="en-US" altLang="zh-CN" sz="2400" b="1" dirty="0">
                <a:solidFill>
                  <a:srgbClr val="27627D"/>
                </a:solidFill>
                <a:latin typeface="微软雅黑" panose="020B0503020204020204" pitchFamily="34" charset="-122"/>
                <a:ea typeface="微软雅黑" panose="020B0503020204020204" pitchFamily="34" charset="-122"/>
                <a:sym typeface="+mn-ea"/>
              </a:rPr>
              <a:t>-</a:t>
            </a:r>
            <a:r>
              <a:rPr lang="zh-CN" altLang="en-US" sz="2400" b="1" dirty="0">
                <a:solidFill>
                  <a:srgbClr val="27627D"/>
                </a:solidFill>
                <a:latin typeface="微软雅黑" panose="020B0503020204020204" pitchFamily="34" charset="-122"/>
                <a:ea typeface="微软雅黑" panose="020B0503020204020204" pitchFamily="34" charset="-122"/>
                <a:sym typeface="+mn-ea"/>
              </a:rPr>
              <a:t>共享化设计展示</a:t>
            </a:r>
            <a:endParaRPr lang="zh-CN" altLang="en-US" sz="2400" b="1" dirty="0">
              <a:solidFill>
                <a:srgbClr val="27627D"/>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10091420" y="3856355"/>
            <a:ext cx="1294130" cy="2030095"/>
          </a:xfrm>
          <a:prstGeom prst="rect">
            <a:avLst/>
          </a:prstGeom>
          <a:noFill/>
        </p:spPr>
        <p:txBody>
          <a:bodyPr wrap="square" rtlCol="0">
            <a:spAutoFit/>
          </a:bodyPr>
          <a:lstStyle/>
          <a:p>
            <a:pPr indent="0" algn="l">
              <a:lnSpc>
                <a:spcPct val="150000"/>
              </a:lnSpc>
              <a:buFont typeface="Wingdings" panose="05000000000000000000" pitchFamily="2" charset="2"/>
              <a:buNone/>
            </a:pPr>
            <a:r>
              <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使用方式上，顺应共享经济时代，扫描二维码即可租借，更便捷、更省心。</a:t>
            </a:r>
            <a:endParaRPr lang="zh-CN"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D:\专业\竞赛\装备中国\mmexport1598016554796.jpgmmexport1598016554796"/>
          <p:cNvPicPr>
            <a:picLocks noChangeAspect="1"/>
          </p:cNvPicPr>
          <p:nvPr/>
        </p:nvPicPr>
        <p:blipFill>
          <a:blip r:embed="rId2"/>
          <a:srcRect t="74377" r="64212"/>
          <a:stretch>
            <a:fillRect/>
          </a:stretch>
        </p:blipFill>
        <p:spPr>
          <a:xfrm>
            <a:off x="6799580" y="841375"/>
            <a:ext cx="2885440" cy="2870200"/>
          </a:xfrm>
          <a:prstGeom prst="rect">
            <a:avLst/>
          </a:prstGeom>
        </p:spPr>
      </p:pic>
      <p:pic>
        <p:nvPicPr>
          <p:cNvPr id="4" name="图片 3" descr="D:\专业\竞赛\装备中国\mmexport1598016554796.jpgmmexport1598016554796"/>
          <p:cNvPicPr>
            <a:picLocks noChangeAspect="1"/>
          </p:cNvPicPr>
          <p:nvPr/>
        </p:nvPicPr>
        <p:blipFill>
          <a:blip r:embed="rId2"/>
          <a:srcRect l="53895" t="74377"/>
          <a:stretch>
            <a:fillRect/>
          </a:stretch>
        </p:blipFill>
        <p:spPr>
          <a:xfrm>
            <a:off x="6799580" y="3856355"/>
            <a:ext cx="3291840" cy="2541905"/>
          </a:xfrm>
          <a:prstGeom prst="rect">
            <a:avLst/>
          </a:prstGeom>
        </p:spPr>
      </p:pic>
      <p:pic>
        <p:nvPicPr>
          <p:cNvPr id="5" name="图片 4" descr="D:\专业\竞赛\装备中国\mmexport1598016554796.jpgmmexport1598016554796"/>
          <p:cNvPicPr>
            <a:picLocks noChangeAspect="1"/>
          </p:cNvPicPr>
          <p:nvPr/>
        </p:nvPicPr>
        <p:blipFill>
          <a:blip r:embed="rId2"/>
          <a:srcRect l="35930" t="74377" r="46247"/>
          <a:stretch>
            <a:fillRect/>
          </a:stretch>
        </p:blipFill>
        <p:spPr>
          <a:xfrm>
            <a:off x="9949180" y="841375"/>
            <a:ext cx="1436370" cy="2868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组合 134"/>
          <p:cNvGrpSpPr/>
          <p:nvPr/>
        </p:nvGrpSpPr>
        <p:grpSpPr>
          <a:xfrm>
            <a:off x="2968179" y="2457555"/>
            <a:ext cx="6016621" cy="1942890"/>
            <a:chOff x="1717470" y="1805605"/>
            <a:chExt cx="2022681" cy="653165"/>
          </a:xfrm>
        </p:grpSpPr>
        <p:grpSp>
          <p:nvGrpSpPr>
            <p:cNvPr id="136" name="组合 135"/>
            <p:cNvGrpSpPr/>
            <p:nvPr/>
          </p:nvGrpSpPr>
          <p:grpSpPr>
            <a:xfrm>
              <a:off x="1717470" y="1805605"/>
              <a:ext cx="574794" cy="653165"/>
              <a:chOff x="1880308" y="2031073"/>
              <a:chExt cx="574794" cy="653165"/>
            </a:xfrm>
          </p:grpSpPr>
          <p:grpSp>
            <p:nvGrpSpPr>
              <p:cNvPr id="138" name="组合 137"/>
              <p:cNvGrpSpPr/>
              <p:nvPr/>
            </p:nvGrpSpPr>
            <p:grpSpPr>
              <a:xfrm>
                <a:off x="1880308" y="2031073"/>
                <a:ext cx="574794" cy="653165"/>
                <a:chOff x="1711206" y="1385704"/>
                <a:chExt cx="806525" cy="916492"/>
              </a:xfrm>
            </p:grpSpPr>
            <p:sp>
              <p:nvSpPr>
                <p:cNvPr id="140" name="Freeform 5"/>
                <p:cNvSpPr/>
                <p:nvPr/>
              </p:nvSpPr>
              <p:spPr bwMode="auto">
                <a:xfrm rot="5400000">
                  <a:off x="1656223" y="1440687"/>
                  <a:ext cx="916492" cy="80652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141" name="Freeform 5"/>
                <p:cNvSpPr/>
                <p:nvPr/>
              </p:nvSpPr>
              <p:spPr bwMode="auto">
                <a:xfrm rot="5400000">
                  <a:off x="1782549" y="1551855"/>
                  <a:ext cx="663840" cy="584188"/>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innerShdw blurRad="127000" dist="25400" dir="18900000">
                    <a:prstClr val="black">
                      <a:alpha val="21000"/>
                    </a:prstClr>
                  </a:inn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grpSp>
          <p:sp>
            <p:nvSpPr>
              <p:cNvPr id="139" name="文本框 138"/>
              <p:cNvSpPr txBox="1"/>
              <p:nvPr/>
            </p:nvSpPr>
            <p:spPr>
              <a:xfrm>
                <a:off x="2020288" y="2204603"/>
                <a:ext cx="307405" cy="309967"/>
              </a:xfrm>
              <a:prstGeom prst="rect">
                <a:avLst/>
              </a:prstGeom>
              <a:noFill/>
            </p:spPr>
            <p:txBody>
              <a:bodyPr wrap="none" rtlCol="0">
                <a:spAutoFit/>
              </a:bodyPr>
              <a:lstStyle/>
              <a:p>
                <a:r>
                  <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rPr>
                  <a:t>03</a:t>
                </a:r>
                <a:endParaRPr lang="en-US" sz="5400" dirty="0">
                  <a:solidFill>
                    <a:schemeClr val="bg1"/>
                  </a:solidFill>
                  <a:effectLst>
                    <a:outerShdw blurRad="444500" dist="38100" sx="101000" sy="101000" algn="ctr" rotWithShape="0">
                      <a:prstClr val="black">
                        <a:alpha val="13000"/>
                      </a:prstClr>
                    </a:outerShdw>
                  </a:effectLst>
                  <a:latin typeface="Impact" panose="020B0806030902050204" pitchFamily="34" charset="0"/>
                  <a:ea typeface="微软雅黑" panose="020B0503020204020204" pitchFamily="34" charset="-122"/>
                </a:endParaRPr>
              </a:p>
            </p:txBody>
          </p:sp>
        </p:grpSp>
        <p:sp>
          <p:nvSpPr>
            <p:cNvPr id="137" name="矩形 136"/>
            <p:cNvSpPr/>
            <p:nvPr/>
          </p:nvSpPr>
          <p:spPr>
            <a:xfrm>
              <a:off x="2301042" y="1901353"/>
              <a:ext cx="1439109" cy="444456"/>
            </a:xfrm>
            <a:prstGeom prst="rect">
              <a:avLst/>
            </a:prstGeom>
          </p:spPr>
          <p:txBody>
            <a:bodyPr wrap="square">
              <a:spAutoFit/>
            </a:bodyPr>
            <a:lstStyle/>
            <a:p>
              <a:pPr lvl="0"/>
              <a:r>
                <a:rPr lang="zh-CN" altLang="en-US" sz="8000" b="1" dirty="0">
                  <a:solidFill>
                    <a:srgbClr val="27627D"/>
                  </a:solidFill>
                  <a:latin typeface="微软雅黑" panose="020B0503020204020204" pitchFamily="34" charset="-122"/>
                  <a:ea typeface="微软雅黑" panose="020B0503020204020204" pitchFamily="34" charset="-122"/>
                </a:rPr>
                <a:t>团队成员</a:t>
              </a:r>
              <a:endParaRPr lang="zh-CN" altLang="en-US" sz="8000" b="1" dirty="0">
                <a:solidFill>
                  <a:srgbClr val="27627D"/>
                </a:solidFill>
                <a:latin typeface="微软雅黑" panose="020B0503020204020204" pitchFamily="34" charset="-122"/>
                <a:ea typeface="微软雅黑" panose="020B0503020204020204" pitchFamily="34" charset="-122"/>
              </a:endParaRPr>
            </a:p>
          </p:txBody>
        </p:sp>
      </p:grpSp>
      <p:sp>
        <p:nvSpPr>
          <p:cNvPr id="15" name="PA-PA_十字形 87"/>
          <p:cNvSpPr/>
          <p:nvPr>
            <p:custDataLst>
              <p:tags r:id="rId1"/>
            </p:custDataLst>
          </p:nvPr>
        </p:nvSpPr>
        <p:spPr>
          <a:xfrm>
            <a:off x="8804464" y="1833377"/>
            <a:ext cx="1248352" cy="1248351"/>
          </a:xfrm>
          <a:prstGeom prst="plus">
            <a:avLst>
              <a:gd name="adj" fmla="val 35471"/>
            </a:avLst>
          </a:prstGeom>
          <a:solidFill>
            <a:srgbClr val="27627D">
              <a:alpha val="2206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PA-PA_十字形 88"/>
          <p:cNvSpPr/>
          <p:nvPr>
            <p:custDataLst>
              <p:tags r:id="rId2"/>
            </p:custDataLst>
          </p:nvPr>
        </p:nvSpPr>
        <p:spPr>
          <a:xfrm>
            <a:off x="10185365" y="1825570"/>
            <a:ext cx="421997" cy="421997"/>
          </a:xfrm>
          <a:prstGeom prst="plus">
            <a:avLst>
              <a:gd name="adj" fmla="val 35471"/>
            </a:avLst>
          </a:prstGeom>
          <a:solidFill>
            <a:srgbClr val="2762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PA_十字形 89"/>
          <p:cNvSpPr/>
          <p:nvPr>
            <p:custDataLst>
              <p:tags r:id="rId3"/>
            </p:custDataLst>
          </p:nvPr>
        </p:nvSpPr>
        <p:spPr>
          <a:xfrm>
            <a:off x="9989733" y="1421821"/>
            <a:ext cx="272974" cy="272974"/>
          </a:xfrm>
          <a:prstGeom prst="plus">
            <a:avLst>
              <a:gd name="adj" fmla="val 35471"/>
            </a:avLst>
          </a:prstGeom>
          <a:solidFill>
            <a:srgbClr val="27627D">
              <a:alpha val="871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PA_十字形 90"/>
          <p:cNvSpPr/>
          <p:nvPr>
            <p:custDataLst>
              <p:tags r:id="rId4"/>
            </p:custDataLst>
          </p:nvPr>
        </p:nvSpPr>
        <p:spPr>
          <a:xfrm>
            <a:off x="10887907" y="1258234"/>
            <a:ext cx="163587" cy="163587"/>
          </a:xfrm>
          <a:prstGeom prst="plus">
            <a:avLst>
              <a:gd name="adj" fmla="val 35471"/>
            </a:avLst>
          </a:prstGeom>
          <a:solidFill>
            <a:srgbClr val="27627D">
              <a:alpha val="79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A-PA_十字形 91"/>
          <p:cNvSpPr/>
          <p:nvPr>
            <p:custDataLst>
              <p:tags r:id="rId5"/>
            </p:custDataLst>
          </p:nvPr>
        </p:nvSpPr>
        <p:spPr>
          <a:xfrm>
            <a:off x="10400545" y="2443479"/>
            <a:ext cx="638247" cy="638249"/>
          </a:xfrm>
          <a:prstGeom prst="plus">
            <a:avLst>
              <a:gd name="adj" fmla="val 35471"/>
            </a:avLst>
          </a:prstGeom>
          <a:solidFill>
            <a:srgbClr val="27627D">
              <a:alpha val="163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PA_十字形 92"/>
          <p:cNvSpPr/>
          <p:nvPr>
            <p:custDataLst>
              <p:tags r:id="rId6"/>
            </p:custDataLst>
          </p:nvPr>
        </p:nvSpPr>
        <p:spPr>
          <a:xfrm>
            <a:off x="10628677" y="1611650"/>
            <a:ext cx="320412" cy="320412"/>
          </a:xfrm>
          <a:prstGeom prst="plus">
            <a:avLst>
              <a:gd name="adj" fmla="val 35471"/>
            </a:avLst>
          </a:prstGeom>
          <a:solidFill>
            <a:srgbClr val="27627D">
              <a:alpha val="2489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5"/>
          <p:cNvSpPr/>
          <p:nvPr/>
        </p:nvSpPr>
        <p:spPr bwMode="auto">
          <a:xfrm rot="5400000">
            <a:off x="2352468" y="4696751"/>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4" name="Freeform 5"/>
          <p:cNvSpPr/>
          <p:nvPr/>
        </p:nvSpPr>
        <p:spPr bwMode="auto">
          <a:xfrm rot="5400000">
            <a:off x="2324492" y="-367116"/>
            <a:ext cx="2941194" cy="258829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chemeClr val="bg1">
                  <a:lumMod val="68000"/>
                  <a:lumOff val="32000"/>
                </a:schemeClr>
              </a:gs>
              <a:gs pos="100000">
                <a:schemeClr val="bg1">
                  <a:lumMod val="97000"/>
                  <a:lumOff val="3000"/>
                </a:schemeClr>
              </a:gs>
            </a:gsLst>
            <a:lin ang="5400000" scaled="1"/>
          </a:gradFill>
          <a:ln w="9525" cap="flat">
            <a:gradFill>
              <a:gsLst>
                <a:gs pos="0">
                  <a:schemeClr val="bg1">
                    <a:lumMod val="95000"/>
                  </a:schemeClr>
                </a:gs>
                <a:gs pos="100000">
                  <a:schemeClr val="bg1"/>
                </a:gs>
              </a:gsLst>
              <a:lin ang="5400000" scaled="1"/>
            </a:grad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5" name="Freeform 5"/>
          <p:cNvSpPr/>
          <p:nvPr/>
        </p:nvSpPr>
        <p:spPr bwMode="auto">
          <a:xfrm rot="5400000">
            <a:off x="2574068" y="-152902"/>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46B7E4"/>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
        <p:nvSpPr>
          <p:cNvPr id="26" name="Freeform 5"/>
          <p:cNvSpPr/>
          <p:nvPr/>
        </p:nvSpPr>
        <p:spPr bwMode="auto">
          <a:xfrm rot="5400000">
            <a:off x="2602044" y="4913248"/>
            <a:ext cx="2442042" cy="214903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27627D"/>
          </a:solidFill>
          <a:ln w="9525" cap="flat">
            <a:noFill/>
            <a:prstDash val="solid"/>
            <a:miter lim="800000"/>
          </a:ln>
          <a:effectLst>
            <a:outerShdw blurRad="292100" sx="101000" sy="101000" algn="ctr" rotWithShape="0">
              <a:prstClr val="black">
                <a:alpha val="10000"/>
              </a:prstClr>
            </a:outerShdw>
          </a:effec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6600" b="0" i="0" u="none" strike="noStrike" kern="0" cap="none" spc="0" normalizeH="0" baseline="0" noProof="0">
              <a:ln>
                <a:noFill/>
              </a:ln>
              <a:solidFill>
                <a:srgbClr val="5F8FC9"/>
              </a:solidFill>
              <a:effectLst/>
              <a:uLnTx/>
              <a:uFillTx/>
              <a:latin typeface="Calibri" panose="020F0502020204030204"/>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3000">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14:bounceEnd="53000">
                                          <p:cBhvr additive="base">
                                            <p:cTn id="7" dur="1000" fill="hold"/>
                                            <p:tgtEl>
                                              <p:spTgt spid="135"/>
                                            </p:tgtEl>
                                            <p:attrNameLst>
                                              <p:attrName>ppt_x</p:attrName>
                                            </p:attrNameLst>
                                          </p:cBhvr>
                                          <p:tavLst>
                                            <p:tav tm="0">
                                              <p:val>
                                                <p:strVal val="0-#ppt_w/2"/>
                                              </p:val>
                                            </p:tav>
                                            <p:tav tm="100000">
                                              <p:val>
                                                <p:strVal val="#ppt_x"/>
                                              </p:val>
                                            </p:tav>
                                          </p:tavLst>
                                        </p:anim>
                                        <p:anim calcmode="lin" valueType="num" p14:bounceEnd="53000">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 calcmode="lin" valueType="num">
                                          <p:cBhvr additive="base">
                                            <p:cTn id="7" dur="1000" fill="hold"/>
                                            <p:tgtEl>
                                              <p:spTgt spid="135"/>
                                            </p:tgtEl>
                                            <p:attrNameLst>
                                              <p:attrName>ppt_x</p:attrName>
                                            </p:attrNameLst>
                                          </p:cBhvr>
                                          <p:tavLst>
                                            <p:tav tm="0">
                                              <p:val>
                                                <p:strVal val="0-#ppt_w/2"/>
                                              </p:val>
                                            </p:tav>
                                            <p:tav tm="100000">
                                              <p:val>
                                                <p:strVal val="#ppt_x"/>
                                              </p:val>
                                            </p:tav>
                                          </p:tavLst>
                                        </p:anim>
                                        <p:anim calcmode="lin" valueType="num">
                                          <p:cBhvr additive="base">
                                            <p:cTn id="8" dur="10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p="http://schemas.openxmlformats.org/presentationml/2006/main">
  <p:tag name="PA" val="v4.3.3"/>
</p:tagLst>
</file>

<file path=ppt/tags/tag10.xml><?xml version="1.0" encoding="utf-8"?>
<p:tagLst xmlns:p="http://schemas.openxmlformats.org/presentationml/2006/main">
  <p:tag name="PA" val="v4.3.3"/>
</p:tagLst>
</file>

<file path=ppt/tags/tag11.xml><?xml version="1.0" encoding="utf-8"?>
<p:tagLst xmlns:p="http://schemas.openxmlformats.org/presentationml/2006/main">
  <p:tag name="PA" val="v4.3.3"/>
</p:tagLst>
</file>

<file path=ppt/tags/tag12.xml><?xml version="1.0" encoding="utf-8"?>
<p:tagLst xmlns:p="http://schemas.openxmlformats.org/presentationml/2006/main">
  <p:tag name="PA" val="v4.3.3"/>
</p:tagLst>
</file>

<file path=ppt/tags/tag13.xml><?xml version="1.0" encoding="utf-8"?>
<p:tagLst xmlns:p="http://schemas.openxmlformats.org/presentationml/2006/main">
  <p:tag name="PA" val="v4.3.3"/>
</p:tagLst>
</file>

<file path=ppt/tags/tag14.xml><?xml version="1.0" encoding="utf-8"?>
<p:tagLst xmlns:p="http://schemas.openxmlformats.org/presentationml/2006/main">
  <p:tag name="PA" val="v4.3.3"/>
</p:tagLst>
</file>

<file path=ppt/tags/tag15.xml><?xml version="1.0" encoding="utf-8"?>
<p:tagLst xmlns:p="http://schemas.openxmlformats.org/presentationml/2006/main">
  <p:tag name="PA" val="v4.3.3"/>
</p:tagLst>
</file>

<file path=ppt/tags/tag16.xml><?xml version="1.0" encoding="utf-8"?>
<p:tagLst xmlns:p="http://schemas.openxmlformats.org/presentationml/2006/main">
  <p:tag name="PA" val="v4.3.3"/>
</p:tagLst>
</file>

<file path=ppt/tags/tag17.xml><?xml version="1.0" encoding="utf-8"?>
<p:tagLst xmlns:p="http://schemas.openxmlformats.org/presentationml/2006/main">
  <p:tag name="PA" val="v4.3.3"/>
</p:tagLst>
</file>

<file path=ppt/tags/tag18.xml><?xml version="1.0" encoding="utf-8"?>
<p:tagLst xmlns:p="http://schemas.openxmlformats.org/presentationml/2006/main">
  <p:tag name="PA" val="v4.3.3"/>
</p:tagLst>
</file>

<file path=ppt/tags/tag19.xml><?xml version="1.0" encoding="utf-8"?>
<p:tagLst xmlns:p="http://schemas.openxmlformats.org/presentationml/2006/main">
  <p:tag name="KSO_WM_UNIT_PLACING_PICTURE_USER_VIEWPORT" val="{&quot;height&quot;:5608.6031496062988,&quot;width&quot;:7789}"/>
</p:tagLst>
</file>

<file path=ppt/tags/tag2.xml><?xml version="1.0" encoding="utf-8"?>
<p:tagLst xmlns:p="http://schemas.openxmlformats.org/presentationml/2006/main">
  <p:tag name="PA" val="v4.3.3"/>
</p:tagLst>
</file>

<file path=ppt/tags/tag20.xml><?xml version="1.0" encoding="utf-8"?>
<p:tagLst xmlns:p="http://schemas.openxmlformats.org/presentationml/2006/main">
  <p:tag name="KSO_WM_UNIT_PLACING_PICTURE_USER_VIEWPORT" val="{&quot;height&quot;:3483,&quot;width&quot;:4838}"/>
</p:tagLst>
</file>

<file path=ppt/tags/tag21.xml><?xml version="1.0" encoding="utf-8"?>
<p:tagLst xmlns:p="http://schemas.openxmlformats.org/presentationml/2006/main">
  <p:tag name="PA" val="v4.3.3"/>
</p:tagLst>
</file>

<file path=ppt/tags/tag22.xml><?xml version="1.0" encoding="utf-8"?>
<p:tagLst xmlns:p="http://schemas.openxmlformats.org/presentationml/2006/main">
  <p:tag name="PA" val="v4.3.3"/>
</p:tagLst>
</file>

<file path=ppt/tags/tag23.xml><?xml version="1.0" encoding="utf-8"?>
<p:tagLst xmlns:p="http://schemas.openxmlformats.org/presentationml/2006/main">
  <p:tag name="PA" val="v4.3.3"/>
</p:tagLst>
</file>

<file path=ppt/tags/tag24.xml><?xml version="1.0" encoding="utf-8"?>
<p:tagLst xmlns:p="http://schemas.openxmlformats.org/presentationml/2006/main">
  <p:tag name="PA" val="v4.3.3"/>
</p:tagLst>
</file>

<file path=ppt/tags/tag25.xml><?xml version="1.0" encoding="utf-8"?>
<p:tagLst xmlns:p="http://schemas.openxmlformats.org/presentationml/2006/main">
  <p:tag name="PA" val="v4.3.3"/>
</p:tagLst>
</file>

<file path=ppt/tags/tag26.xml><?xml version="1.0" encoding="utf-8"?>
<p:tagLst xmlns:p="http://schemas.openxmlformats.org/presentationml/2006/main">
  <p:tag name="PA" val="v4.3.3"/>
</p:tagLst>
</file>

<file path=ppt/tags/tag27.xml><?xml version="1.0" encoding="utf-8"?>
<p:tagLst xmlns:p="http://schemas.openxmlformats.org/presentationml/2006/main">
  <p:tag name="REFSHAPE" val="1033236364"/>
</p:tagLst>
</file>

<file path=ppt/tags/tag28.xml><?xml version="1.0" encoding="utf-8"?>
<p:tagLst xmlns:p="http://schemas.openxmlformats.org/presentationml/2006/main">
  <p:tag name="REFSHAPE" val="1033236364"/>
</p:tagLst>
</file>

<file path=ppt/tags/tag29.xml><?xml version="1.0" encoding="utf-8"?>
<p:tagLst xmlns:p="http://schemas.openxmlformats.org/presentationml/2006/main">
  <p:tag name="REFSHAPE" val="1033236364"/>
</p:tagLst>
</file>

<file path=ppt/tags/tag3.xml><?xml version="1.0" encoding="utf-8"?>
<p:tagLst xmlns:p="http://schemas.openxmlformats.org/presentationml/2006/main">
  <p:tag name="PA" val="v4.3.3"/>
</p:tagLst>
</file>

<file path=ppt/tags/tag30.xml><?xml version="1.0" encoding="utf-8"?>
<p:tagLst xmlns:p="http://schemas.openxmlformats.org/presentationml/2006/main">
  <p:tag name="REFSHAPE" val="1033236364"/>
</p:tagLst>
</file>

<file path=ppt/tags/tag31.xml><?xml version="1.0" encoding="utf-8"?>
<p:tagLst xmlns:p="http://schemas.openxmlformats.org/presentationml/2006/main">
  <p:tag name="REFSHAPE" val="1033236364"/>
</p:tagLst>
</file>

<file path=ppt/tags/tag32.xml><?xml version="1.0" encoding="utf-8"?>
<p:tagLst xmlns:p="http://schemas.openxmlformats.org/presentationml/2006/main">
  <p:tag name="REFSHAPE" val="1033236364"/>
</p:tagLst>
</file>

<file path=ppt/tags/tag33.xml><?xml version="1.0" encoding="utf-8"?>
<p:tagLst xmlns:p="http://schemas.openxmlformats.org/presentationml/2006/main">
  <p:tag name="PA" val="v4.3.3"/>
</p:tagLst>
</file>

<file path=ppt/tags/tag34.xml><?xml version="1.0" encoding="utf-8"?>
<p:tagLst xmlns:p="http://schemas.openxmlformats.org/presentationml/2006/main">
  <p:tag name="PA" val="v4.3.3"/>
</p:tagLst>
</file>

<file path=ppt/tags/tag35.xml><?xml version="1.0" encoding="utf-8"?>
<p:tagLst xmlns:p="http://schemas.openxmlformats.org/presentationml/2006/main">
  <p:tag name="PA" val="v4.3.3"/>
</p:tagLst>
</file>

<file path=ppt/tags/tag36.xml><?xml version="1.0" encoding="utf-8"?>
<p:tagLst xmlns:p="http://schemas.openxmlformats.org/presentationml/2006/main">
  <p:tag name="PA" val="v4.3.3"/>
</p:tagLst>
</file>

<file path=ppt/tags/tag37.xml><?xml version="1.0" encoding="utf-8"?>
<p:tagLst xmlns:p="http://schemas.openxmlformats.org/presentationml/2006/main">
  <p:tag name="PA" val="v4.3.3"/>
</p:tagLst>
</file>

<file path=ppt/tags/tag38.xml><?xml version="1.0" encoding="utf-8"?>
<p:tagLst xmlns:p="http://schemas.openxmlformats.org/presentationml/2006/main">
  <p:tag name="PA" val="v4.3.3"/>
</p:tagLst>
</file>

<file path=ppt/tags/tag39.xml><?xml version="1.0" encoding="utf-8"?>
<p:tagLst xmlns:p="http://schemas.openxmlformats.org/presentationml/2006/main">
  <p:tag name="KSO_WM_TEMPLATE_CATEGORY" val="diagram"/>
  <p:tag name="KSO_WM_TEMPLATE_INDEX" val="20185789"/>
  <p:tag name="KSO_WM_UNIT_TYPE" val="f"/>
  <p:tag name="KSO_WM_UNIT_INDEX" val="1"/>
  <p:tag name="KSO_WM_UNIT_ID" val="diagram20185789_2*f*1"/>
  <p:tag name="KSO_WM_UNIT_LAYERLEVEL" val="1"/>
  <p:tag name="KSO_WM_UNIT_VALUE" val="572"/>
  <p:tag name="KSO_WM_UNIT_HIGHLIGHT" val="0"/>
  <p:tag name="KSO_WM_UNIT_COMPATIBLE" val="0"/>
  <p:tag name="KSO_WM_UNIT_CLEAR" val="0"/>
  <p:tag name="KSO_WM_BEAUTIFY_FLAG" val="#wm#"/>
  <p:tag name="KSO_WM_TAG_VERSION" val="1.0"/>
  <p:tag name="KSO_WM_UNIT_PRESET_TEXT" val="Lorem ipsum dolor sit amet, consectetur adipisicing elit, sed do eiusmod tempor incididunt ut labore et dolore magna aliqua.Lorem ipsum dolor sit amet, consectetur adipisicing elit, sed do eiusmod tempor incididunt ut labore et dolore magna aliqua.Lorem &#13; dolor sit amet, consectetur adipisicing elit, sed do eiusmod tempor incididunt ut laboe etdolore magna aliqua.Lorem ipsum dolor do eiusmod . tempor incididunt ut labore et dolore magna aliqua&#13;tempor incididunt ut labore et dolore magna aliqua.Lorem ipsum dolor sit amet, consectetur adipisicing elit, sed do eiusmod tempor incididunt ut labore et dolore magna aliqua.Lorem ipsum dolor sit amet, consectetur adipisicing elit, sed do eiusmod tempor incididunt ut labore et dolore magna aliqua.&#13;dolor sit amet, consectetur adipisicing elit, sed do eiusmod tempor incididunt ut laboe etdolore magna aliqua.Lorem ipsum dolor do eiusmod.sed do eiusmod tempor incididunt ut labore et dolore magna aliqua.dolor sit amet, consectetur adipisicing elit."/>
</p:tagLst>
</file>

<file path=ppt/tags/tag4.xml><?xml version="1.0" encoding="utf-8"?>
<p:tagLst xmlns:p="http://schemas.openxmlformats.org/presentationml/2006/main">
  <p:tag name="PA" val="v4.3.3"/>
</p:tagLst>
</file>

<file path=ppt/tags/tag40.xml><?xml version="1.0" encoding="utf-8"?>
<p:tagLst xmlns:p="http://schemas.openxmlformats.org/presentationml/2006/main">
  <p:tag name="PA" val="v4.3.3"/>
</p:tagLst>
</file>

<file path=ppt/tags/tag41.xml><?xml version="1.0" encoding="utf-8"?>
<p:tagLst xmlns:p="http://schemas.openxmlformats.org/presentationml/2006/main">
  <p:tag name="PA" val="v4.3.3"/>
</p:tagLst>
</file>

<file path=ppt/tags/tag42.xml><?xml version="1.0" encoding="utf-8"?>
<p:tagLst xmlns:p="http://schemas.openxmlformats.org/presentationml/2006/main">
  <p:tag name="PA" val="v4.3.3"/>
</p:tagLst>
</file>

<file path=ppt/tags/tag43.xml><?xml version="1.0" encoding="utf-8"?>
<p:tagLst xmlns:p="http://schemas.openxmlformats.org/presentationml/2006/main">
  <p:tag name="PA" val="v4.3.3"/>
</p:tagLst>
</file>

<file path=ppt/tags/tag44.xml><?xml version="1.0" encoding="utf-8"?>
<p:tagLst xmlns:p="http://schemas.openxmlformats.org/presentationml/2006/main">
  <p:tag name="PA" val="v4.3.3"/>
</p:tagLst>
</file>

<file path=ppt/tags/tag45.xml><?xml version="1.0" encoding="utf-8"?>
<p:tagLst xmlns:p="http://schemas.openxmlformats.org/presentationml/2006/main">
  <p:tag name="PA" val="v4.3.3"/>
</p:tagLst>
</file>

<file path=ppt/tags/tag5.xml><?xml version="1.0" encoding="utf-8"?>
<p:tagLst xmlns:p="http://schemas.openxmlformats.org/presentationml/2006/main">
  <p:tag name="PA" val="v4.3.3"/>
</p:tagLst>
</file>

<file path=ppt/tags/tag6.xml><?xml version="1.0" encoding="utf-8"?>
<p:tagLst xmlns:p="http://schemas.openxmlformats.org/presentationml/2006/main">
  <p:tag name="PA" val="v4.3.3"/>
</p:tagLst>
</file>

<file path=ppt/tags/tag7.xml><?xml version="1.0" encoding="utf-8"?>
<p:tagLst xmlns:p="http://schemas.openxmlformats.org/presentationml/2006/main">
  <p:tag name="PA" val="v4.3.3"/>
</p:tagLst>
</file>

<file path=ppt/tags/tag8.xml><?xml version="1.0" encoding="utf-8"?>
<p:tagLst xmlns:p="http://schemas.openxmlformats.org/presentationml/2006/main">
  <p:tag name="PA" val="v4.3.3"/>
</p:tagLst>
</file>

<file path=ppt/tags/tag9.xml><?xml version="1.0" encoding="utf-8"?>
<p:tagLst xmlns:p="http://schemas.openxmlformats.org/presentationml/2006/main">
  <p:tag name="PA" val="v4.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2102</Words>
  <Application>WPS 演示</Application>
  <PresentationFormat>宽屏</PresentationFormat>
  <Paragraphs>115</Paragraphs>
  <Slides>15</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15</vt:i4>
      </vt:variant>
    </vt:vector>
  </HeadingPairs>
  <TitlesOfParts>
    <vt:vector size="27" baseType="lpstr">
      <vt:lpstr>Arial</vt:lpstr>
      <vt:lpstr>宋体</vt:lpstr>
      <vt:lpstr>Wingdings</vt:lpstr>
      <vt:lpstr>微软雅黑</vt:lpstr>
      <vt:lpstr>Calibri</vt:lpstr>
      <vt:lpstr>Impact</vt:lpstr>
      <vt:lpstr>Haettenschweiler</vt:lpstr>
      <vt:lpstr>Calibri</vt:lpstr>
      <vt:lpstr>Arial Unicode MS</vt:lpstr>
      <vt:lpstr>等线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LY</cp:lastModifiedBy>
  <cp:revision>109</cp:revision>
  <dcterms:created xsi:type="dcterms:W3CDTF">2018-05-08T02:04:00Z</dcterms:created>
  <dcterms:modified xsi:type="dcterms:W3CDTF">2020-08-31T13:14:07Z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