
<file path=[Content_Types].xml><?xml version="1.0" encoding="utf-8"?>
<Types xmlns="http://schemas.openxmlformats.org/package/2006/content-types"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92" r:id="rId2"/>
    <p:sldId id="293" r:id="rId3"/>
    <p:sldId id="294" r:id="rId4"/>
    <p:sldId id="279" r:id="rId5"/>
    <p:sldId id="265" r:id="rId6"/>
    <p:sldId id="295" r:id="rId7"/>
    <p:sldId id="270" r:id="rId8"/>
    <p:sldId id="269" r:id="rId9"/>
    <p:sldId id="296" r:id="rId10"/>
    <p:sldId id="280" r:id="rId11"/>
    <p:sldId id="297" r:id="rId12"/>
    <p:sldId id="274" r:id="rId13"/>
    <p:sldId id="4746" r:id="rId14"/>
  </p:sldIdLst>
  <p:sldSz cx="12192000" cy="6858000"/>
  <p:notesSz cx="6858000" cy="9144000"/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>
          <p15:clr>
            <a:srgbClr val="A4A3A4"/>
          </p15:clr>
        </p15:guide>
        <p15:guide id="2" pos="386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04040"/>
    <a:srgbClr val="6A6A6A"/>
    <a:srgbClr val="EEEBDA"/>
    <a:srgbClr val="970B1C"/>
    <a:srgbClr val="D20E26"/>
    <a:srgbClr val="5A0610"/>
    <a:srgbClr val="D20F26"/>
    <a:srgbClr val="262626"/>
    <a:srgbClr val="560610"/>
    <a:srgbClr val="EF25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82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1018" y="67"/>
      </p:cViewPr>
      <p:guideLst>
        <p:guide orient="horz" pos="2115"/>
        <p:guide pos="3863"/>
      </p:guideLst>
    </p:cSldViewPr>
  </p:slid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81" d="100"/>
        <a:sy n="81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399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  <a:t>2020/8/28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927362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9216F04-BCC3-48B0-A026-6DE75F265B17}" type="datetimeFigureOut">
              <a:rPr lang="zh-CN" altLang="en-US" smtClean="0"/>
              <a:t>2020/8/28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C8DEA7-FF42-45D9-93FC-FE78396923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907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10D82-7047-4CD6-8E7F-27AAC0BD12E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7276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8DEA7-FF42-45D9-93FC-FE783969233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388610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10D82-7047-4CD6-8E7F-27AAC0BD12ED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718710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8DEA7-FF42-45D9-93FC-FE78396923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15526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10D82-7047-4CD6-8E7F-27AAC0BD12ED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0961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10D82-7047-4CD6-8E7F-27AAC0BD12ED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95718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10D82-7047-4CD6-8E7F-27AAC0BD12ED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371070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8DEA7-FF42-45D9-93FC-FE78396923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0275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8DEA7-FF42-45D9-93FC-FE783969233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79421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10D82-7047-4CD6-8E7F-27AAC0BD12ED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86072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8DEA7-FF42-45D9-93FC-FE78396923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19387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C8DEA7-FF42-45D9-93FC-FE783969233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37202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010D82-7047-4CD6-8E7F-27AAC0BD12ED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2189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68AC7CC-61D9-4B7E-83DB-9898A94327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CB2931C-6278-416A-9372-9B8765EF6F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FBB2BD-16B9-4225-A70C-E218E18E3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678D2-D8C5-412A-BB35-44B355A349CB}" type="datetimeFigureOut">
              <a:rPr lang="zh-CN" altLang="en-US" smtClean="0"/>
              <a:t>2020/8/28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6387E36-EB10-4E10-860E-6CB55D5EC0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CD80B9-CDA4-41B6-9D18-A69C335D2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E52BB1-40F6-4D07-86D7-241BA765021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5361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93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tags" Target="../tags/tag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5.xml"/><Relationship Id="rId5" Type="http://schemas.microsoft.com/office/2007/relationships/hdphoto" Target="../media/hdphoto2.wdp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4.xml"/><Relationship Id="rId5" Type="http://schemas.microsoft.com/office/2007/relationships/hdphoto" Target="../media/hdphoto1.wdp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>
            <a:extLst>
              <a:ext uri="{FF2B5EF4-FFF2-40B4-BE49-F238E27FC236}">
                <a16:creationId xmlns:a16="http://schemas.microsoft.com/office/drawing/2014/main" id="{5B6C029F-8549-426E-92CE-5A161F885E0B}"/>
              </a:ext>
            </a:extLst>
          </p:cNvPr>
          <p:cNvSpPr/>
          <p:nvPr/>
        </p:nvSpPr>
        <p:spPr>
          <a:xfrm>
            <a:off x="2757055" y="-592138"/>
            <a:ext cx="8042275" cy="804227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C1F4057E-E579-432B-B9B9-46A415903467}"/>
              </a:ext>
            </a:extLst>
          </p:cNvPr>
          <p:cNvSpPr/>
          <p:nvPr/>
        </p:nvSpPr>
        <p:spPr>
          <a:xfrm>
            <a:off x="1862138" y="-804863"/>
            <a:ext cx="8467725" cy="8467726"/>
          </a:xfrm>
          <a:prstGeom prst="ellipse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69971C4C-0CD7-4DE2-BCD2-53C2A112EDB7}"/>
              </a:ext>
            </a:extLst>
          </p:cNvPr>
          <p:cNvSpPr/>
          <p:nvPr/>
        </p:nvSpPr>
        <p:spPr bwMode="auto">
          <a:xfrm>
            <a:off x="1976438" y="2074863"/>
            <a:ext cx="163512" cy="16351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21F58269-2E40-455C-B73E-DBBB7CEFB28A}"/>
              </a:ext>
            </a:extLst>
          </p:cNvPr>
          <p:cNvSpPr/>
          <p:nvPr/>
        </p:nvSpPr>
        <p:spPr bwMode="auto">
          <a:xfrm>
            <a:off x="1820863" y="2332038"/>
            <a:ext cx="295275" cy="295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55B7EE6-A342-4CE3-B9E1-5AFD555E8F66}"/>
              </a:ext>
            </a:extLst>
          </p:cNvPr>
          <p:cNvSpPr/>
          <p:nvPr/>
        </p:nvSpPr>
        <p:spPr bwMode="auto">
          <a:xfrm>
            <a:off x="1820863" y="2705100"/>
            <a:ext cx="163512" cy="1635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6BA115E6-CD54-42A0-A563-EAAC0FB4CF63}"/>
              </a:ext>
            </a:extLst>
          </p:cNvPr>
          <p:cNvSpPr/>
          <p:nvPr/>
        </p:nvSpPr>
        <p:spPr>
          <a:xfrm>
            <a:off x="9899650" y="5048250"/>
            <a:ext cx="165100" cy="165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5738ACFE-12FC-4A06-A230-61EDAC0C87C5}"/>
              </a:ext>
            </a:extLst>
          </p:cNvPr>
          <p:cNvSpPr/>
          <p:nvPr/>
        </p:nvSpPr>
        <p:spPr>
          <a:xfrm>
            <a:off x="9686925" y="5324475"/>
            <a:ext cx="296863" cy="2952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40C458E2-4817-4739-8864-678690FAC96D}"/>
              </a:ext>
            </a:extLst>
          </p:cNvPr>
          <p:cNvSpPr/>
          <p:nvPr/>
        </p:nvSpPr>
        <p:spPr>
          <a:xfrm>
            <a:off x="9539288" y="5697538"/>
            <a:ext cx="165100" cy="16351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六边形 28">
            <a:extLst>
              <a:ext uri="{FF2B5EF4-FFF2-40B4-BE49-F238E27FC236}">
                <a16:creationId xmlns:a16="http://schemas.microsoft.com/office/drawing/2014/main" id="{0D5B64AD-7D83-4518-8C8C-8EEDC048A756}"/>
              </a:ext>
            </a:extLst>
          </p:cNvPr>
          <p:cNvSpPr/>
          <p:nvPr/>
        </p:nvSpPr>
        <p:spPr>
          <a:xfrm rot="5400000">
            <a:off x="4917962" y="943831"/>
            <a:ext cx="2234461" cy="1926260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六边形 27">
            <a:extLst>
              <a:ext uri="{FF2B5EF4-FFF2-40B4-BE49-F238E27FC236}">
                <a16:creationId xmlns:a16="http://schemas.microsoft.com/office/drawing/2014/main" id="{23AB3A74-3875-4037-B9C1-AA043D09A621}"/>
              </a:ext>
            </a:extLst>
          </p:cNvPr>
          <p:cNvSpPr/>
          <p:nvPr/>
        </p:nvSpPr>
        <p:spPr>
          <a:xfrm rot="5400000">
            <a:off x="4875582" y="825204"/>
            <a:ext cx="2194773" cy="1892046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13E47F2-D9CA-422E-9EB8-E899180C5031}"/>
              </a:ext>
            </a:extLst>
          </p:cNvPr>
          <p:cNvSpPr txBox="1"/>
          <p:nvPr/>
        </p:nvSpPr>
        <p:spPr>
          <a:xfrm>
            <a:off x="5001819" y="1263395"/>
            <a:ext cx="18902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BE613A40-3F7A-4643-B39E-2D9572441204}"/>
              </a:ext>
            </a:extLst>
          </p:cNvPr>
          <p:cNvSpPr/>
          <p:nvPr/>
        </p:nvSpPr>
        <p:spPr>
          <a:xfrm>
            <a:off x="4356990" y="5619750"/>
            <a:ext cx="38221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dirty="0">
                <a:latin typeface="微软雅黑" panose="020B0503020204020204" pitchFamily="34" charset="-122"/>
                <a:ea typeface="微软雅黑" panose="020B0503020204020204" pitchFamily="34" charset="-122"/>
              </a:rPr>
              <a:t>、</a:t>
            </a:r>
          </a:p>
        </p:txBody>
      </p:sp>
      <p:pic>
        <p:nvPicPr>
          <p:cNvPr id="2" name="甘雨 - 니가 내리던 하루">
            <a:hlinkClick r:id="" action="ppaction://media"/>
            <a:extLst>
              <a:ext uri="{FF2B5EF4-FFF2-40B4-BE49-F238E27FC236}">
                <a16:creationId xmlns:a16="http://schemas.microsoft.com/office/drawing/2014/main" id="{305F8E7E-7444-4C14-AF1D-A79E2BF09F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>
                  <p14:fade in="500" out="500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981057" y="1547019"/>
            <a:ext cx="609600" cy="609600"/>
          </a:xfrm>
          <a:prstGeom prst="rect">
            <a:avLst/>
          </a:prstGeom>
        </p:spPr>
      </p:pic>
      <p:grpSp>
        <p:nvGrpSpPr>
          <p:cNvPr id="21" name="PA_蓝剑_组合 2">
            <a:extLst>
              <a:ext uri="{FF2B5EF4-FFF2-40B4-BE49-F238E27FC236}">
                <a16:creationId xmlns:a16="http://schemas.microsoft.com/office/drawing/2014/main" id="{C1B010BD-0B05-40EE-8166-E4E274EA5D85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1725443" y="3203273"/>
            <a:ext cx="8802410" cy="1980561"/>
            <a:chOff x="1694799" y="2107471"/>
            <a:chExt cx="8802410" cy="1980561"/>
          </a:xfrm>
        </p:grpSpPr>
        <p:sp>
          <p:nvSpPr>
            <p:cNvPr id="22" name="TextBox 4">
              <a:extLst>
                <a:ext uri="{FF2B5EF4-FFF2-40B4-BE49-F238E27FC236}">
                  <a16:creationId xmlns:a16="http://schemas.microsoft.com/office/drawing/2014/main" id="{5207E9B8-065B-4006-982D-44EB4CE487FF}"/>
                </a:ext>
              </a:extLst>
            </p:cNvPr>
            <p:cNvSpPr txBox="1"/>
            <p:nvPr/>
          </p:nvSpPr>
          <p:spPr>
            <a:xfrm>
              <a:off x="1694799" y="2107471"/>
              <a:ext cx="8802410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lvl="0" algn="ctr"/>
              <a:r>
                <a:rPr lang="zh-CN" altLang="en-US" sz="4800" dirty="0">
                  <a:solidFill>
                    <a:schemeClr val="bg2">
                      <a:lumMod val="25000"/>
                    </a:schemeClr>
                  </a:solidFill>
                  <a:latin typeface="迷你简菱心" panose="02010609000101010101" pitchFamily="49" charset="-122"/>
                  <a:ea typeface="迷你简菱心" panose="02010609000101010101" pitchFamily="49" charset="-122"/>
                  <a:cs typeface="+mn-ea"/>
                  <a:sym typeface="+mn-lt"/>
                </a:rPr>
                <a:t>关怀阿尔茨海默症老人益智玩具</a:t>
              </a:r>
            </a:p>
          </p:txBody>
        </p: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E2356DF7-DD51-4D09-840E-AC79ECB61C2F}"/>
                </a:ext>
              </a:extLst>
            </p:cNvPr>
            <p:cNvSpPr/>
            <p:nvPr/>
          </p:nvSpPr>
          <p:spPr>
            <a:xfrm>
              <a:off x="3225268" y="3718700"/>
              <a:ext cx="569883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dist"/>
              <a:endPara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n-ea"/>
                <a:sym typeface="+mn-lt"/>
              </a:endParaRPr>
            </a:p>
          </p:txBody>
        </p:sp>
      </p:grpSp>
      <p:sp>
        <p:nvSpPr>
          <p:cNvPr id="24" name="文本框 23">
            <a:extLst>
              <a:ext uri="{FF2B5EF4-FFF2-40B4-BE49-F238E27FC236}">
                <a16:creationId xmlns:a16="http://schemas.microsoft.com/office/drawing/2014/main" id="{0EDF6DBE-0380-48D9-898F-39572F17B03A}"/>
              </a:ext>
            </a:extLst>
          </p:cNvPr>
          <p:cNvSpPr txBox="1"/>
          <p:nvPr/>
        </p:nvSpPr>
        <p:spPr>
          <a:xfrm>
            <a:off x="2173213" y="4094494"/>
            <a:ext cx="7872875" cy="379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altLang="zh-CN" sz="1867" dirty="0">
                <a:solidFill>
                  <a:schemeClr val="accent4"/>
                </a:solidFill>
              </a:rPr>
              <a:t>Alzheimer's care educational toys for the elderly</a:t>
            </a:r>
            <a:endParaRPr lang="zh-CN" altLang="en-US" sz="1867" dirty="0">
              <a:solidFill>
                <a:schemeClr val="accent4"/>
              </a:solidFill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8FCF477-BCCD-4397-8F26-427FD576060D}"/>
              </a:ext>
            </a:extLst>
          </p:cNvPr>
          <p:cNvSpPr txBox="1"/>
          <p:nvPr/>
        </p:nvSpPr>
        <p:spPr>
          <a:xfrm>
            <a:off x="3040830" y="4905925"/>
            <a:ext cx="7872875" cy="37965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 sz="1867" dirty="0">
                <a:solidFill>
                  <a:schemeClr val="accent4"/>
                </a:solidFill>
                <a:latin typeface="迷你简细珊瑚" panose="03000509000000000000" pitchFamily="65" charset="-122"/>
                <a:ea typeface="迷你简细珊瑚" panose="03000509000000000000" pitchFamily="65" charset="-122"/>
              </a:rPr>
              <a:t>汇报人：福建工程学院 林梓娴</a:t>
            </a:r>
          </a:p>
        </p:txBody>
      </p:sp>
    </p:spTree>
    <p:extLst>
      <p:ext uri="{BB962C8B-B14F-4D97-AF65-F5344CB8AC3E}">
        <p14:creationId xmlns:p14="http://schemas.microsoft.com/office/powerpoint/2010/main" val="174741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Bar dir="vert"/>
      </p:transition>
    </mc:Choice>
    <mc:Fallback xmlns="">
      <p:transition spd="slow" advClick="0" advTm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00"/>
                            </p:stCondLst>
                            <p:childTnLst>
                              <p:par>
                                <p:cTn id="4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500"/>
                            </p:stCondLst>
                            <p:childTnLst>
                              <p:par>
                                <p:cTn id="66" presetID="2" presetClass="entr" presetSubtype="4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0"/>
                            </p:stCondLst>
                            <p:childTnLst>
                              <p:par>
                                <p:cTn id="71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000"/>
                            </p:stCondLst>
                            <p:childTnLst>
                              <p:par>
                                <p:cTn id="7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9" grpId="0" animBg="1"/>
      <p:bldP spid="28" grpId="0" animBg="1"/>
      <p:bldP spid="32" grpId="0"/>
      <p:bldP spid="34" grpId="0"/>
      <p:bldP spid="24" grpId="0"/>
      <p:bldP spid="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733550" y="2228850"/>
            <a:ext cx="4362449" cy="3525283"/>
          </a:xfrm>
          <a:prstGeom prst="rect">
            <a:avLst/>
          </a:prstGeom>
          <a:noFill/>
          <a:ln w="2540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18090" y="1798637"/>
            <a:ext cx="4333875" cy="3667125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7662124" y="2084755"/>
            <a:ext cx="1861119" cy="558961"/>
          </a:xfrm>
          <a:prstGeom prst="rect">
            <a:avLst/>
          </a:prstGeom>
          <a:noFill/>
          <a:ln>
            <a:solidFill>
              <a:srgbClr val="40404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团队介绍</a:t>
            </a:r>
          </a:p>
        </p:txBody>
      </p:sp>
      <p:sp>
        <p:nvSpPr>
          <p:cNvPr id="9" name="矩形 8"/>
          <p:cNvSpPr/>
          <p:nvPr/>
        </p:nvSpPr>
        <p:spPr>
          <a:xfrm>
            <a:off x="6500911" y="3281173"/>
            <a:ext cx="4362450" cy="70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团队来自福建工程学院设计学院的学生团队，对课题进行调研，进行设计。</a:t>
            </a:r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F74C4437-EBB4-4707-B6FF-9A65D8495D18}"/>
              </a:ext>
            </a:extLst>
          </p:cNvPr>
          <p:cNvSpPr/>
          <p:nvPr/>
        </p:nvSpPr>
        <p:spPr>
          <a:xfrm>
            <a:off x="1205120" y="374127"/>
            <a:ext cx="141577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团队介绍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20C5AF7D-97C3-4D59-B939-E1B9CA4ED4A7}"/>
              </a:ext>
            </a:extLst>
          </p:cNvPr>
          <p:cNvSpPr/>
          <p:nvPr/>
        </p:nvSpPr>
        <p:spPr>
          <a:xfrm>
            <a:off x="258794" y="334428"/>
            <a:ext cx="698500" cy="5464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清刻本悦宋简体" panose="02000000000000000000" pitchFamily="2" charset="-122"/>
              </a:rPr>
              <a:t>03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清刻本悦宋简体" panose="02000000000000000000" pitchFamily="2" charset="-122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4C48C4E0-CB7F-4AF5-8725-FEA9B3A899F5}"/>
              </a:ext>
            </a:extLst>
          </p:cNvPr>
          <p:cNvGrpSpPr/>
          <p:nvPr/>
        </p:nvGrpSpPr>
        <p:grpSpPr>
          <a:xfrm>
            <a:off x="346483" y="280751"/>
            <a:ext cx="523122" cy="653826"/>
            <a:chOff x="2668588" y="1189513"/>
            <a:chExt cx="3238500" cy="4047650"/>
          </a:xfrm>
        </p:grpSpPr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A68FF2DD-3BA9-4668-8AB9-18D75D9B2DB4}"/>
                </a:ext>
              </a:extLst>
            </p:cNvPr>
            <p:cNvGrpSpPr/>
            <p:nvPr/>
          </p:nvGrpSpPr>
          <p:grpSpPr>
            <a:xfrm>
              <a:off x="2668588" y="1189513"/>
              <a:ext cx="3238500" cy="1309688"/>
              <a:chOff x="4478338" y="1241901"/>
              <a:chExt cx="3238500" cy="1309688"/>
            </a:xfrm>
          </p:grpSpPr>
          <p:sp>
            <p:nvSpPr>
              <p:cNvPr id="30" name="Freeform 5">
                <a:extLst>
                  <a:ext uri="{FF2B5EF4-FFF2-40B4-BE49-F238E27FC236}">
                    <a16:creationId xmlns:a16="http://schemas.microsoft.com/office/drawing/2014/main" id="{B450C66E-9A91-46B7-AABB-87161EBD8FA6}"/>
                  </a:ext>
                </a:extLst>
              </p:cNvPr>
              <p:cNvSpPr/>
              <p:nvPr/>
            </p:nvSpPr>
            <p:spPr bwMode="auto">
              <a:xfrm>
                <a:off x="4478338" y="1241901"/>
                <a:ext cx="3238500" cy="1309688"/>
              </a:xfrm>
              <a:custGeom>
                <a:avLst/>
                <a:gdLst>
                  <a:gd name="T0" fmla="*/ 13 w 2040"/>
                  <a:gd name="T1" fmla="*/ 825 h 825"/>
                  <a:gd name="T2" fmla="*/ 13 w 2040"/>
                  <a:gd name="T3" fmla="*/ 603 h 825"/>
                  <a:gd name="T4" fmla="*/ 1020 w 2040"/>
                  <a:gd name="T5" fmla="*/ 22 h 825"/>
                  <a:gd name="T6" fmla="*/ 2026 w 2040"/>
                  <a:gd name="T7" fmla="*/ 603 h 825"/>
                  <a:gd name="T8" fmla="*/ 2026 w 2040"/>
                  <a:gd name="T9" fmla="*/ 825 h 825"/>
                  <a:gd name="T10" fmla="*/ 2040 w 2040"/>
                  <a:gd name="T11" fmla="*/ 825 h 825"/>
                  <a:gd name="T12" fmla="*/ 2040 w 2040"/>
                  <a:gd name="T13" fmla="*/ 591 h 825"/>
                  <a:gd name="T14" fmla="*/ 1020 w 2040"/>
                  <a:gd name="T15" fmla="*/ 0 h 825"/>
                  <a:gd name="T16" fmla="*/ 0 w 2040"/>
                  <a:gd name="T17" fmla="*/ 591 h 825"/>
                  <a:gd name="T18" fmla="*/ 0 w 2040"/>
                  <a:gd name="T19" fmla="*/ 825 h 825"/>
                  <a:gd name="T20" fmla="*/ 13 w 2040"/>
                  <a:gd name="T21" fmla="*/ 825 h 8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40" h="825">
                    <a:moveTo>
                      <a:pt x="13" y="825"/>
                    </a:moveTo>
                    <a:lnTo>
                      <a:pt x="13" y="603"/>
                    </a:lnTo>
                    <a:lnTo>
                      <a:pt x="1020" y="22"/>
                    </a:lnTo>
                    <a:lnTo>
                      <a:pt x="2026" y="603"/>
                    </a:lnTo>
                    <a:lnTo>
                      <a:pt x="2026" y="825"/>
                    </a:lnTo>
                    <a:lnTo>
                      <a:pt x="2040" y="825"/>
                    </a:lnTo>
                    <a:lnTo>
                      <a:pt x="2040" y="591"/>
                    </a:lnTo>
                    <a:lnTo>
                      <a:pt x="1020" y="0"/>
                    </a:lnTo>
                    <a:lnTo>
                      <a:pt x="0" y="591"/>
                    </a:lnTo>
                    <a:lnTo>
                      <a:pt x="0" y="825"/>
                    </a:lnTo>
                    <a:lnTo>
                      <a:pt x="13" y="825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9">
                <a:extLst>
                  <a:ext uri="{FF2B5EF4-FFF2-40B4-BE49-F238E27FC236}">
                    <a16:creationId xmlns:a16="http://schemas.microsoft.com/office/drawing/2014/main" id="{370CC05F-35BF-45FF-B9CA-A9DD1B214D26}"/>
                  </a:ext>
                </a:extLst>
              </p:cNvPr>
              <p:cNvSpPr/>
              <p:nvPr/>
            </p:nvSpPr>
            <p:spPr bwMode="auto">
              <a:xfrm>
                <a:off x="4592638" y="1386364"/>
                <a:ext cx="3008313" cy="1165225"/>
              </a:xfrm>
              <a:custGeom>
                <a:avLst/>
                <a:gdLst>
                  <a:gd name="T0" fmla="*/ 66 w 1895"/>
                  <a:gd name="T1" fmla="*/ 734 h 734"/>
                  <a:gd name="T2" fmla="*/ 66 w 1895"/>
                  <a:gd name="T3" fmla="*/ 587 h 734"/>
                  <a:gd name="T4" fmla="*/ 944 w 1895"/>
                  <a:gd name="T5" fmla="*/ 81 h 734"/>
                  <a:gd name="T6" fmla="*/ 1822 w 1895"/>
                  <a:gd name="T7" fmla="*/ 587 h 734"/>
                  <a:gd name="T8" fmla="*/ 1822 w 1895"/>
                  <a:gd name="T9" fmla="*/ 734 h 734"/>
                  <a:gd name="T10" fmla="*/ 1895 w 1895"/>
                  <a:gd name="T11" fmla="*/ 734 h 734"/>
                  <a:gd name="T12" fmla="*/ 1895 w 1895"/>
                  <a:gd name="T13" fmla="*/ 546 h 734"/>
                  <a:gd name="T14" fmla="*/ 948 w 1895"/>
                  <a:gd name="T15" fmla="*/ 0 h 734"/>
                  <a:gd name="T16" fmla="*/ 0 w 1895"/>
                  <a:gd name="T17" fmla="*/ 546 h 734"/>
                  <a:gd name="T18" fmla="*/ 0 w 1895"/>
                  <a:gd name="T19" fmla="*/ 734 h 734"/>
                  <a:gd name="T20" fmla="*/ 66 w 1895"/>
                  <a:gd name="T21" fmla="*/ 734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95" h="734">
                    <a:moveTo>
                      <a:pt x="66" y="734"/>
                    </a:moveTo>
                    <a:lnTo>
                      <a:pt x="66" y="587"/>
                    </a:lnTo>
                    <a:lnTo>
                      <a:pt x="944" y="81"/>
                    </a:lnTo>
                    <a:lnTo>
                      <a:pt x="1822" y="587"/>
                    </a:lnTo>
                    <a:lnTo>
                      <a:pt x="1822" y="734"/>
                    </a:lnTo>
                    <a:lnTo>
                      <a:pt x="1895" y="734"/>
                    </a:lnTo>
                    <a:lnTo>
                      <a:pt x="1895" y="546"/>
                    </a:lnTo>
                    <a:lnTo>
                      <a:pt x="948" y="0"/>
                    </a:lnTo>
                    <a:lnTo>
                      <a:pt x="0" y="546"/>
                    </a:lnTo>
                    <a:lnTo>
                      <a:pt x="0" y="734"/>
                    </a:lnTo>
                    <a:lnTo>
                      <a:pt x="66" y="734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6" name="组合 25">
              <a:extLst>
                <a:ext uri="{FF2B5EF4-FFF2-40B4-BE49-F238E27FC236}">
                  <a16:creationId xmlns:a16="http://schemas.microsoft.com/office/drawing/2014/main" id="{3DD834C7-508F-4623-B132-8CD34CEFAAF3}"/>
                </a:ext>
              </a:extLst>
            </p:cNvPr>
            <p:cNvGrpSpPr/>
            <p:nvPr/>
          </p:nvGrpSpPr>
          <p:grpSpPr>
            <a:xfrm>
              <a:off x="2668588" y="3924300"/>
              <a:ext cx="3238500" cy="1312863"/>
              <a:chOff x="4478338" y="3976688"/>
              <a:chExt cx="3238500" cy="1312863"/>
            </a:xfrm>
          </p:grpSpPr>
          <p:sp>
            <p:nvSpPr>
              <p:cNvPr id="27" name="Freeform 6">
                <a:extLst>
                  <a:ext uri="{FF2B5EF4-FFF2-40B4-BE49-F238E27FC236}">
                    <a16:creationId xmlns:a16="http://schemas.microsoft.com/office/drawing/2014/main" id="{F39F0A11-9912-45F1-BC35-AD7A80F94C73}"/>
                  </a:ext>
                </a:extLst>
              </p:cNvPr>
              <p:cNvSpPr/>
              <p:nvPr/>
            </p:nvSpPr>
            <p:spPr bwMode="auto">
              <a:xfrm>
                <a:off x="4478338" y="3976688"/>
                <a:ext cx="3238500" cy="1312863"/>
              </a:xfrm>
              <a:custGeom>
                <a:avLst/>
                <a:gdLst>
                  <a:gd name="T0" fmla="*/ 1020 w 2040"/>
                  <a:gd name="T1" fmla="*/ 807 h 827"/>
                  <a:gd name="T2" fmla="*/ 13 w 2040"/>
                  <a:gd name="T3" fmla="*/ 226 h 827"/>
                  <a:gd name="T4" fmla="*/ 13 w 2040"/>
                  <a:gd name="T5" fmla="*/ 0 h 827"/>
                  <a:gd name="T6" fmla="*/ 0 w 2040"/>
                  <a:gd name="T7" fmla="*/ 0 h 827"/>
                  <a:gd name="T8" fmla="*/ 0 w 2040"/>
                  <a:gd name="T9" fmla="*/ 236 h 827"/>
                  <a:gd name="T10" fmla="*/ 1020 w 2040"/>
                  <a:gd name="T11" fmla="*/ 827 h 827"/>
                  <a:gd name="T12" fmla="*/ 2040 w 2040"/>
                  <a:gd name="T13" fmla="*/ 236 h 827"/>
                  <a:gd name="T14" fmla="*/ 2040 w 2040"/>
                  <a:gd name="T15" fmla="*/ 0 h 827"/>
                  <a:gd name="T16" fmla="*/ 2026 w 2040"/>
                  <a:gd name="T17" fmla="*/ 0 h 827"/>
                  <a:gd name="T18" fmla="*/ 2026 w 2040"/>
                  <a:gd name="T19" fmla="*/ 225 h 827"/>
                  <a:gd name="T20" fmla="*/ 1020 w 2040"/>
                  <a:gd name="T21" fmla="*/ 807 h 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40" h="827">
                    <a:moveTo>
                      <a:pt x="1020" y="807"/>
                    </a:moveTo>
                    <a:lnTo>
                      <a:pt x="13" y="226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236"/>
                    </a:lnTo>
                    <a:lnTo>
                      <a:pt x="1020" y="827"/>
                    </a:lnTo>
                    <a:lnTo>
                      <a:pt x="2040" y="236"/>
                    </a:lnTo>
                    <a:lnTo>
                      <a:pt x="2040" y="0"/>
                    </a:lnTo>
                    <a:lnTo>
                      <a:pt x="2026" y="0"/>
                    </a:lnTo>
                    <a:lnTo>
                      <a:pt x="2026" y="225"/>
                    </a:lnTo>
                    <a:lnTo>
                      <a:pt x="1020" y="807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8" name="Freeform 7">
                <a:extLst>
                  <a:ext uri="{FF2B5EF4-FFF2-40B4-BE49-F238E27FC236}">
                    <a16:creationId xmlns:a16="http://schemas.microsoft.com/office/drawing/2014/main" id="{7FA3DC67-64B7-4F03-8BF2-278529BF4249}"/>
                  </a:ext>
                </a:extLst>
              </p:cNvPr>
              <p:cNvSpPr/>
              <p:nvPr/>
            </p:nvSpPr>
            <p:spPr bwMode="auto">
              <a:xfrm>
                <a:off x="4478338" y="3976688"/>
                <a:ext cx="3238500" cy="1312863"/>
              </a:xfrm>
              <a:custGeom>
                <a:avLst/>
                <a:gdLst>
                  <a:gd name="T0" fmla="*/ 1020 w 2040"/>
                  <a:gd name="T1" fmla="*/ 807 h 827"/>
                  <a:gd name="T2" fmla="*/ 13 w 2040"/>
                  <a:gd name="T3" fmla="*/ 226 h 827"/>
                  <a:gd name="T4" fmla="*/ 13 w 2040"/>
                  <a:gd name="T5" fmla="*/ 0 h 827"/>
                  <a:gd name="T6" fmla="*/ 0 w 2040"/>
                  <a:gd name="T7" fmla="*/ 0 h 827"/>
                  <a:gd name="T8" fmla="*/ 0 w 2040"/>
                  <a:gd name="T9" fmla="*/ 236 h 827"/>
                  <a:gd name="T10" fmla="*/ 1020 w 2040"/>
                  <a:gd name="T11" fmla="*/ 827 h 827"/>
                  <a:gd name="T12" fmla="*/ 2040 w 2040"/>
                  <a:gd name="T13" fmla="*/ 236 h 827"/>
                  <a:gd name="T14" fmla="*/ 2040 w 2040"/>
                  <a:gd name="T15" fmla="*/ 0 h 827"/>
                  <a:gd name="T16" fmla="*/ 2026 w 2040"/>
                  <a:gd name="T17" fmla="*/ 0 h 827"/>
                  <a:gd name="T18" fmla="*/ 2026 w 2040"/>
                  <a:gd name="T19" fmla="*/ 225 h 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40" h="827">
                    <a:moveTo>
                      <a:pt x="1020" y="807"/>
                    </a:moveTo>
                    <a:lnTo>
                      <a:pt x="13" y="226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236"/>
                    </a:lnTo>
                    <a:lnTo>
                      <a:pt x="1020" y="827"/>
                    </a:lnTo>
                    <a:lnTo>
                      <a:pt x="2040" y="236"/>
                    </a:lnTo>
                    <a:lnTo>
                      <a:pt x="2040" y="0"/>
                    </a:lnTo>
                    <a:lnTo>
                      <a:pt x="2026" y="0"/>
                    </a:lnTo>
                    <a:lnTo>
                      <a:pt x="2026" y="22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29" name="Freeform 8">
                <a:extLst>
                  <a:ext uri="{FF2B5EF4-FFF2-40B4-BE49-F238E27FC236}">
                    <a16:creationId xmlns:a16="http://schemas.microsoft.com/office/drawing/2014/main" id="{374AF6F1-1CA7-4F3A-8AE3-9D616DE388FD}"/>
                  </a:ext>
                </a:extLst>
              </p:cNvPr>
              <p:cNvSpPr/>
              <p:nvPr/>
            </p:nvSpPr>
            <p:spPr bwMode="auto">
              <a:xfrm>
                <a:off x="4592638" y="3976688"/>
                <a:ext cx="3008313" cy="1171575"/>
              </a:xfrm>
              <a:custGeom>
                <a:avLst/>
                <a:gdLst>
                  <a:gd name="T0" fmla="*/ 1822 w 1895"/>
                  <a:gd name="T1" fmla="*/ 0 h 738"/>
                  <a:gd name="T2" fmla="*/ 1822 w 1895"/>
                  <a:gd name="T3" fmla="*/ 150 h 738"/>
                  <a:gd name="T4" fmla="*/ 944 w 1895"/>
                  <a:gd name="T5" fmla="*/ 655 h 738"/>
                  <a:gd name="T6" fmla="*/ 66 w 1895"/>
                  <a:gd name="T7" fmla="*/ 150 h 738"/>
                  <a:gd name="T8" fmla="*/ 66 w 1895"/>
                  <a:gd name="T9" fmla="*/ 0 h 738"/>
                  <a:gd name="T10" fmla="*/ 0 w 1895"/>
                  <a:gd name="T11" fmla="*/ 0 h 738"/>
                  <a:gd name="T12" fmla="*/ 0 w 1895"/>
                  <a:gd name="T13" fmla="*/ 192 h 738"/>
                  <a:gd name="T14" fmla="*/ 948 w 1895"/>
                  <a:gd name="T15" fmla="*/ 738 h 738"/>
                  <a:gd name="T16" fmla="*/ 1895 w 1895"/>
                  <a:gd name="T17" fmla="*/ 192 h 738"/>
                  <a:gd name="T18" fmla="*/ 1895 w 1895"/>
                  <a:gd name="T19" fmla="*/ 0 h 738"/>
                  <a:gd name="T20" fmla="*/ 1822 w 1895"/>
                  <a:gd name="T21" fmla="*/ 0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95" h="738">
                    <a:moveTo>
                      <a:pt x="1822" y="0"/>
                    </a:moveTo>
                    <a:lnTo>
                      <a:pt x="1822" y="150"/>
                    </a:lnTo>
                    <a:lnTo>
                      <a:pt x="944" y="655"/>
                    </a:lnTo>
                    <a:lnTo>
                      <a:pt x="66" y="150"/>
                    </a:lnTo>
                    <a:lnTo>
                      <a:pt x="66" y="0"/>
                    </a:lnTo>
                    <a:lnTo>
                      <a:pt x="0" y="0"/>
                    </a:lnTo>
                    <a:lnTo>
                      <a:pt x="0" y="192"/>
                    </a:lnTo>
                    <a:lnTo>
                      <a:pt x="948" y="738"/>
                    </a:lnTo>
                    <a:lnTo>
                      <a:pt x="1895" y="192"/>
                    </a:lnTo>
                    <a:lnTo>
                      <a:pt x="1895" y="0"/>
                    </a:lnTo>
                    <a:lnTo>
                      <a:pt x="1822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prism isContent="1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1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0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grpId="0" nodeType="after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4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5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4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8" grpId="0" animBg="1"/>
          <p:bldP spid="9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21" presetClass="entr" presetSubtype="1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0" dur="10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14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8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8" grpId="0" animBg="1"/>
          <p:bldP spid="9" grpId="0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4">
            <a:extLst>
              <a:ext uri="{FF2B5EF4-FFF2-40B4-BE49-F238E27FC236}">
                <a16:creationId xmlns:a16="http://schemas.microsoft.com/office/drawing/2014/main" id="{01CC3887-8A58-467B-9A18-903641E71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35592" y="3087308"/>
            <a:ext cx="25193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6000" dirty="0">
                <a:solidFill>
                  <a:schemeClr val="accent4"/>
                </a:solidFill>
                <a:latin typeface="迷你简汉真广标"/>
                <a:ea typeface="迷你简汉真广标"/>
                <a:cs typeface="迷你简汉真广标"/>
              </a:rPr>
              <a:t>PART</a:t>
            </a:r>
          </a:p>
          <a:p>
            <a:pPr eaLnBrk="1" hangingPunct="1"/>
            <a:r>
              <a:rPr lang="en-US" altLang="zh-CN" sz="6000" dirty="0">
                <a:solidFill>
                  <a:schemeClr val="accent4"/>
                </a:solidFill>
                <a:latin typeface="迷你简汉真广标"/>
                <a:ea typeface="迷你简汉真广标"/>
                <a:cs typeface="迷你简汉真广标"/>
              </a:rPr>
              <a:t>FOUR</a:t>
            </a:r>
            <a:endParaRPr lang="zh-CN" altLang="en-US" sz="6000" dirty="0">
              <a:solidFill>
                <a:schemeClr val="accent4"/>
              </a:solidFill>
              <a:latin typeface="迷你简汉真广标"/>
              <a:ea typeface="迷你简汉真广标"/>
              <a:cs typeface="迷你简汉真广标"/>
            </a:endParaRPr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5B6B97D0-87AD-4ACD-A99C-CF57C09D3A0E}"/>
              </a:ext>
            </a:extLst>
          </p:cNvPr>
          <p:cNvGrpSpPr/>
          <p:nvPr/>
        </p:nvGrpSpPr>
        <p:grpSpPr>
          <a:xfrm>
            <a:off x="3971499" y="1030030"/>
            <a:ext cx="3880215" cy="5196599"/>
            <a:chOff x="-3944524" y="1072014"/>
            <a:chExt cx="3880215" cy="5196599"/>
          </a:xfrm>
        </p:grpSpPr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4F7E1B25-CFB1-4380-8838-83D2EFE40633}"/>
                </a:ext>
              </a:extLst>
            </p:cNvPr>
            <p:cNvSpPr txBox="1"/>
            <p:nvPr/>
          </p:nvSpPr>
          <p:spPr>
            <a:xfrm>
              <a:off x="-1640114" y="1072014"/>
              <a:ext cx="1575805" cy="5196599"/>
            </a:xfrm>
            <a:custGeom>
              <a:avLst/>
              <a:gdLst/>
              <a:ahLst/>
              <a:cxnLst/>
              <a:rect l="l" t="t" r="r" b="b"/>
              <a:pathLst>
                <a:path w="1575805" h="5196599">
                  <a:moveTo>
                    <a:pt x="0" y="0"/>
                  </a:moveTo>
                  <a:lnTo>
                    <a:pt x="816047" y="0"/>
                  </a:lnTo>
                  <a:lnTo>
                    <a:pt x="816047" y="3422600"/>
                  </a:lnTo>
                  <a:lnTo>
                    <a:pt x="1575805" y="3422600"/>
                  </a:lnTo>
                  <a:lnTo>
                    <a:pt x="1575805" y="4108596"/>
                  </a:lnTo>
                  <a:lnTo>
                    <a:pt x="816047" y="4108596"/>
                  </a:lnTo>
                  <a:lnTo>
                    <a:pt x="816047" y="5196599"/>
                  </a:lnTo>
                  <a:lnTo>
                    <a:pt x="967" y="5196599"/>
                  </a:lnTo>
                  <a:lnTo>
                    <a:pt x="967" y="4108596"/>
                  </a:lnTo>
                  <a:lnTo>
                    <a:pt x="0" y="4108596"/>
                  </a:lnTo>
                  <a:lnTo>
                    <a:pt x="0" y="3422600"/>
                  </a:lnTo>
                  <a:lnTo>
                    <a:pt x="967" y="3422600"/>
                  </a:lnTo>
                  <a:lnTo>
                    <a:pt x="967" y="885155"/>
                  </a:lnTo>
                  <a:lnTo>
                    <a:pt x="0" y="8867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>
                <a:defRPr sz="59500">
                  <a:ea typeface="迷你简汉真广标" panose="02010609000101010101" pitchFamily="49" charset="-122"/>
                </a:defRPr>
              </a:lvl1pPr>
            </a:lstStyle>
            <a:p>
              <a:endParaRPr lang="zh-CN" altLang="en-US" dirty="0"/>
            </a:p>
          </p:txBody>
        </p:sp>
        <p:sp>
          <p:nvSpPr>
            <p:cNvPr id="22" name="文本框 21">
              <a:extLst>
                <a:ext uri="{FF2B5EF4-FFF2-40B4-BE49-F238E27FC236}">
                  <a16:creationId xmlns:a16="http://schemas.microsoft.com/office/drawing/2014/main" id="{FC940D0B-18CF-4051-A793-65A136ADF991}"/>
                </a:ext>
              </a:extLst>
            </p:cNvPr>
            <p:cNvSpPr txBox="1"/>
            <p:nvPr/>
          </p:nvSpPr>
          <p:spPr>
            <a:xfrm>
              <a:off x="-3944524" y="1072014"/>
              <a:ext cx="2307813" cy="4108596"/>
            </a:xfrm>
            <a:custGeom>
              <a:avLst/>
              <a:gdLst/>
              <a:ahLst/>
              <a:cxnLst/>
              <a:rect l="l" t="t" r="r" b="b"/>
              <a:pathLst>
                <a:path w="2307813" h="4108596">
                  <a:moveTo>
                    <a:pt x="2142813" y="0"/>
                  </a:moveTo>
                  <a:lnTo>
                    <a:pt x="2307813" y="0"/>
                  </a:lnTo>
                  <a:lnTo>
                    <a:pt x="2307813" y="886720"/>
                  </a:lnTo>
                  <a:lnTo>
                    <a:pt x="741317" y="3422600"/>
                  </a:lnTo>
                  <a:lnTo>
                    <a:pt x="2307813" y="3422600"/>
                  </a:lnTo>
                  <a:lnTo>
                    <a:pt x="2307813" y="4108596"/>
                  </a:lnTo>
                  <a:lnTo>
                    <a:pt x="0" y="4108596"/>
                  </a:lnTo>
                  <a:lnTo>
                    <a:pt x="0" y="3411536"/>
                  </a:lnTo>
                  <a:lnTo>
                    <a:pt x="2142813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>
                <a:defRPr sz="59500">
                  <a:ea typeface="迷你简汉真广标" panose="02010609000101010101" pitchFamily="49" charset="-122"/>
                </a:defRPr>
              </a:lvl1pPr>
            </a:lstStyle>
            <a:p>
              <a:endParaRPr lang="zh-CN" altLang="en-US" dirty="0"/>
            </a:p>
          </p:txBody>
        </p:sp>
      </p:grpSp>
      <p:sp>
        <p:nvSpPr>
          <p:cNvPr id="9" name="矩形 8">
            <a:extLst>
              <a:ext uri="{FF2B5EF4-FFF2-40B4-BE49-F238E27FC236}">
                <a16:creationId xmlns:a16="http://schemas.microsoft.com/office/drawing/2014/main" id="{D584B33B-9264-4D38-A234-4276E2DED628}"/>
              </a:ext>
            </a:extLst>
          </p:cNvPr>
          <p:cNvSpPr/>
          <p:nvPr/>
        </p:nvSpPr>
        <p:spPr>
          <a:xfrm>
            <a:off x="7795132" y="5635795"/>
            <a:ext cx="3891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产品落地</a:t>
            </a:r>
          </a:p>
        </p:txBody>
      </p:sp>
    </p:spTree>
    <p:extLst>
      <p:ext uri="{BB962C8B-B14F-4D97-AF65-F5344CB8AC3E}">
        <p14:creationId xmlns:p14="http://schemas.microsoft.com/office/powerpoint/2010/main" val="3996875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prism isContent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1934453" y="1687512"/>
            <a:ext cx="2796134" cy="190137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1934452" y="3835629"/>
            <a:ext cx="2796135" cy="1901372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2713354" y="3168570"/>
            <a:ext cx="1238332" cy="1087372"/>
          </a:xfrm>
          <a:prstGeom prst="rect">
            <a:avLst/>
          </a:prstGeom>
          <a:noFill/>
          <a:ln>
            <a:solidFill>
              <a:srgbClr val="40404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总结</a:t>
            </a:r>
          </a:p>
        </p:txBody>
      </p:sp>
      <p:sp>
        <p:nvSpPr>
          <p:cNvPr id="11" name="矩形 10"/>
          <p:cNvSpPr/>
          <p:nvPr/>
        </p:nvSpPr>
        <p:spPr>
          <a:xfrm>
            <a:off x="5395188" y="2858176"/>
            <a:ext cx="5745632" cy="1671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产品定价：</a:t>
            </a:r>
            <a:r>
              <a:rPr lang="en-US" altLang="zh-CN" sz="1400" dirty="0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50</a:t>
            </a:r>
            <a:r>
              <a:rPr lang="zh-CN" altLang="en-US" sz="1400" dirty="0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元</a:t>
            </a:r>
            <a:endParaRPr lang="en-US" altLang="zh-CN" sz="1400" dirty="0">
              <a:solidFill>
                <a:srgbClr val="40404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适合大众接受的价格，木质的材质简约又简单，连接方式简单，成本较低。</a:t>
            </a:r>
            <a:endParaRPr lang="en-US" altLang="zh-CN" sz="1400" dirty="0">
              <a:solidFill>
                <a:srgbClr val="40404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产品落地：</a:t>
            </a:r>
            <a:endParaRPr lang="en-US" altLang="zh-CN" sz="1400" dirty="0">
              <a:solidFill>
                <a:srgbClr val="404040"/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找到代工厂进行加工，和一些大牌进行联名合作。</a:t>
            </a:r>
          </a:p>
        </p:txBody>
      </p:sp>
      <p:sp>
        <p:nvSpPr>
          <p:cNvPr id="12" name="矩形 11"/>
          <p:cNvSpPr/>
          <p:nvPr/>
        </p:nvSpPr>
        <p:spPr>
          <a:xfrm>
            <a:off x="4159673" y="1934029"/>
            <a:ext cx="3495904" cy="599583"/>
          </a:xfrm>
          <a:prstGeom prst="rect">
            <a:avLst/>
          </a:prstGeom>
          <a:solidFill>
            <a:srgbClr val="6A6A6A"/>
          </a:solidFill>
          <a:ln>
            <a:noFill/>
          </a:ln>
          <a:effectLst>
            <a:outerShdw blurRad="266700" dist="38100" dir="8100000" sx="104000" sy="104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产品落地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5B7DE51-8B21-4D76-88FA-DB482DC7ECD0}"/>
              </a:ext>
            </a:extLst>
          </p:cNvPr>
          <p:cNvSpPr/>
          <p:nvPr/>
        </p:nvSpPr>
        <p:spPr>
          <a:xfrm>
            <a:off x="1205120" y="374127"/>
            <a:ext cx="141577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产品落地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C641E545-CAC5-4151-BBCA-4AEE99D4DE5F}"/>
              </a:ext>
            </a:extLst>
          </p:cNvPr>
          <p:cNvSpPr/>
          <p:nvPr/>
        </p:nvSpPr>
        <p:spPr>
          <a:xfrm>
            <a:off x="258794" y="334428"/>
            <a:ext cx="698500" cy="5464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清刻本悦宋简体" panose="02000000000000000000" pitchFamily="2" charset="-122"/>
              </a:rPr>
              <a:t>04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清刻本悦宋简体" panose="02000000000000000000" pitchFamily="2" charset="-122"/>
            </a:endParaRPr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A9A48F78-7619-4E4E-95EE-93D4CFE53592}"/>
              </a:ext>
            </a:extLst>
          </p:cNvPr>
          <p:cNvGrpSpPr/>
          <p:nvPr/>
        </p:nvGrpSpPr>
        <p:grpSpPr>
          <a:xfrm>
            <a:off x="346483" y="280751"/>
            <a:ext cx="523122" cy="653826"/>
            <a:chOff x="2668588" y="1189513"/>
            <a:chExt cx="3238500" cy="4047650"/>
          </a:xfrm>
        </p:grpSpPr>
        <p:grpSp>
          <p:nvGrpSpPr>
            <p:cNvPr id="27" name="组合 26">
              <a:extLst>
                <a:ext uri="{FF2B5EF4-FFF2-40B4-BE49-F238E27FC236}">
                  <a16:creationId xmlns:a16="http://schemas.microsoft.com/office/drawing/2014/main" id="{67AE1B5C-DDEA-4522-95D3-A8C0C0434CE4}"/>
                </a:ext>
              </a:extLst>
            </p:cNvPr>
            <p:cNvGrpSpPr/>
            <p:nvPr/>
          </p:nvGrpSpPr>
          <p:grpSpPr>
            <a:xfrm>
              <a:off x="2668588" y="1189513"/>
              <a:ext cx="3238500" cy="1309688"/>
              <a:chOff x="4478338" y="1241901"/>
              <a:chExt cx="3238500" cy="1309688"/>
            </a:xfrm>
          </p:grpSpPr>
          <p:sp>
            <p:nvSpPr>
              <p:cNvPr id="32" name="Freeform 5">
                <a:extLst>
                  <a:ext uri="{FF2B5EF4-FFF2-40B4-BE49-F238E27FC236}">
                    <a16:creationId xmlns:a16="http://schemas.microsoft.com/office/drawing/2014/main" id="{A4D9AEA7-AC43-41E6-B612-223EDCE3A002}"/>
                  </a:ext>
                </a:extLst>
              </p:cNvPr>
              <p:cNvSpPr/>
              <p:nvPr/>
            </p:nvSpPr>
            <p:spPr bwMode="auto">
              <a:xfrm>
                <a:off x="4478338" y="1241901"/>
                <a:ext cx="3238500" cy="1309688"/>
              </a:xfrm>
              <a:custGeom>
                <a:avLst/>
                <a:gdLst>
                  <a:gd name="T0" fmla="*/ 13 w 2040"/>
                  <a:gd name="T1" fmla="*/ 825 h 825"/>
                  <a:gd name="T2" fmla="*/ 13 w 2040"/>
                  <a:gd name="T3" fmla="*/ 603 h 825"/>
                  <a:gd name="T4" fmla="*/ 1020 w 2040"/>
                  <a:gd name="T5" fmla="*/ 22 h 825"/>
                  <a:gd name="T6" fmla="*/ 2026 w 2040"/>
                  <a:gd name="T7" fmla="*/ 603 h 825"/>
                  <a:gd name="T8" fmla="*/ 2026 w 2040"/>
                  <a:gd name="T9" fmla="*/ 825 h 825"/>
                  <a:gd name="T10" fmla="*/ 2040 w 2040"/>
                  <a:gd name="T11" fmla="*/ 825 h 825"/>
                  <a:gd name="T12" fmla="*/ 2040 w 2040"/>
                  <a:gd name="T13" fmla="*/ 591 h 825"/>
                  <a:gd name="T14" fmla="*/ 1020 w 2040"/>
                  <a:gd name="T15" fmla="*/ 0 h 825"/>
                  <a:gd name="T16" fmla="*/ 0 w 2040"/>
                  <a:gd name="T17" fmla="*/ 591 h 825"/>
                  <a:gd name="T18" fmla="*/ 0 w 2040"/>
                  <a:gd name="T19" fmla="*/ 825 h 825"/>
                  <a:gd name="T20" fmla="*/ 13 w 2040"/>
                  <a:gd name="T21" fmla="*/ 825 h 8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40" h="825">
                    <a:moveTo>
                      <a:pt x="13" y="825"/>
                    </a:moveTo>
                    <a:lnTo>
                      <a:pt x="13" y="603"/>
                    </a:lnTo>
                    <a:lnTo>
                      <a:pt x="1020" y="22"/>
                    </a:lnTo>
                    <a:lnTo>
                      <a:pt x="2026" y="603"/>
                    </a:lnTo>
                    <a:lnTo>
                      <a:pt x="2026" y="825"/>
                    </a:lnTo>
                    <a:lnTo>
                      <a:pt x="2040" y="825"/>
                    </a:lnTo>
                    <a:lnTo>
                      <a:pt x="2040" y="591"/>
                    </a:lnTo>
                    <a:lnTo>
                      <a:pt x="1020" y="0"/>
                    </a:lnTo>
                    <a:lnTo>
                      <a:pt x="0" y="591"/>
                    </a:lnTo>
                    <a:lnTo>
                      <a:pt x="0" y="825"/>
                    </a:lnTo>
                    <a:lnTo>
                      <a:pt x="13" y="825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9">
                <a:extLst>
                  <a:ext uri="{FF2B5EF4-FFF2-40B4-BE49-F238E27FC236}">
                    <a16:creationId xmlns:a16="http://schemas.microsoft.com/office/drawing/2014/main" id="{C6D74817-B569-49C3-B187-7745272C64C7}"/>
                  </a:ext>
                </a:extLst>
              </p:cNvPr>
              <p:cNvSpPr/>
              <p:nvPr/>
            </p:nvSpPr>
            <p:spPr bwMode="auto">
              <a:xfrm>
                <a:off x="4592638" y="1386364"/>
                <a:ext cx="3008313" cy="1165225"/>
              </a:xfrm>
              <a:custGeom>
                <a:avLst/>
                <a:gdLst>
                  <a:gd name="T0" fmla="*/ 66 w 1895"/>
                  <a:gd name="T1" fmla="*/ 734 h 734"/>
                  <a:gd name="T2" fmla="*/ 66 w 1895"/>
                  <a:gd name="T3" fmla="*/ 587 h 734"/>
                  <a:gd name="T4" fmla="*/ 944 w 1895"/>
                  <a:gd name="T5" fmla="*/ 81 h 734"/>
                  <a:gd name="T6" fmla="*/ 1822 w 1895"/>
                  <a:gd name="T7" fmla="*/ 587 h 734"/>
                  <a:gd name="T8" fmla="*/ 1822 w 1895"/>
                  <a:gd name="T9" fmla="*/ 734 h 734"/>
                  <a:gd name="T10" fmla="*/ 1895 w 1895"/>
                  <a:gd name="T11" fmla="*/ 734 h 734"/>
                  <a:gd name="T12" fmla="*/ 1895 w 1895"/>
                  <a:gd name="T13" fmla="*/ 546 h 734"/>
                  <a:gd name="T14" fmla="*/ 948 w 1895"/>
                  <a:gd name="T15" fmla="*/ 0 h 734"/>
                  <a:gd name="T16" fmla="*/ 0 w 1895"/>
                  <a:gd name="T17" fmla="*/ 546 h 734"/>
                  <a:gd name="T18" fmla="*/ 0 w 1895"/>
                  <a:gd name="T19" fmla="*/ 734 h 734"/>
                  <a:gd name="T20" fmla="*/ 66 w 1895"/>
                  <a:gd name="T21" fmla="*/ 734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95" h="734">
                    <a:moveTo>
                      <a:pt x="66" y="734"/>
                    </a:moveTo>
                    <a:lnTo>
                      <a:pt x="66" y="587"/>
                    </a:lnTo>
                    <a:lnTo>
                      <a:pt x="944" y="81"/>
                    </a:lnTo>
                    <a:lnTo>
                      <a:pt x="1822" y="587"/>
                    </a:lnTo>
                    <a:lnTo>
                      <a:pt x="1822" y="734"/>
                    </a:lnTo>
                    <a:lnTo>
                      <a:pt x="1895" y="734"/>
                    </a:lnTo>
                    <a:lnTo>
                      <a:pt x="1895" y="546"/>
                    </a:lnTo>
                    <a:lnTo>
                      <a:pt x="948" y="0"/>
                    </a:lnTo>
                    <a:lnTo>
                      <a:pt x="0" y="546"/>
                    </a:lnTo>
                    <a:lnTo>
                      <a:pt x="0" y="734"/>
                    </a:lnTo>
                    <a:lnTo>
                      <a:pt x="66" y="734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C33BACBD-AFA5-4EEA-86DA-CB77EFB5B9A5}"/>
                </a:ext>
              </a:extLst>
            </p:cNvPr>
            <p:cNvGrpSpPr/>
            <p:nvPr/>
          </p:nvGrpSpPr>
          <p:grpSpPr>
            <a:xfrm>
              <a:off x="2668588" y="3924300"/>
              <a:ext cx="3238500" cy="1312863"/>
              <a:chOff x="4478338" y="3976688"/>
              <a:chExt cx="3238500" cy="1312863"/>
            </a:xfrm>
          </p:grpSpPr>
          <p:sp>
            <p:nvSpPr>
              <p:cNvPr id="29" name="Freeform 6">
                <a:extLst>
                  <a:ext uri="{FF2B5EF4-FFF2-40B4-BE49-F238E27FC236}">
                    <a16:creationId xmlns:a16="http://schemas.microsoft.com/office/drawing/2014/main" id="{F6706646-476D-4AE1-AC7D-9F9918A31C1F}"/>
                  </a:ext>
                </a:extLst>
              </p:cNvPr>
              <p:cNvSpPr/>
              <p:nvPr/>
            </p:nvSpPr>
            <p:spPr bwMode="auto">
              <a:xfrm>
                <a:off x="4478338" y="3976688"/>
                <a:ext cx="3238500" cy="1312863"/>
              </a:xfrm>
              <a:custGeom>
                <a:avLst/>
                <a:gdLst>
                  <a:gd name="T0" fmla="*/ 1020 w 2040"/>
                  <a:gd name="T1" fmla="*/ 807 h 827"/>
                  <a:gd name="T2" fmla="*/ 13 w 2040"/>
                  <a:gd name="T3" fmla="*/ 226 h 827"/>
                  <a:gd name="T4" fmla="*/ 13 w 2040"/>
                  <a:gd name="T5" fmla="*/ 0 h 827"/>
                  <a:gd name="T6" fmla="*/ 0 w 2040"/>
                  <a:gd name="T7" fmla="*/ 0 h 827"/>
                  <a:gd name="T8" fmla="*/ 0 w 2040"/>
                  <a:gd name="T9" fmla="*/ 236 h 827"/>
                  <a:gd name="T10" fmla="*/ 1020 w 2040"/>
                  <a:gd name="T11" fmla="*/ 827 h 827"/>
                  <a:gd name="T12" fmla="*/ 2040 w 2040"/>
                  <a:gd name="T13" fmla="*/ 236 h 827"/>
                  <a:gd name="T14" fmla="*/ 2040 w 2040"/>
                  <a:gd name="T15" fmla="*/ 0 h 827"/>
                  <a:gd name="T16" fmla="*/ 2026 w 2040"/>
                  <a:gd name="T17" fmla="*/ 0 h 827"/>
                  <a:gd name="T18" fmla="*/ 2026 w 2040"/>
                  <a:gd name="T19" fmla="*/ 225 h 827"/>
                  <a:gd name="T20" fmla="*/ 1020 w 2040"/>
                  <a:gd name="T21" fmla="*/ 807 h 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40" h="827">
                    <a:moveTo>
                      <a:pt x="1020" y="807"/>
                    </a:moveTo>
                    <a:lnTo>
                      <a:pt x="13" y="226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236"/>
                    </a:lnTo>
                    <a:lnTo>
                      <a:pt x="1020" y="827"/>
                    </a:lnTo>
                    <a:lnTo>
                      <a:pt x="2040" y="236"/>
                    </a:lnTo>
                    <a:lnTo>
                      <a:pt x="2040" y="0"/>
                    </a:lnTo>
                    <a:lnTo>
                      <a:pt x="2026" y="0"/>
                    </a:lnTo>
                    <a:lnTo>
                      <a:pt x="2026" y="225"/>
                    </a:lnTo>
                    <a:lnTo>
                      <a:pt x="1020" y="807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0" name="Freeform 7">
                <a:extLst>
                  <a:ext uri="{FF2B5EF4-FFF2-40B4-BE49-F238E27FC236}">
                    <a16:creationId xmlns:a16="http://schemas.microsoft.com/office/drawing/2014/main" id="{78D0A99B-6FD3-4F36-AB9D-197D6CEF7BB5}"/>
                  </a:ext>
                </a:extLst>
              </p:cNvPr>
              <p:cNvSpPr/>
              <p:nvPr/>
            </p:nvSpPr>
            <p:spPr bwMode="auto">
              <a:xfrm>
                <a:off x="4478338" y="3976688"/>
                <a:ext cx="3238500" cy="1312863"/>
              </a:xfrm>
              <a:custGeom>
                <a:avLst/>
                <a:gdLst>
                  <a:gd name="T0" fmla="*/ 1020 w 2040"/>
                  <a:gd name="T1" fmla="*/ 807 h 827"/>
                  <a:gd name="T2" fmla="*/ 13 w 2040"/>
                  <a:gd name="T3" fmla="*/ 226 h 827"/>
                  <a:gd name="T4" fmla="*/ 13 w 2040"/>
                  <a:gd name="T5" fmla="*/ 0 h 827"/>
                  <a:gd name="T6" fmla="*/ 0 w 2040"/>
                  <a:gd name="T7" fmla="*/ 0 h 827"/>
                  <a:gd name="T8" fmla="*/ 0 w 2040"/>
                  <a:gd name="T9" fmla="*/ 236 h 827"/>
                  <a:gd name="T10" fmla="*/ 1020 w 2040"/>
                  <a:gd name="T11" fmla="*/ 827 h 827"/>
                  <a:gd name="T12" fmla="*/ 2040 w 2040"/>
                  <a:gd name="T13" fmla="*/ 236 h 827"/>
                  <a:gd name="T14" fmla="*/ 2040 w 2040"/>
                  <a:gd name="T15" fmla="*/ 0 h 827"/>
                  <a:gd name="T16" fmla="*/ 2026 w 2040"/>
                  <a:gd name="T17" fmla="*/ 0 h 827"/>
                  <a:gd name="T18" fmla="*/ 2026 w 2040"/>
                  <a:gd name="T19" fmla="*/ 225 h 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40" h="827">
                    <a:moveTo>
                      <a:pt x="1020" y="807"/>
                    </a:moveTo>
                    <a:lnTo>
                      <a:pt x="13" y="226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236"/>
                    </a:lnTo>
                    <a:lnTo>
                      <a:pt x="1020" y="827"/>
                    </a:lnTo>
                    <a:lnTo>
                      <a:pt x="2040" y="236"/>
                    </a:lnTo>
                    <a:lnTo>
                      <a:pt x="2040" y="0"/>
                    </a:lnTo>
                    <a:lnTo>
                      <a:pt x="2026" y="0"/>
                    </a:lnTo>
                    <a:lnTo>
                      <a:pt x="2026" y="22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1" name="Freeform 8">
                <a:extLst>
                  <a:ext uri="{FF2B5EF4-FFF2-40B4-BE49-F238E27FC236}">
                    <a16:creationId xmlns:a16="http://schemas.microsoft.com/office/drawing/2014/main" id="{80A50D27-7D45-477D-9F51-5BD06F8D1FF9}"/>
                  </a:ext>
                </a:extLst>
              </p:cNvPr>
              <p:cNvSpPr/>
              <p:nvPr/>
            </p:nvSpPr>
            <p:spPr bwMode="auto">
              <a:xfrm>
                <a:off x="4592638" y="3976688"/>
                <a:ext cx="3008313" cy="1171575"/>
              </a:xfrm>
              <a:custGeom>
                <a:avLst/>
                <a:gdLst>
                  <a:gd name="T0" fmla="*/ 1822 w 1895"/>
                  <a:gd name="T1" fmla="*/ 0 h 738"/>
                  <a:gd name="T2" fmla="*/ 1822 w 1895"/>
                  <a:gd name="T3" fmla="*/ 150 h 738"/>
                  <a:gd name="T4" fmla="*/ 944 w 1895"/>
                  <a:gd name="T5" fmla="*/ 655 h 738"/>
                  <a:gd name="T6" fmla="*/ 66 w 1895"/>
                  <a:gd name="T7" fmla="*/ 150 h 738"/>
                  <a:gd name="T8" fmla="*/ 66 w 1895"/>
                  <a:gd name="T9" fmla="*/ 0 h 738"/>
                  <a:gd name="T10" fmla="*/ 0 w 1895"/>
                  <a:gd name="T11" fmla="*/ 0 h 738"/>
                  <a:gd name="T12" fmla="*/ 0 w 1895"/>
                  <a:gd name="T13" fmla="*/ 192 h 738"/>
                  <a:gd name="T14" fmla="*/ 948 w 1895"/>
                  <a:gd name="T15" fmla="*/ 738 h 738"/>
                  <a:gd name="T16" fmla="*/ 1895 w 1895"/>
                  <a:gd name="T17" fmla="*/ 192 h 738"/>
                  <a:gd name="T18" fmla="*/ 1895 w 1895"/>
                  <a:gd name="T19" fmla="*/ 0 h 738"/>
                  <a:gd name="T20" fmla="*/ 1822 w 1895"/>
                  <a:gd name="T21" fmla="*/ 0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95" h="738">
                    <a:moveTo>
                      <a:pt x="1822" y="0"/>
                    </a:moveTo>
                    <a:lnTo>
                      <a:pt x="1822" y="150"/>
                    </a:lnTo>
                    <a:lnTo>
                      <a:pt x="944" y="655"/>
                    </a:lnTo>
                    <a:lnTo>
                      <a:pt x="66" y="150"/>
                    </a:lnTo>
                    <a:lnTo>
                      <a:pt x="66" y="0"/>
                    </a:lnTo>
                    <a:lnTo>
                      <a:pt x="0" y="0"/>
                    </a:lnTo>
                    <a:lnTo>
                      <a:pt x="0" y="192"/>
                    </a:lnTo>
                    <a:lnTo>
                      <a:pt x="948" y="738"/>
                    </a:lnTo>
                    <a:lnTo>
                      <a:pt x="1895" y="192"/>
                    </a:lnTo>
                    <a:lnTo>
                      <a:pt x="1895" y="0"/>
                    </a:lnTo>
                    <a:lnTo>
                      <a:pt x="1822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14:prism isContent="1"/>
      </p:transition>
    </mc:Choice>
    <mc:Fallback xmlns="">
      <p:transition spd="slow" advTm="0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4" fill="hold" grpId="0" nodeType="after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9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2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1" grpId="0"/>
          <p:bldP spid="12" grpId="0" animBg="1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75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75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2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3" presetID="14" presetClass="entr" presetSubtype="1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5" dur="500"/>
                                            <p:tgtEl>
                                              <p:spTgt spid="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7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4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9" grpId="0" animBg="1"/>
          <p:bldP spid="11" grpId="0"/>
          <p:bldP spid="12" grpId="0" animBg="1"/>
        </p:bldLst>
      </p:timing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椭圆 12">
            <a:extLst>
              <a:ext uri="{FF2B5EF4-FFF2-40B4-BE49-F238E27FC236}">
                <a16:creationId xmlns:a16="http://schemas.microsoft.com/office/drawing/2014/main" id="{5B6C029F-8549-426E-92CE-5A161F885E0B}"/>
              </a:ext>
            </a:extLst>
          </p:cNvPr>
          <p:cNvSpPr/>
          <p:nvPr/>
        </p:nvSpPr>
        <p:spPr>
          <a:xfrm>
            <a:off x="2611576" y="-592138"/>
            <a:ext cx="8042275" cy="8042276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 dirty="0"/>
          </a:p>
        </p:txBody>
      </p:sp>
      <p:sp>
        <p:nvSpPr>
          <p:cNvPr id="12" name="椭圆 11">
            <a:extLst>
              <a:ext uri="{FF2B5EF4-FFF2-40B4-BE49-F238E27FC236}">
                <a16:creationId xmlns:a16="http://schemas.microsoft.com/office/drawing/2014/main" id="{C1F4057E-E579-432B-B9B9-46A415903467}"/>
              </a:ext>
            </a:extLst>
          </p:cNvPr>
          <p:cNvSpPr/>
          <p:nvPr/>
        </p:nvSpPr>
        <p:spPr>
          <a:xfrm>
            <a:off x="1862138" y="-804863"/>
            <a:ext cx="8467725" cy="8467726"/>
          </a:xfrm>
          <a:prstGeom prst="ellipse">
            <a:avLst/>
          </a:prstGeom>
          <a:noFill/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69971C4C-0CD7-4DE2-BCD2-53C2A112EDB7}"/>
              </a:ext>
            </a:extLst>
          </p:cNvPr>
          <p:cNvSpPr/>
          <p:nvPr/>
        </p:nvSpPr>
        <p:spPr bwMode="auto">
          <a:xfrm>
            <a:off x="1976438" y="2074863"/>
            <a:ext cx="163512" cy="16351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21F58269-2E40-455C-B73E-DBBB7CEFB28A}"/>
              </a:ext>
            </a:extLst>
          </p:cNvPr>
          <p:cNvSpPr/>
          <p:nvPr/>
        </p:nvSpPr>
        <p:spPr bwMode="auto">
          <a:xfrm>
            <a:off x="1820863" y="2332038"/>
            <a:ext cx="295275" cy="295275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55B7EE6-A342-4CE3-B9E1-5AFD555E8F66}"/>
              </a:ext>
            </a:extLst>
          </p:cNvPr>
          <p:cNvSpPr/>
          <p:nvPr/>
        </p:nvSpPr>
        <p:spPr bwMode="auto">
          <a:xfrm>
            <a:off x="1820863" y="2705100"/>
            <a:ext cx="163512" cy="163513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6BA115E6-CD54-42A0-A563-EAAC0FB4CF63}"/>
              </a:ext>
            </a:extLst>
          </p:cNvPr>
          <p:cNvSpPr/>
          <p:nvPr/>
        </p:nvSpPr>
        <p:spPr>
          <a:xfrm>
            <a:off x="9899650" y="5048250"/>
            <a:ext cx="165100" cy="165100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19" name="椭圆 18">
            <a:extLst>
              <a:ext uri="{FF2B5EF4-FFF2-40B4-BE49-F238E27FC236}">
                <a16:creationId xmlns:a16="http://schemas.microsoft.com/office/drawing/2014/main" id="{5738ACFE-12FC-4A06-A230-61EDAC0C87C5}"/>
              </a:ext>
            </a:extLst>
          </p:cNvPr>
          <p:cNvSpPr/>
          <p:nvPr/>
        </p:nvSpPr>
        <p:spPr>
          <a:xfrm>
            <a:off x="9686925" y="5324475"/>
            <a:ext cx="296863" cy="295275"/>
          </a:xfrm>
          <a:prstGeom prst="ellipse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0" name="椭圆 19">
            <a:extLst>
              <a:ext uri="{FF2B5EF4-FFF2-40B4-BE49-F238E27FC236}">
                <a16:creationId xmlns:a16="http://schemas.microsoft.com/office/drawing/2014/main" id="{40C458E2-4817-4739-8864-678690FAC96D}"/>
              </a:ext>
            </a:extLst>
          </p:cNvPr>
          <p:cNvSpPr/>
          <p:nvPr/>
        </p:nvSpPr>
        <p:spPr>
          <a:xfrm>
            <a:off x="9539288" y="5697538"/>
            <a:ext cx="165100" cy="16351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zh-CN" altLang="en-US"/>
          </a:p>
        </p:txBody>
      </p:sp>
      <p:sp>
        <p:nvSpPr>
          <p:cNvPr id="29" name="六边形 28">
            <a:extLst>
              <a:ext uri="{FF2B5EF4-FFF2-40B4-BE49-F238E27FC236}">
                <a16:creationId xmlns:a16="http://schemas.microsoft.com/office/drawing/2014/main" id="{0D5B64AD-7D83-4518-8C8C-8EEDC048A756}"/>
              </a:ext>
            </a:extLst>
          </p:cNvPr>
          <p:cNvSpPr/>
          <p:nvPr/>
        </p:nvSpPr>
        <p:spPr>
          <a:xfrm rot="5400000">
            <a:off x="4917962" y="943831"/>
            <a:ext cx="2234461" cy="1926260"/>
          </a:xfrm>
          <a:prstGeom prst="hexag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六边形 27">
            <a:extLst>
              <a:ext uri="{FF2B5EF4-FFF2-40B4-BE49-F238E27FC236}">
                <a16:creationId xmlns:a16="http://schemas.microsoft.com/office/drawing/2014/main" id="{23AB3A74-3875-4037-B9C1-AA043D09A621}"/>
              </a:ext>
            </a:extLst>
          </p:cNvPr>
          <p:cNvSpPr/>
          <p:nvPr/>
        </p:nvSpPr>
        <p:spPr>
          <a:xfrm rot="5400000">
            <a:off x="4875582" y="825204"/>
            <a:ext cx="2194773" cy="1892046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D13E47F2-D9CA-422E-9EB8-E899180C5031}"/>
              </a:ext>
            </a:extLst>
          </p:cNvPr>
          <p:cNvSpPr txBox="1"/>
          <p:nvPr/>
        </p:nvSpPr>
        <p:spPr>
          <a:xfrm>
            <a:off x="5001819" y="1263395"/>
            <a:ext cx="189026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2020</a:t>
            </a:r>
            <a:endParaRPr lang="zh-CN" altLang="en-US" sz="5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2" name="TextBox 4">
            <a:extLst>
              <a:ext uri="{FF2B5EF4-FFF2-40B4-BE49-F238E27FC236}">
                <a16:creationId xmlns:a16="http://schemas.microsoft.com/office/drawing/2014/main" id="{5207E9B8-065B-4006-982D-44EB4CE487FF}"/>
              </a:ext>
            </a:extLst>
          </p:cNvPr>
          <p:cNvSpPr txBox="1"/>
          <p:nvPr/>
        </p:nvSpPr>
        <p:spPr>
          <a:xfrm>
            <a:off x="2926094" y="3203273"/>
            <a:ext cx="64011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/>
            <a:r>
              <a:rPr lang="zh-CN" altLang="en-US" sz="4800" dirty="0">
                <a:solidFill>
                  <a:schemeClr val="bg2">
                    <a:lumMod val="25000"/>
                  </a:schemeClr>
                </a:solidFill>
                <a:latin typeface="迷你简菱心" panose="02010609000101010101" pitchFamily="49" charset="-122"/>
                <a:ea typeface="迷你简菱心" panose="02010609000101010101" pitchFamily="49" charset="-122"/>
                <a:cs typeface="+mn-ea"/>
                <a:sym typeface="+mn-lt"/>
              </a:rPr>
              <a:t>感谢观看</a:t>
            </a:r>
            <a:r>
              <a:rPr lang="en-US" altLang="zh-CN" sz="4800" dirty="0">
                <a:solidFill>
                  <a:schemeClr val="bg2">
                    <a:lumMod val="25000"/>
                  </a:schemeClr>
                </a:solidFill>
                <a:latin typeface="迷你简菱心" panose="02010609000101010101" pitchFamily="49" charset="-122"/>
                <a:ea typeface="迷你简菱心" panose="02010609000101010101" pitchFamily="49" charset="-122"/>
                <a:cs typeface="+mn-ea"/>
                <a:sym typeface="+mn-lt"/>
              </a:rPr>
              <a:t>  THANKS</a:t>
            </a:r>
            <a:endParaRPr lang="zh-CN" altLang="en-US" sz="4800" dirty="0">
              <a:solidFill>
                <a:schemeClr val="bg2">
                  <a:lumMod val="25000"/>
                </a:schemeClr>
              </a:solidFill>
              <a:latin typeface="迷你简菱心" panose="02010609000101010101" pitchFamily="49" charset="-122"/>
              <a:ea typeface="迷你简菱心" panose="02010609000101010101" pitchFamily="49" charset="-122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47811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prism isContent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000"/>
                            </p:stCondLst>
                            <p:childTnLst>
                              <p:par>
                                <p:cTn id="4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500"/>
                            </p:stCondLst>
                            <p:childTnLst>
                              <p:par>
                                <p:cTn id="4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9" grpId="0" animBg="1"/>
      <p:bldP spid="28" grpId="0" animBg="1"/>
      <p:bldP spid="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>
            <a:extLst>
              <a:ext uri="{FF2B5EF4-FFF2-40B4-BE49-F238E27FC236}">
                <a16:creationId xmlns:a16="http://schemas.microsoft.com/office/drawing/2014/main" id="{E5AA66AC-6D63-4CDC-AEFE-88B69B18AB10}"/>
              </a:ext>
            </a:extLst>
          </p:cNvPr>
          <p:cNvSpPr/>
          <p:nvPr/>
        </p:nvSpPr>
        <p:spPr>
          <a:xfrm rot="1451767">
            <a:off x="6148858" y="1292186"/>
            <a:ext cx="4124681" cy="2182426"/>
          </a:xfrm>
          <a:prstGeom prst="rect">
            <a:avLst/>
          </a:prstGeom>
          <a:gradFill flip="none" rotWithShape="1">
            <a:gsLst>
              <a:gs pos="54000">
                <a:schemeClr val="bg1">
                  <a:lumMod val="65000"/>
                  <a:lumOff val="35000"/>
                  <a:alpha val="0"/>
                </a:schemeClr>
              </a:gs>
              <a:gs pos="0">
                <a:schemeClr val="accent1">
                  <a:alpha val="54000"/>
                  <a:lumMod val="65000"/>
                  <a:lumOff val="35000"/>
                </a:schemeClr>
              </a:gs>
              <a:gs pos="0">
                <a:schemeClr val="bg1">
                  <a:lumMod val="75000"/>
                </a:schemeClr>
              </a:gs>
            </a:gsLst>
            <a:lin ang="2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4" name="任意多边形 36">
            <a:extLst>
              <a:ext uri="{FF2B5EF4-FFF2-40B4-BE49-F238E27FC236}">
                <a16:creationId xmlns:a16="http://schemas.microsoft.com/office/drawing/2014/main" id="{7C988F14-EA63-411F-B7E1-92A4E2C6B995}"/>
              </a:ext>
            </a:extLst>
          </p:cNvPr>
          <p:cNvSpPr/>
          <p:nvPr/>
        </p:nvSpPr>
        <p:spPr>
          <a:xfrm>
            <a:off x="-30184" y="4048123"/>
            <a:ext cx="12233163" cy="1271902"/>
          </a:xfrm>
          <a:custGeom>
            <a:avLst/>
            <a:gdLst>
              <a:gd name="connsiteX0" fmla="*/ 0 w 12721389"/>
              <a:gd name="connsiteY0" fmla="*/ 532365 h 1078137"/>
              <a:gd name="connsiteX1" fmla="*/ 3593431 w 12721389"/>
              <a:gd name="connsiteY1" fmla="*/ 51102 h 1078137"/>
              <a:gd name="connsiteX2" fmla="*/ 7908758 w 12721389"/>
              <a:gd name="connsiteY2" fmla="*/ 1077797 h 1078137"/>
              <a:gd name="connsiteX3" fmla="*/ 11774905 w 12721389"/>
              <a:gd name="connsiteY3" fmla="*/ 163397 h 1078137"/>
              <a:gd name="connsiteX4" fmla="*/ 12721389 w 12721389"/>
              <a:gd name="connsiteY4" fmla="*/ 35060 h 1078137"/>
              <a:gd name="connsiteX0" fmla="*/ 0 w 12721389"/>
              <a:gd name="connsiteY0" fmla="*/ 532365 h 1078137"/>
              <a:gd name="connsiteX1" fmla="*/ 3593431 w 12721389"/>
              <a:gd name="connsiteY1" fmla="*/ 51102 h 1078137"/>
              <a:gd name="connsiteX2" fmla="*/ 7908758 w 12721389"/>
              <a:gd name="connsiteY2" fmla="*/ 1077797 h 1078137"/>
              <a:gd name="connsiteX3" fmla="*/ 11774905 w 12721389"/>
              <a:gd name="connsiteY3" fmla="*/ 163397 h 1078137"/>
              <a:gd name="connsiteX4" fmla="*/ 12721389 w 12721389"/>
              <a:gd name="connsiteY4" fmla="*/ 35060 h 1078137"/>
              <a:gd name="connsiteX0" fmla="*/ 0 w 12721389"/>
              <a:gd name="connsiteY0" fmla="*/ 503854 h 1049626"/>
              <a:gd name="connsiteX1" fmla="*/ 3593431 w 12721389"/>
              <a:gd name="connsiteY1" fmla="*/ 22591 h 1049626"/>
              <a:gd name="connsiteX2" fmla="*/ 7908758 w 12721389"/>
              <a:gd name="connsiteY2" fmla="*/ 1049286 h 1049626"/>
              <a:gd name="connsiteX3" fmla="*/ 11774905 w 12721389"/>
              <a:gd name="connsiteY3" fmla="*/ 134886 h 1049626"/>
              <a:gd name="connsiteX4" fmla="*/ 12721389 w 12721389"/>
              <a:gd name="connsiteY4" fmla="*/ 6549 h 1049626"/>
              <a:gd name="connsiteX0" fmla="*/ 0 w 12368463"/>
              <a:gd name="connsiteY0" fmla="*/ 498433 h 1044197"/>
              <a:gd name="connsiteX1" fmla="*/ 3593431 w 12368463"/>
              <a:gd name="connsiteY1" fmla="*/ 17170 h 1044197"/>
              <a:gd name="connsiteX2" fmla="*/ 7908758 w 12368463"/>
              <a:gd name="connsiteY2" fmla="*/ 1043865 h 1044197"/>
              <a:gd name="connsiteX3" fmla="*/ 11774905 w 12368463"/>
              <a:gd name="connsiteY3" fmla="*/ 129465 h 1044197"/>
              <a:gd name="connsiteX4" fmla="*/ 12368463 w 12368463"/>
              <a:gd name="connsiteY4" fmla="*/ 113423 h 1044197"/>
              <a:gd name="connsiteX0" fmla="*/ 0 w 12368463"/>
              <a:gd name="connsiteY0" fmla="*/ 498433 h 1044197"/>
              <a:gd name="connsiteX1" fmla="*/ 3593431 w 12368463"/>
              <a:gd name="connsiteY1" fmla="*/ 17170 h 1044197"/>
              <a:gd name="connsiteX2" fmla="*/ 7908758 w 12368463"/>
              <a:gd name="connsiteY2" fmla="*/ 1043865 h 1044197"/>
              <a:gd name="connsiteX3" fmla="*/ 11774905 w 12368463"/>
              <a:gd name="connsiteY3" fmla="*/ 129465 h 1044197"/>
              <a:gd name="connsiteX4" fmla="*/ 12368463 w 12368463"/>
              <a:gd name="connsiteY4" fmla="*/ 113423 h 1044197"/>
              <a:gd name="connsiteX0" fmla="*/ 0 w 12368463"/>
              <a:gd name="connsiteY0" fmla="*/ 498433 h 1045860"/>
              <a:gd name="connsiteX1" fmla="*/ 3593431 w 12368463"/>
              <a:gd name="connsiteY1" fmla="*/ 17170 h 1045860"/>
              <a:gd name="connsiteX2" fmla="*/ 7908758 w 12368463"/>
              <a:gd name="connsiteY2" fmla="*/ 1043865 h 1045860"/>
              <a:gd name="connsiteX3" fmla="*/ 11357810 w 12368463"/>
              <a:gd name="connsiteY3" fmla="*/ 273844 h 1045860"/>
              <a:gd name="connsiteX4" fmla="*/ 12368463 w 12368463"/>
              <a:gd name="connsiteY4" fmla="*/ 113423 h 1045860"/>
              <a:gd name="connsiteX0" fmla="*/ 0 w 12368463"/>
              <a:gd name="connsiteY0" fmla="*/ 503294 h 1146765"/>
              <a:gd name="connsiteX1" fmla="*/ 3593431 w 12368463"/>
              <a:gd name="connsiteY1" fmla="*/ 22031 h 1146765"/>
              <a:gd name="connsiteX2" fmla="*/ 8855242 w 12368463"/>
              <a:gd name="connsiteY2" fmla="*/ 1144979 h 1146765"/>
              <a:gd name="connsiteX3" fmla="*/ 11357810 w 12368463"/>
              <a:gd name="connsiteY3" fmla="*/ 278705 h 1146765"/>
              <a:gd name="connsiteX4" fmla="*/ 12368463 w 12368463"/>
              <a:gd name="connsiteY4" fmla="*/ 118284 h 1146765"/>
              <a:gd name="connsiteX0" fmla="*/ 0 w 12368463"/>
              <a:gd name="connsiteY0" fmla="*/ 503294 h 1157827"/>
              <a:gd name="connsiteX1" fmla="*/ 3593431 w 12368463"/>
              <a:gd name="connsiteY1" fmla="*/ 22031 h 1157827"/>
              <a:gd name="connsiteX2" fmla="*/ 8855242 w 12368463"/>
              <a:gd name="connsiteY2" fmla="*/ 1144979 h 1157827"/>
              <a:gd name="connsiteX3" fmla="*/ 11357810 w 12368463"/>
              <a:gd name="connsiteY3" fmla="*/ 599547 h 1157827"/>
              <a:gd name="connsiteX4" fmla="*/ 12368463 w 12368463"/>
              <a:gd name="connsiteY4" fmla="*/ 118284 h 1157827"/>
              <a:gd name="connsiteX0" fmla="*/ 0 w 12368463"/>
              <a:gd name="connsiteY0" fmla="*/ 503294 h 1161527"/>
              <a:gd name="connsiteX1" fmla="*/ 3593431 w 12368463"/>
              <a:gd name="connsiteY1" fmla="*/ 22031 h 1161527"/>
              <a:gd name="connsiteX2" fmla="*/ 8855242 w 12368463"/>
              <a:gd name="connsiteY2" fmla="*/ 1144979 h 1161527"/>
              <a:gd name="connsiteX3" fmla="*/ 11357810 w 12368463"/>
              <a:gd name="connsiteY3" fmla="*/ 599547 h 1161527"/>
              <a:gd name="connsiteX4" fmla="*/ 12368463 w 12368463"/>
              <a:gd name="connsiteY4" fmla="*/ 118284 h 1161527"/>
              <a:gd name="connsiteX0" fmla="*/ 0 w 12609094"/>
              <a:gd name="connsiteY0" fmla="*/ 503294 h 1157530"/>
              <a:gd name="connsiteX1" fmla="*/ 3593431 w 12609094"/>
              <a:gd name="connsiteY1" fmla="*/ 22031 h 1157530"/>
              <a:gd name="connsiteX2" fmla="*/ 8855242 w 12609094"/>
              <a:gd name="connsiteY2" fmla="*/ 1144979 h 1157530"/>
              <a:gd name="connsiteX3" fmla="*/ 11357810 w 12609094"/>
              <a:gd name="connsiteY3" fmla="*/ 599547 h 1157530"/>
              <a:gd name="connsiteX4" fmla="*/ 12609094 w 12609094"/>
              <a:gd name="connsiteY4" fmla="*/ 198494 h 1157530"/>
              <a:gd name="connsiteX0" fmla="*/ 0 w 12609094"/>
              <a:gd name="connsiteY0" fmla="*/ 503294 h 1157530"/>
              <a:gd name="connsiteX1" fmla="*/ 3593431 w 12609094"/>
              <a:gd name="connsiteY1" fmla="*/ 22031 h 1157530"/>
              <a:gd name="connsiteX2" fmla="*/ 8855242 w 12609094"/>
              <a:gd name="connsiteY2" fmla="*/ 1144979 h 1157530"/>
              <a:gd name="connsiteX3" fmla="*/ 11357810 w 12609094"/>
              <a:gd name="connsiteY3" fmla="*/ 599547 h 1157530"/>
              <a:gd name="connsiteX4" fmla="*/ 12609094 w 12609094"/>
              <a:gd name="connsiteY4" fmla="*/ 198494 h 1157530"/>
              <a:gd name="connsiteX0" fmla="*/ 0 w 12609094"/>
              <a:gd name="connsiteY0" fmla="*/ 503294 h 1157530"/>
              <a:gd name="connsiteX1" fmla="*/ 3593431 w 12609094"/>
              <a:gd name="connsiteY1" fmla="*/ 22031 h 1157530"/>
              <a:gd name="connsiteX2" fmla="*/ 8678779 w 12609094"/>
              <a:gd name="connsiteY2" fmla="*/ 1144979 h 1157530"/>
              <a:gd name="connsiteX3" fmla="*/ 11357810 w 12609094"/>
              <a:gd name="connsiteY3" fmla="*/ 599547 h 1157530"/>
              <a:gd name="connsiteX4" fmla="*/ 12609094 w 12609094"/>
              <a:gd name="connsiteY4" fmla="*/ 198494 h 1157530"/>
              <a:gd name="connsiteX0" fmla="*/ 0 w 12609094"/>
              <a:gd name="connsiteY0" fmla="*/ 503294 h 1145790"/>
              <a:gd name="connsiteX1" fmla="*/ 3593431 w 12609094"/>
              <a:gd name="connsiteY1" fmla="*/ 22031 h 1145790"/>
              <a:gd name="connsiteX2" fmla="*/ 8678779 w 12609094"/>
              <a:gd name="connsiteY2" fmla="*/ 1144979 h 1145790"/>
              <a:gd name="connsiteX3" fmla="*/ 12609094 w 12609094"/>
              <a:gd name="connsiteY3" fmla="*/ 198494 h 1145790"/>
              <a:gd name="connsiteX0" fmla="*/ 0 w 12609094"/>
              <a:gd name="connsiteY0" fmla="*/ 458098 h 1100219"/>
              <a:gd name="connsiteX1" fmla="*/ 4010526 w 12609094"/>
              <a:gd name="connsiteY1" fmla="*/ 24961 h 1100219"/>
              <a:gd name="connsiteX2" fmla="*/ 8678779 w 12609094"/>
              <a:gd name="connsiteY2" fmla="*/ 1099783 h 1100219"/>
              <a:gd name="connsiteX3" fmla="*/ 12609094 w 12609094"/>
              <a:gd name="connsiteY3" fmla="*/ 153298 h 1100219"/>
              <a:gd name="connsiteX0" fmla="*/ 0 w 12609094"/>
              <a:gd name="connsiteY0" fmla="*/ 459006 h 1117160"/>
              <a:gd name="connsiteX1" fmla="*/ 4010526 w 12609094"/>
              <a:gd name="connsiteY1" fmla="*/ 25869 h 1117160"/>
              <a:gd name="connsiteX2" fmla="*/ 8999621 w 12609094"/>
              <a:gd name="connsiteY2" fmla="*/ 1116733 h 1117160"/>
              <a:gd name="connsiteX3" fmla="*/ 12609094 w 12609094"/>
              <a:gd name="connsiteY3" fmla="*/ 154206 h 1117160"/>
              <a:gd name="connsiteX0" fmla="*/ 0 w 12288251"/>
              <a:gd name="connsiteY0" fmla="*/ 459006 h 1118949"/>
              <a:gd name="connsiteX1" fmla="*/ 4010526 w 12288251"/>
              <a:gd name="connsiteY1" fmla="*/ 25869 h 1118949"/>
              <a:gd name="connsiteX2" fmla="*/ 8999621 w 12288251"/>
              <a:gd name="connsiteY2" fmla="*/ 1116733 h 1118949"/>
              <a:gd name="connsiteX3" fmla="*/ 12288251 w 12288251"/>
              <a:gd name="connsiteY3" fmla="*/ 298585 h 1118949"/>
              <a:gd name="connsiteX0" fmla="*/ 0 w 12288251"/>
              <a:gd name="connsiteY0" fmla="*/ 459006 h 1119678"/>
              <a:gd name="connsiteX1" fmla="*/ 4010526 w 12288251"/>
              <a:gd name="connsiteY1" fmla="*/ 25869 h 1119678"/>
              <a:gd name="connsiteX2" fmla="*/ 8999621 w 12288251"/>
              <a:gd name="connsiteY2" fmla="*/ 1116733 h 1119678"/>
              <a:gd name="connsiteX3" fmla="*/ 12288251 w 12288251"/>
              <a:gd name="connsiteY3" fmla="*/ 298585 h 1119678"/>
              <a:gd name="connsiteX0" fmla="*/ 0 w 12336378"/>
              <a:gd name="connsiteY0" fmla="*/ 459006 h 1119678"/>
              <a:gd name="connsiteX1" fmla="*/ 4010526 w 12336378"/>
              <a:gd name="connsiteY1" fmla="*/ 25869 h 1119678"/>
              <a:gd name="connsiteX2" fmla="*/ 8999621 w 12336378"/>
              <a:gd name="connsiteY2" fmla="*/ 1116733 h 1119678"/>
              <a:gd name="connsiteX3" fmla="*/ 12336378 w 12336378"/>
              <a:gd name="connsiteY3" fmla="*/ 298585 h 1119678"/>
              <a:gd name="connsiteX0" fmla="*/ 0 w 12336378"/>
              <a:gd name="connsiteY0" fmla="*/ 459006 h 1119864"/>
              <a:gd name="connsiteX1" fmla="*/ 4010526 w 12336378"/>
              <a:gd name="connsiteY1" fmla="*/ 25869 h 1119864"/>
              <a:gd name="connsiteX2" fmla="*/ 8999621 w 12336378"/>
              <a:gd name="connsiteY2" fmla="*/ 1116733 h 1119864"/>
              <a:gd name="connsiteX3" fmla="*/ 12336378 w 12336378"/>
              <a:gd name="connsiteY3" fmla="*/ 298585 h 1119864"/>
              <a:gd name="connsiteX0" fmla="*/ 0 w 12336378"/>
              <a:gd name="connsiteY0" fmla="*/ 459920 h 1136723"/>
              <a:gd name="connsiteX1" fmla="*/ 4010526 w 12336378"/>
              <a:gd name="connsiteY1" fmla="*/ 26783 h 1136723"/>
              <a:gd name="connsiteX2" fmla="*/ 9160042 w 12336378"/>
              <a:gd name="connsiteY2" fmla="*/ 1133689 h 1136723"/>
              <a:gd name="connsiteX3" fmla="*/ 12336378 w 12336378"/>
              <a:gd name="connsiteY3" fmla="*/ 299499 h 1136723"/>
              <a:gd name="connsiteX0" fmla="*/ 0 w 12336378"/>
              <a:gd name="connsiteY0" fmla="*/ 489883 h 1167372"/>
              <a:gd name="connsiteX1" fmla="*/ 3930315 w 12336378"/>
              <a:gd name="connsiteY1" fmla="*/ 24662 h 1167372"/>
              <a:gd name="connsiteX2" fmla="*/ 9160042 w 12336378"/>
              <a:gd name="connsiteY2" fmla="*/ 1163652 h 1167372"/>
              <a:gd name="connsiteX3" fmla="*/ 12336378 w 12336378"/>
              <a:gd name="connsiteY3" fmla="*/ 329462 h 1167372"/>
              <a:gd name="connsiteX0" fmla="*/ 0 w 12336378"/>
              <a:gd name="connsiteY0" fmla="*/ 489883 h 1167372"/>
              <a:gd name="connsiteX1" fmla="*/ 3930315 w 12336378"/>
              <a:gd name="connsiteY1" fmla="*/ 24662 h 1167372"/>
              <a:gd name="connsiteX2" fmla="*/ 9160042 w 12336378"/>
              <a:gd name="connsiteY2" fmla="*/ 1163652 h 1167372"/>
              <a:gd name="connsiteX3" fmla="*/ 12336378 w 12336378"/>
              <a:gd name="connsiteY3" fmla="*/ 329462 h 1167372"/>
              <a:gd name="connsiteX0" fmla="*/ 0 w 12336378"/>
              <a:gd name="connsiteY0" fmla="*/ 489883 h 1166384"/>
              <a:gd name="connsiteX1" fmla="*/ 3930315 w 12336378"/>
              <a:gd name="connsiteY1" fmla="*/ 24662 h 1166384"/>
              <a:gd name="connsiteX2" fmla="*/ 9160042 w 12336378"/>
              <a:gd name="connsiteY2" fmla="*/ 1163652 h 1166384"/>
              <a:gd name="connsiteX3" fmla="*/ 12336378 w 12336378"/>
              <a:gd name="connsiteY3" fmla="*/ 329462 h 1166384"/>
              <a:gd name="connsiteX0" fmla="*/ 0 w 12256167"/>
              <a:gd name="connsiteY0" fmla="*/ 489883 h 1168885"/>
              <a:gd name="connsiteX1" fmla="*/ 3930315 w 12256167"/>
              <a:gd name="connsiteY1" fmla="*/ 24662 h 1168885"/>
              <a:gd name="connsiteX2" fmla="*/ 9160042 w 12256167"/>
              <a:gd name="connsiteY2" fmla="*/ 1163652 h 1168885"/>
              <a:gd name="connsiteX3" fmla="*/ 12256167 w 12256167"/>
              <a:gd name="connsiteY3" fmla="*/ 425715 h 1168885"/>
              <a:gd name="connsiteX0" fmla="*/ 0 w 12240125"/>
              <a:gd name="connsiteY0" fmla="*/ 238646 h 1254532"/>
              <a:gd name="connsiteX1" fmla="*/ 3914273 w 12240125"/>
              <a:gd name="connsiteY1" fmla="*/ 110309 h 1254532"/>
              <a:gd name="connsiteX2" fmla="*/ 9144000 w 12240125"/>
              <a:gd name="connsiteY2" fmla="*/ 1249299 h 1254532"/>
              <a:gd name="connsiteX3" fmla="*/ 12240125 w 12240125"/>
              <a:gd name="connsiteY3" fmla="*/ 511362 h 1254532"/>
              <a:gd name="connsiteX0" fmla="*/ 0 w 12240125"/>
              <a:gd name="connsiteY0" fmla="*/ 259219 h 1275890"/>
              <a:gd name="connsiteX1" fmla="*/ 3978441 w 12240125"/>
              <a:gd name="connsiteY1" fmla="*/ 98798 h 1275890"/>
              <a:gd name="connsiteX2" fmla="*/ 9144000 w 12240125"/>
              <a:gd name="connsiteY2" fmla="*/ 1269872 h 1275890"/>
              <a:gd name="connsiteX3" fmla="*/ 12240125 w 12240125"/>
              <a:gd name="connsiteY3" fmla="*/ 531935 h 1275890"/>
              <a:gd name="connsiteX0" fmla="*/ 0 w 12240125"/>
              <a:gd name="connsiteY0" fmla="*/ 259219 h 1271902"/>
              <a:gd name="connsiteX1" fmla="*/ 3978441 w 12240125"/>
              <a:gd name="connsiteY1" fmla="*/ 98798 h 1271902"/>
              <a:gd name="connsiteX2" fmla="*/ 9144000 w 12240125"/>
              <a:gd name="connsiteY2" fmla="*/ 1269872 h 1271902"/>
              <a:gd name="connsiteX3" fmla="*/ 12240125 w 12240125"/>
              <a:gd name="connsiteY3" fmla="*/ 531935 h 1271902"/>
              <a:gd name="connsiteX0" fmla="*/ 0 w 12240125"/>
              <a:gd name="connsiteY0" fmla="*/ 259219 h 1271902"/>
              <a:gd name="connsiteX1" fmla="*/ 3978441 w 12240125"/>
              <a:gd name="connsiteY1" fmla="*/ 98798 h 1271902"/>
              <a:gd name="connsiteX2" fmla="*/ 8999621 w 12240125"/>
              <a:gd name="connsiteY2" fmla="*/ 1269872 h 1271902"/>
              <a:gd name="connsiteX3" fmla="*/ 12240125 w 12240125"/>
              <a:gd name="connsiteY3" fmla="*/ 531935 h 1271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240125" h="1271902">
                <a:moveTo>
                  <a:pt x="0" y="259219"/>
                </a:moveTo>
                <a:cubicBezTo>
                  <a:pt x="1137652" y="-26865"/>
                  <a:pt x="2478504" y="-69644"/>
                  <a:pt x="3978441" y="98798"/>
                </a:cubicBezTo>
                <a:cubicBezTo>
                  <a:pt x="5478378" y="267240"/>
                  <a:pt x="7606632" y="1229768"/>
                  <a:pt x="8999621" y="1269872"/>
                </a:cubicBezTo>
                <a:cubicBezTo>
                  <a:pt x="10392610" y="1309976"/>
                  <a:pt x="11902573" y="745162"/>
                  <a:pt x="12240125" y="531935"/>
                </a:cubicBezTo>
              </a:path>
            </a:pathLst>
          </a:custGeom>
          <a:noFill/>
          <a:ln w="28575">
            <a:solidFill>
              <a:srgbClr val="3F404B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0" tIns="45699" rIns="91400" bIns="45699" rtlCol="0" anchor="ctr"/>
          <a:lstStyle/>
          <a:p>
            <a:pPr algn="ctr"/>
            <a:endParaRPr lang="zh-CN" altLang="en-US" sz="2399"/>
          </a:p>
        </p:txBody>
      </p:sp>
      <p:sp>
        <p:nvSpPr>
          <p:cNvPr id="5" name="六边形 4">
            <a:extLst>
              <a:ext uri="{FF2B5EF4-FFF2-40B4-BE49-F238E27FC236}">
                <a16:creationId xmlns:a16="http://schemas.microsoft.com/office/drawing/2014/main" id="{8E5F33FD-0D64-4B6B-B090-6A8044AB1AF5}"/>
              </a:ext>
            </a:extLst>
          </p:cNvPr>
          <p:cNvSpPr/>
          <p:nvPr/>
        </p:nvSpPr>
        <p:spPr>
          <a:xfrm rot="5400000">
            <a:off x="5146562" y="524732"/>
            <a:ext cx="2234461" cy="1926260"/>
          </a:xfrm>
          <a:prstGeom prst="hexagon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六边形 5">
            <a:extLst>
              <a:ext uri="{FF2B5EF4-FFF2-40B4-BE49-F238E27FC236}">
                <a16:creationId xmlns:a16="http://schemas.microsoft.com/office/drawing/2014/main" id="{338DA856-88F4-4D5B-B696-E9060C782D73}"/>
              </a:ext>
            </a:extLst>
          </p:cNvPr>
          <p:cNvSpPr/>
          <p:nvPr/>
        </p:nvSpPr>
        <p:spPr>
          <a:xfrm rot="5400000">
            <a:off x="5104182" y="406105"/>
            <a:ext cx="2194773" cy="1892046"/>
          </a:xfrm>
          <a:prstGeom prst="hexagon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F0F52A68-1332-4509-9C26-63184E928646}"/>
              </a:ext>
            </a:extLst>
          </p:cNvPr>
          <p:cNvSpPr txBox="1"/>
          <p:nvPr/>
        </p:nvSpPr>
        <p:spPr>
          <a:xfrm>
            <a:off x="5230418" y="844296"/>
            <a:ext cx="1917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5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目录</a:t>
            </a:r>
          </a:p>
        </p:txBody>
      </p:sp>
      <p:sp>
        <p:nvSpPr>
          <p:cNvPr id="14" name="六边形 13">
            <a:extLst>
              <a:ext uri="{FF2B5EF4-FFF2-40B4-BE49-F238E27FC236}">
                <a16:creationId xmlns:a16="http://schemas.microsoft.com/office/drawing/2014/main" id="{7ABB4417-658A-4FAA-929A-A627ACD58BA9}"/>
              </a:ext>
            </a:extLst>
          </p:cNvPr>
          <p:cNvSpPr/>
          <p:nvPr/>
        </p:nvSpPr>
        <p:spPr>
          <a:xfrm rot="5400000">
            <a:off x="3715236" y="3597174"/>
            <a:ext cx="1396951" cy="1204268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AEB64C89-E182-4287-8157-3A9F40E1441F}"/>
              </a:ext>
            </a:extLst>
          </p:cNvPr>
          <p:cNvSpPr/>
          <p:nvPr/>
        </p:nvSpPr>
        <p:spPr>
          <a:xfrm>
            <a:off x="3893635" y="3766400"/>
            <a:ext cx="11225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方案展示</a:t>
            </a:r>
          </a:p>
        </p:txBody>
      </p:sp>
      <p:sp>
        <p:nvSpPr>
          <p:cNvPr id="20" name="六边形 19">
            <a:extLst>
              <a:ext uri="{FF2B5EF4-FFF2-40B4-BE49-F238E27FC236}">
                <a16:creationId xmlns:a16="http://schemas.microsoft.com/office/drawing/2014/main" id="{77F9C052-B76B-4BC7-B46A-644F48DE0841}"/>
              </a:ext>
            </a:extLst>
          </p:cNvPr>
          <p:cNvSpPr/>
          <p:nvPr/>
        </p:nvSpPr>
        <p:spPr>
          <a:xfrm rot="5400000">
            <a:off x="9992226" y="4492509"/>
            <a:ext cx="1396951" cy="1204268"/>
          </a:xfrm>
          <a:prstGeom prst="hexagon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2" name="矩形 21">
            <a:extLst>
              <a:ext uri="{FF2B5EF4-FFF2-40B4-BE49-F238E27FC236}">
                <a16:creationId xmlns:a16="http://schemas.microsoft.com/office/drawing/2014/main" id="{84461292-6ED5-4271-88E1-7353E9732CF9}"/>
              </a:ext>
            </a:extLst>
          </p:cNvPr>
          <p:cNvSpPr/>
          <p:nvPr/>
        </p:nvSpPr>
        <p:spPr>
          <a:xfrm>
            <a:off x="10213850" y="4651816"/>
            <a:ext cx="12042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产品落地</a:t>
            </a:r>
          </a:p>
        </p:txBody>
      </p:sp>
      <p:sp>
        <p:nvSpPr>
          <p:cNvPr id="10" name="六边形 9">
            <a:extLst>
              <a:ext uri="{FF2B5EF4-FFF2-40B4-BE49-F238E27FC236}">
                <a16:creationId xmlns:a16="http://schemas.microsoft.com/office/drawing/2014/main" id="{82150646-5D5A-469D-87E0-37A8168489F1}"/>
              </a:ext>
            </a:extLst>
          </p:cNvPr>
          <p:cNvSpPr/>
          <p:nvPr/>
        </p:nvSpPr>
        <p:spPr>
          <a:xfrm rot="5400000">
            <a:off x="884529" y="3366952"/>
            <a:ext cx="1396951" cy="1204268"/>
          </a:xfrm>
          <a:prstGeom prst="hexagon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090B3898-AC32-4F7B-95A8-23C9C5148508}"/>
              </a:ext>
            </a:extLst>
          </p:cNvPr>
          <p:cNvSpPr/>
          <p:nvPr/>
        </p:nvSpPr>
        <p:spPr>
          <a:xfrm>
            <a:off x="1167282" y="3397068"/>
            <a:ext cx="8314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产品设计理念</a:t>
            </a:r>
          </a:p>
        </p:txBody>
      </p:sp>
      <p:sp>
        <p:nvSpPr>
          <p:cNvPr id="17" name="六边形 16">
            <a:extLst>
              <a:ext uri="{FF2B5EF4-FFF2-40B4-BE49-F238E27FC236}">
                <a16:creationId xmlns:a16="http://schemas.microsoft.com/office/drawing/2014/main" id="{BF0E7242-B357-4206-9500-2BC101504367}"/>
              </a:ext>
            </a:extLst>
          </p:cNvPr>
          <p:cNvSpPr/>
          <p:nvPr/>
        </p:nvSpPr>
        <p:spPr>
          <a:xfrm rot="5400000">
            <a:off x="6948830" y="4470670"/>
            <a:ext cx="1396951" cy="1204268"/>
          </a:xfrm>
          <a:prstGeom prst="hexagon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F6A4C8A3-97F7-4B7C-8B80-ADF1B59B43CC}"/>
              </a:ext>
            </a:extLst>
          </p:cNvPr>
          <p:cNvSpPr/>
          <p:nvPr/>
        </p:nvSpPr>
        <p:spPr>
          <a:xfrm>
            <a:off x="7077329" y="4625479"/>
            <a:ext cx="12042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团队介绍</a:t>
            </a:r>
          </a:p>
        </p:txBody>
      </p:sp>
    </p:spTree>
    <p:extLst>
      <p:ext uri="{BB962C8B-B14F-4D97-AF65-F5344CB8AC3E}">
        <p14:creationId xmlns:p14="http://schemas.microsoft.com/office/powerpoint/2010/main" val="3957972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Bar dir="vert"/>
      </p:transition>
    </mc:Choice>
    <mc:Fallback xmlns="">
      <p:transition spd="slow" advClick="0" advTm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 animBg="1"/>
      <p:bldP spid="5" grpId="0" animBg="1"/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2">
            <a:extLst>
              <a:ext uri="{FF2B5EF4-FFF2-40B4-BE49-F238E27FC236}">
                <a16:creationId xmlns:a16="http://schemas.microsoft.com/office/drawing/2014/main" id="{BEADA388-BAF3-418A-B0F3-6B69B3A767EE}"/>
              </a:ext>
            </a:extLst>
          </p:cNvPr>
          <p:cNvGrpSpPr>
            <a:grpSpLocks/>
          </p:cNvGrpSpPr>
          <p:nvPr/>
        </p:nvGrpSpPr>
        <p:grpSpPr bwMode="auto">
          <a:xfrm>
            <a:off x="3905249" y="1031875"/>
            <a:ext cx="2452688" cy="5156200"/>
            <a:chOff x="5258250" y="1050900"/>
            <a:chExt cx="2452035" cy="5156930"/>
          </a:xfrm>
        </p:grpSpPr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84FB08DF-26F6-488D-9128-9A0C75A32A43}"/>
                </a:ext>
              </a:extLst>
            </p:cNvPr>
            <p:cNvSpPr txBox="1"/>
            <p:nvPr/>
          </p:nvSpPr>
          <p:spPr>
            <a:xfrm>
              <a:off x="7038951" y="1050900"/>
              <a:ext cx="671334" cy="5156930"/>
            </a:xfrm>
            <a:custGeom>
              <a:avLst/>
              <a:gdLst>
                <a:gd name="connsiteX0" fmla="*/ 0 w 671085"/>
                <a:gd name="connsiteY0" fmla="*/ 0 h 5156930"/>
                <a:gd name="connsiteX1" fmla="*/ 671085 w 671085"/>
                <a:gd name="connsiteY1" fmla="*/ 0 h 5156930"/>
                <a:gd name="connsiteX2" fmla="*/ 671085 w 671085"/>
                <a:gd name="connsiteY2" fmla="*/ 5156930 h 5156930"/>
                <a:gd name="connsiteX3" fmla="*/ 0 w 671085"/>
                <a:gd name="connsiteY3" fmla="*/ 5156930 h 515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71085" h="5156930">
                  <a:moveTo>
                    <a:pt x="0" y="0"/>
                  </a:moveTo>
                  <a:lnTo>
                    <a:pt x="671085" y="0"/>
                  </a:lnTo>
                  <a:lnTo>
                    <a:pt x="671085" y="5156930"/>
                  </a:lnTo>
                  <a:lnTo>
                    <a:pt x="0" y="515693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59500" dirty="0">
                <a:latin typeface="迷你简汉真广标" panose="02010609000101010101" pitchFamily="49" charset="-122"/>
                <a:ea typeface="迷你简汉真广标" panose="02010609000101010101" pitchFamily="49" charset="-122"/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5ECD4BAC-6E4C-4F62-BDB3-44057F6C3470}"/>
                </a:ext>
              </a:extLst>
            </p:cNvPr>
            <p:cNvSpPr txBox="1"/>
            <p:nvPr/>
          </p:nvSpPr>
          <p:spPr>
            <a:xfrm>
              <a:off x="5258250" y="1050900"/>
              <a:ext cx="1780701" cy="5156930"/>
            </a:xfrm>
            <a:custGeom>
              <a:avLst/>
              <a:gdLst>
                <a:gd name="connsiteX0" fmla="*/ 685004 w 1780950"/>
                <a:gd name="connsiteY0" fmla="*/ 0 h 5156930"/>
                <a:gd name="connsiteX1" fmla="*/ 1780950 w 1780950"/>
                <a:gd name="connsiteY1" fmla="*/ 0 h 5156930"/>
                <a:gd name="connsiteX2" fmla="*/ 1780950 w 1780950"/>
                <a:gd name="connsiteY2" fmla="*/ 5156930 h 5156930"/>
                <a:gd name="connsiteX3" fmla="*/ 1275818 w 1780950"/>
                <a:gd name="connsiteY3" fmla="*/ 5156930 h 5156930"/>
                <a:gd name="connsiteX4" fmla="*/ 1275818 w 1780950"/>
                <a:gd name="connsiteY4" fmla="*/ 916932 h 5156930"/>
                <a:gd name="connsiteX5" fmla="*/ 0 w 1780950"/>
                <a:gd name="connsiteY5" fmla="*/ 916932 h 51569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780950" h="5156930">
                  <a:moveTo>
                    <a:pt x="685004" y="0"/>
                  </a:moveTo>
                  <a:lnTo>
                    <a:pt x="1780950" y="0"/>
                  </a:lnTo>
                  <a:lnTo>
                    <a:pt x="1780950" y="5156930"/>
                  </a:lnTo>
                  <a:lnTo>
                    <a:pt x="1275818" y="5156930"/>
                  </a:lnTo>
                  <a:lnTo>
                    <a:pt x="1275818" y="916932"/>
                  </a:lnTo>
                  <a:lnTo>
                    <a:pt x="0" y="916932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59500" dirty="0">
                <a:latin typeface="迷你简汉真广标" panose="02010609000101010101" pitchFamily="49" charset="-122"/>
                <a:ea typeface="迷你简汉真广标" panose="02010609000101010101" pitchFamily="49" charset="-122"/>
              </a:endParaRPr>
            </a:p>
          </p:txBody>
        </p:sp>
      </p:grpSp>
      <p:sp>
        <p:nvSpPr>
          <p:cNvPr id="7" name="文本框 24">
            <a:extLst>
              <a:ext uri="{FF2B5EF4-FFF2-40B4-BE49-F238E27FC236}">
                <a16:creationId xmlns:a16="http://schemas.microsoft.com/office/drawing/2014/main" id="{01CC3887-8A58-467B-9A18-903641E71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4436" y="2698467"/>
            <a:ext cx="2770218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6000" dirty="0">
                <a:solidFill>
                  <a:schemeClr val="accent4"/>
                </a:solidFill>
                <a:latin typeface="迷你简汉真广标"/>
                <a:ea typeface="迷你简汉真广标"/>
                <a:cs typeface="迷你简汉真广标"/>
              </a:rPr>
              <a:t>PART     ONE</a:t>
            </a:r>
            <a:endParaRPr lang="zh-CN" altLang="en-US" sz="6000" dirty="0">
              <a:solidFill>
                <a:schemeClr val="accent4"/>
              </a:solidFill>
              <a:latin typeface="迷你简汉真广标"/>
              <a:ea typeface="迷你简汉真广标"/>
              <a:cs typeface="迷你简汉真广标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0989916-206F-44C1-BB0D-C9B2606431D8}"/>
              </a:ext>
            </a:extLst>
          </p:cNvPr>
          <p:cNvSpPr/>
          <p:nvPr/>
        </p:nvSpPr>
        <p:spPr>
          <a:xfrm>
            <a:off x="6677214" y="5625720"/>
            <a:ext cx="3891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产品设计理论</a:t>
            </a:r>
          </a:p>
        </p:txBody>
      </p:sp>
    </p:spTree>
    <p:extLst>
      <p:ext uri="{BB962C8B-B14F-4D97-AF65-F5344CB8AC3E}">
        <p14:creationId xmlns:p14="http://schemas.microsoft.com/office/powerpoint/2010/main" val="4136374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Bar dir="vert"/>
      </p:transition>
    </mc:Choice>
    <mc:Fallback xmlns="">
      <p:transition spd="slow" advClick="0" advTm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" name="组合 33"/>
          <p:cNvGrpSpPr/>
          <p:nvPr/>
        </p:nvGrpSpPr>
        <p:grpSpPr>
          <a:xfrm>
            <a:off x="4605051" y="1773819"/>
            <a:ext cx="1469585" cy="3605200"/>
            <a:chOff x="4605051" y="1773819"/>
            <a:chExt cx="1469585" cy="3605200"/>
          </a:xfrm>
        </p:grpSpPr>
        <p:cxnSp>
          <p:nvCxnSpPr>
            <p:cNvPr id="8" name="直接连接符 7"/>
            <p:cNvCxnSpPr/>
            <p:nvPr/>
          </p:nvCxnSpPr>
          <p:spPr>
            <a:xfrm>
              <a:off x="5281421" y="1773819"/>
              <a:ext cx="0" cy="3605200"/>
            </a:xfrm>
            <a:prstGeom prst="line">
              <a:avLst/>
            </a:prstGeom>
            <a:ln w="22225">
              <a:solidFill>
                <a:srgbClr val="40404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直接连接符 11"/>
            <p:cNvCxnSpPr/>
            <p:nvPr/>
          </p:nvCxnSpPr>
          <p:spPr>
            <a:xfrm>
              <a:off x="5281421" y="1773819"/>
              <a:ext cx="793215" cy="0"/>
            </a:xfrm>
            <a:prstGeom prst="line">
              <a:avLst/>
            </a:prstGeom>
            <a:ln w="22225">
              <a:solidFill>
                <a:srgbClr val="40404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直接连接符 12"/>
            <p:cNvCxnSpPr/>
            <p:nvPr/>
          </p:nvCxnSpPr>
          <p:spPr>
            <a:xfrm>
              <a:off x="4605051" y="3575109"/>
              <a:ext cx="1469585" cy="0"/>
            </a:xfrm>
            <a:prstGeom prst="line">
              <a:avLst/>
            </a:prstGeom>
            <a:ln w="22225">
              <a:solidFill>
                <a:srgbClr val="404040"/>
              </a:solidFill>
              <a:headEnd type="none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/>
          </p:nvCxnSpPr>
          <p:spPr>
            <a:xfrm>
              <a:off x="5281421" y="5376399"/>
              <a:ext cx="793215" cy="0"/>
            </a:xfrm>
            <a:prstGeom prst="line">
              <a:avLst/>
            </a:prstGeom>
            <a:ln w="22225">
              <a:solidFill>
                <a:srgbClr val="40404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矩形 18"/>
          <p:cNvSpPr/>
          <p:nvPr/>
        </p:nvSpPr>
        <p:spPr>
          <a:xfrm>
            <a:off x="6200060" y="1450417"/>
            <a:ext cx="736599" cy="646803"/>
          </a:xfrm>
          <a:prstGeom prst="rect">
            <a:avLst/>
          </a:prstGeom>
          <a:solidFill>
            <a:schemeClr val="bg1"/>
          </a:solidFill>
          <a:ln>
            <a:solidFill>
              <a:srgbClr val="40404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1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2" name="矩形 21"/>
          <p:cNvSpPr/>
          <p:nvPr/>
        </p:nvSpPr>
        <p:spPr>
          <a:xfrm>
            <a:off x="6211357" y="3259836"/>
            <a:ext cx="736599" cy="646803"/>
          </a:xfrm>
          <a:prstGeom prst="rect">
            <a:avLst/>
          </a:prstGeom>
          <a:solidFill>
            <a:schemeClr val="bg1"/>
          </a:solidFill>
          <a:ln>
            <a:solidFill>
              <a:srgbClr val="40404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2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6200060" y="5052997"/>
            <a:ext cx="736599" cy="646803"/>
          </a:xfrm>
          <a:prstGeom prst="rect">
            <a:avLst/>
          </a:prstGeom>
          <a:solidFill>
            <a:schemeClr val="bg1"/>
          </a:solidFill>
          <a:ln>
            <a:solidFill>
              <a:srgbClr val="40404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rPr>
              <a:t>3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方正清刻本悦宋简体" panose="02000000000000000000" pitchFamily="2" charset="-122"/>
              <a:ea typeface="方正清刻本悦宋简体" panose="02000000000000000000" pitchFamily="2" charset="-122"/>
            </a:endParaRPr>
          </a:p>
        </p:txBody>
      </p:sp>
      <p:sp>
        <p:nvSpPr>
          <p:cNvPr id="27" name="矩形 26"/>
          <p:cNvSpPr/>
          <p:nvPr/>
        </p:nvSpPr>
        <p:spPr>
          <a:xfrm>
            <a:off x="6947957" y="1510412"/>
            <a:ext cx="2779938" cy="789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缺乏情感的交流，渴望和晚辈的沟通</a:t>
            </a:r>
          </a:p>
        </p:txBody>
      </p:sp>
      <p:sp>
        <p:nvSpPr>
          <p:cNvPr id="28" name="矩形 27"/>
          <p:cNvSpPr/>
          <p:nvPr/>
        </p:nvSpPr>
        <p:spPr>
          <a:xfrm>
            <a:off x="6959254" y="3319831"/>
            <a:ext cx="2768642" cy="7891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动手能力以及智力的退化明显</a:t>
            </a:r>
          </a:p>
        </p:txBody>
      </p:sp>
      <p:sp>
        <p:nvSpPr>
          <p:cNvPr id="29" name="矩形 28"/>
          <p:cNvSpPr/>
          <p:nvPr/>
        </p:nvSpPr>
        <p:spPr>
          <a:xfrm>
            <a:off x="6947956" y="5112992"/>
            <a:ext cx="2779939" cy="419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600" dirty="0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接受高科技事物的能力</a:t>
            </a:r>
            <a:r>
              <a:rPr lang="zh-CN" altLang="en-US" sz="1400" dirty="0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差</a:t>
            </a:r>
          </a:p>
        </p:txBody>
      </p:sp>
      <p:grpSp>
        <p:nvGrpSpPr>
          <p:cNvPr id="3" name="组合 2"/>
          <p:cNvGrpSpPr/>
          <p:nvPr/>
        </p:nvGrpSpPr>
        <p:grpSpPr>
          <a:xfrm>
            <a:off x="2451108" y="2634884"/>
            <a:ext cx="1802237" cy="1780596"/>
            <a:chOff x="2451108" y="2634884"/>
            <a:chExt cx="1802237" cy="1780596"/>
          </a:xfrm>
        </p:grpSpPr>
        <p:sp>
          <p:nvSpPr>
            <p:cNvPr id="4" name="矩形 3"/>
            <p:cNvSpPr/>
            <p:nvPr/>
          </p:nvSpPr>
          <p:spPr>
            <a:xfrm>
              <a:off x="2451108" y="2634884"/>
              <a:ext cx="1802237" cy="1780596"/>
            </a:xfrm>
            <a:prstGeom prst="rect">
              <a:avLst/>
            </a:prstGeom>
            <a:solidFill>
              <a:srgbClr val="40404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solidFill>
                  <a:schemeClr val="bg1"/>
                </a:solidFill>
                <a:latin typeface="方正清刻本悦宋简体" panose="02000000000000000000" pitchFamily="2" charset="-122"/>
                <a:ea typeface="方正清刻本悦宋简体" panose="02000000000000000000" pitchFamily="2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2629112" y="3817043"/>
              <a:ext cx="1446230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存在的问题</a:t>
              </a:r>
              <a:r>
                <a:rPr lang="en-US" altLang="zh-CN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?</a:t>
              </a:r>
              <a:endParaRPr lang="zh-CN" altLang="en-US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2" name="文本框 1"/>
            <p:cNvSpPr txBox="1"/>
            <p:nvPr/>
          </p:nvSpPr>
          <p:spPr>
            <a:xfrm>
              <a:off x="2746932" y="3040957"/>
              <a:ext cx="1210588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40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痛点</a:t>
              </a:r>
            </a:p>
          </p:txBody>
        </p:sp>
      </p:grpSp>
      <p:sp>
        <p:nvSpPr>
          <p:cNvPr id="20" name="矩形 19"/>
          <p:cNvSpPr/>
          <p:nvPr/>
        </p:nvSpPr>
        <p:spPr>
          <a:xfrm>
            <a:off x="897341" y="374127"/>
            <a:ext cx="203132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产品设计理念</a:t>
            </a:r>
          </a:p>
        </p:txBody>
      </p:sp>
      <p:sp>
        <p:nvSpPr>
          <p:cNvPr id="21" name="矩形 20"/>
          <p:cNvSpPr/>
          <p:nvPr/>
        </p:nvSpPr>
        <p:spPr>
          <a:xfrm>
            <a:off x="258794" y="334428"/>
            <a:ext cx="698500" cy="5464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清刻本悦宋简体" panose="02000000000000000000" pitchFamily="2" charset="-122"/>
              </a:rPr>
              <a:t>01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清刻本悦宋简体" panose="02000000000000000000" pitchFamily="2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346483" y="280751"/>
            <a:ext cx="523122" cy="653826"/>
            <a:chOff x="2668588" y="1189513"/>
            <a:chExt cx="3238500" cy="4047650"/>
          </a:xfrm>
        </p:grpSpPr>
        <p:grpSp>
          <p:nvGrpSpPr>
            <p:cNvPr id="24" name="组合 23"/>
            <p:cNvGrpSpPr/>
            <p:nvPr/>
          </p:nvGrpSpPr>
          <p:grpSpPr>
            <a:xfrm>
              <a:off x="2668588" y="1189513"/>
              <a:ext cx="3238500" cy="1309688"/>
              <a:chOff x="4478338" y="1241901"/>
              <a:chExt cx="3238500" cy="1309688"/>
            </a:xfrm>
          </p:grpSpPr>
          <p:sp>
            <p:nvSpPr>
              <p:cNvPr id="37" name="Freeform 5"/>
              <p:cNvSpPr/>
              <p:nvPr/>
            </p:nvSpPr>
            <p:spPr bwMode="auto">
              <a:xfrm>
                <a:off x="4478338" y="1241901"/>
                <a:ext cx="3238500" cy="1309688"/>
              </a:xfrm>
              <a:custGeom>
                <a:avLst/>
                <a:gdLst>
                  <a:gd name="T0" fmla="*/ 13 w 2040"/>
                  <a:gd name="T1" fmla="*/ 825 h 825"/>
                  <a:gd name="T2" fmla="*/ 13 w 2040"/>
                  <a:gd name="T3" fmla="*/ 603 h 825"/>
                  <a:gd name="T4" fmla="*/ 1020 w 2040"/>
                  <a:gd name="T5" fmla="*/ 22 h 825"/>
                  <a:gd name="T6" fmla="*/ 2026 w 2040"/>
                  <a:gd name="T7" fmla="*/ 603 h 825"/>
                  <a:gd name="T8" fmla="*/ 2026 w 2040"/>
                  <a:gd name="T9" fmla="*/ 825 h 825"/>
                  <a:gd name="T10" fmla="*/ 2040 w 2040"/>
                  <a:gd name="T11" fmla="*/ 825 h 825"/>
                  <a:gd name="T12" fmla="*/ 2040 w 2040"/>
                  <a:gd name="T13" fmla="*/ 591 h 825"/>
                  <a:gd name="T14" fmla="*/ 1020 w 2040"/>
                  <a:gd name="T15" fmla="*/ 0 h 825"/>
                  <a:gd name="T16" fmla="*/ 0 w 2040"/>
                  <a:gd name="T17" fmla="*/ 591 h 825"/>
                  <a:gd name="T18" fmla="*/ 0 w 2040"/>
                  <a:gd name="T19" fmla="*/ 825 h 825"/>
                  <a:gd name="T20" fmla="*/ 13 w 2040"/>
                  <a:gd name="T21" fmla="*/ 825 h 8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40" h="825">
                    <a:moveTo>
                      <a:pt x="13" y="825"/>
                    </a:moveTo>
                    <a:lnTo>
                      <a:pt x="13" y="603"/>
                    </a:lnTo>
                    <a:lnTo>
                      <a:pt x="1020" y="22"/>
                    </a:lnTo>
                    <a:lnTo>
                      <a:pt x="2026" y="603"/>
                    </a:lnTo>
                    <a:lnTo>
                      <a:pt x="2026" y="825"/>
                    </a:lnTo>
                    <a:lnTo>
                      <a:pt x="2040" y="825"/>
                    </a:lnTo>
                    <a:lnTo>
                      <a:pt x="2040" y="591"/>
                    </a:lnTo>
                    <a:lnTo>
                      <a:pt x="1020" y="0"/>
                    </a:lnTo>
                    <a:lnTo>
                      <a:pt x="0" y="591"/>
                    </a:lnTo>
                    <a:lnTo>
                      <a:pt x="0" y="825"/>
                    </a:lnTo>
                    <a:lnTo>
                      <a:pt x="13" y="825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9"/>
              <p:cNvSpPr/>
              <p:nvPr/>
            </p:nvSpPr>
            <p:spPr bwMode="auto">
              <a:xfrm>
                <a:off x="4592638" y="1386364"/>
                <a:ext cx="3008313" cy="1165225"/>
              </a:xfrm>
              <a:custGeom>
                <a:avLst/>
                <a:gdLst>
                  <a:gd name="T0" fmla="*/ 66 w 1895"/>
                  <a:gd name="T1" fmla="*/ 734 h 734"/>
                  <a:gd name="T2" fmla="*/ 66 w 1895"/>
                  <a:gd name="T3" fmla="*/ 587 h 734"/>
                  <a:gd name="T4" fmla="*/ 944 w 1895"/>
                  <a:gd name="T5" fmla="*/ 81 h 734"/>
                  <a:gd name="T6" fmla="*/ 1822 w 1895"/>
                  <a:gd name="T7" fmla="*/ 587 h 734"/>
                  <a:gd name="T8" fmla="*/ 1822 w 1895"/>
                  <a:gd name="T9" fmla="*/ 734 h 734"/>
                  <a:gd name="T10" fmla="*/ 1895 w 1895"/>
                  <a:gd name="T11" fmla="*/ 734 h 734"/>
                  <a:gd name="T12" fmla="*/ 1895 w 1895"/>
                  <a:gd name="T13" fmla="*/ 546 h 734"/>
                  <a:gd name="T14" fmla="*/ 948 w 1895"/>
                  <a:gd name="T15" fmla="*/ 0 h 734"/>
                  <a:gd name="T16" fmla="*/ 0 w 1895"/>
                  <a:gd name="T17" fmla="*/ 546 h 734"/>
                  <a:gd name="T18" fmla="*/ 0 w 1895"/>
                  <a:gd name="T19" fmla="*/ 734 h 734"/>
                  <a:gd name="T20" fmla="*/ 66 w 1895"/>
                  <a:gd name="T21" fmla="*/ 734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95" h="734">
                    <a:moveTo>
                      <a:pt x="66" y="734"/>
                    </a:moveTo>
                    <a:lnTo>
                      <a:pt x="66" y="587"/>
                    </a:lnTo>
                    <a:lnTo>
                      <a:pt x="944" y="81"/>
                    </a:lnTo>
                    <a:lnTo>
                      <a:pt x="1822" y="587"/>
                    </a:lnTo>
                    <a:lnTo>
                      <a:pt x="1822" y="734"/>
                    </a:lnTo>
                    <a:lnTo>
                      <a:pt x="1895" y="734"/>
                    </a:lnTo>
                    <a:lnTo>
                      <a:pt x="1895" y="546"/>
                    </a:lnTo>
                    <a:lnTo>
                      <a:pt x="948" y="0"/>
                    </a:lnTo>
                    <a:lnTo>
                      <a:pt x="0" y="546"/>
                    </a:lnTo>
                    <a:lnTo>
                      <a:pt x="0" y="734"/>
                    </a:lnTo>
                    <a:lnTo>
                      <a:pt x="66" y="734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26" name="组合 25"/>
            <p:cNvGrpSpPr/>
            <p:nvPr/>
          </p:nvGrpSpPr>
          <p:grpSpPr>
            <a:xfrm>
              <a:off x="2668588" y="3924300"/>
              <a:ext cx="3238500" cy="1312863"/>
              <a:chOff x="4478338" y="3976688"/>
              <a:chExt cx="3238500" cy="1312863"/>
            </a:xfrm>
          </p:grpSpPr>
          <p:sp>
            <p:nvSpPr>
              <p:cNvPr id="33" name="Freeform 6"/>
              <p:cNvSpPr/>
              <p:nvPr/>
            </p:nvSpPr>
            <p:spPr bwMode="auto">
              <a:xfrm>
                <a:off x="4478338" y="3976688"/>
                <a:ext cx="3238500" cy="1312863"/>
              </a:xfrm>
              <a:custGeom>
                <a:avLst/>
                <a:gdLst>
                  <a:gd name="T0" fmla="*/ 1020 w 2040"/>
                  <a:gd name="T1" fmla="*/ 807 h 827"/>
                  <a:gd name="T2" fmla="*/ 13 w 2040"/>
                  <a:gd name="T3" fmla="*/ 226 h 827"/>
                  <a:gd name="T4" fmla="*/ 13 w 2040"/>
                  <a:gd name="T5" fmla="*/ 0 h 827"/>
                  <a:gd name="T6" fmla="*/ 0 w 2040"/>
                  <a:gd name="T7" fmla="*/ 0 h 827"/>
                  <a:gd name="T8" fmla="*/ 0 w 2040"/>
                  <a:gd name="T9" fmla="*/ 236 h 827"/>
                  <a:gd name="T10" fmla="*/ 1020 w 2040"/>
                  <a:gd name="T11" fmla="*/ 827 h 827"/>
                  <a:gd name="T12" fmla="*/ 2040 w 2040"/>
                  <a:gd name="T13" fmla="*/ 236 h 827"/>
                  <a:gd name="T14" fmla="*/ 2040 w 2040"/>
                  <a:gd name="T15" fmla="*/ 0 h 827"/>
                  <a:gd name="T16" fmla="*/ 2026 w 2040"/>
                  <a:gd name="T17" fmla="*/ 0 h 827"/>
                  <a:gd name="T18" fmla="*/ 2026 w 2040"/>
                  <a:gd name="T19" fmla="*/ 225 h 827"/>
                  <a:gd name="T20" fmla="*/ 1020 w 2040"/>
                  <a:gd name="T21" fmla="*/ 807 h 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40" h="827">
                    <a:moveTo>
                      <a:pt x="1020" y="807"/>
                    </a:moveTo>
                    <a:lnTo>
                      <a:pt x="13" y="226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236"/>
                    </a:lnTo>
                    <a:lnTo>
                      <a:pt x="1020" y="827"/>
                    </a:lnTo>
                    <a:lnTo>
                      <a:pt x="2040" y="236"/>
                    </a:lnTo>
                    <a:lnTo>
                      <a:pt x="2040" y="0"/>
                    </a:lnTo>
                    <a:lnTo>
                      <a:pt x="2026" y="0"/>
                    </a:lnTo>
                    <a:lnTo>
                      <a:pt x="2026" y="225"/>
                    </a:lnTo>
                    <a:lnTo>
                      <a:pt x="1020" y="807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7"/>
              <p:cNvSpPr/>
              <p:nvPr/>
            </p:nvSpPr>
            <p:spPr bwMode="auto">
              <a:xfrm>
                <a:off x="4478338" y="3976688"/>
                <a:ext cx="3238500" cy="1312863"/>
              </a:xfrm>
              <a:custGeom>
                <a:avLst/>
                <a:gdLst>
                  <a:gd name="T0" fmla="*/ 1020 w 2040"/>
                  <a:gd name="T1" fmla="*/ 807 h 827"/>
                  <a:gd name="T2" fmla="*/ 13 w 2040"/>
                  <a:gd name="T3" fmla="*/ 226 h 827"/>
                  <a:gd name="T4" fmla="*/ 13 w 2040"/>
                  <a:gd name="T5" fmla="*/ 0 h 827"/>
                  <a:gd name="T6" fmla="*/ 0 w 2040"/>
                  <a:gd name="T7" fmla="*/ 0 h 827"/>
                  <a:gd name="T8" fmla="*/ 0 w 2040"/>
                  <a:gd name="T9" fmla="*/ 236 h 827"/>
                  <a:gd name="T10" fmla="*/ 1020 w 2040"/>
                  <a:gd name="T11" fmla="*/ 827 h 827"/>
                  <a:gd name="T12" fmla="*/ 2040 w 2040"/>
                  <a:gd name="T13" fmla="*/ 236 h 827"/>
                  <a:gd name="T14" fmla="*/ 2040 w 2040"/>
                  <a:gd name="T15" fmla="*/ 0 h 827"/>
                  <a:gd name="T16" fmla="*/ 2026 w 2040"/>
                  <a:gd name="T17" fmla="*/ 0 h 827"/>
                  <a:gd name="T18" fmla="*/ 2026 w 2040"/>
                  <a:gd name="T19" fmla="*/ 225 h 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40" h="827">
                    <a:moveTo>
                      <a:pt x="1020" y="807"/>
                    </a:moveTo>
                    <a:lnTo>
                      <a:pt x="13" y="226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236"/>
                    </a:lnTo>
                    <a:lnTo>
                      <a:pt x="1020" y="827"/>
                    </a:lnTo>
                    <a:lnTo>
                      <a:pt x="2040" y="236"/>
                    </a:lnTo>
                    <a:lnTo>
                      <a:pt x="2040" y="0"/>
                    </a:lnTo>
                    <a:lnTo>
                      <a:pt x="2026" y="0"/>
                    </a:lnTo>
                    <a:lnTo>
                      <a:pt x="2026" y="22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8"/>
              <p:cNvSpPr/>
              <p:nvPr/>
            </p:nvSpPr>
            <p:spPr bwMode="auto">
              <a:xfrm>
                <a:off x="4592638" y="3976688"/>
                <a:ext cx="3008313" cy="1171575"/>
              </a:xfrm>
              <a:custGeom>
                <a:avLst/>
                <a:gdLst>
                  <a:gd name="T0" fmla="*/ 1822 w 1895"/>
                  <a:gd name="T1" fmla="*/ 0 h 738"/>
                  <a:gd name="T2" fmla="*/ 1822 w 1895"/>
                  <a:gd name="T3" fmla="*/ 150 h 738"/>
                  <a:gd name="T4" fmla="*/ 944 w 1895"/>
                  <a:gd name="T5" fmla="*/ 655 h 738"/>
                  <a:gd name="T6" fmla="*/ 66 w 1895"/>
                  <a:gd name="T7" fmla="*/ 150 h 738"/>
                  <a:gd name="T8" fmla="*/ 66 w 1895"/>
                  <a:gd name="T9" fmla="*/ 0 h 738"/>
                  <a:gd name="T10" fmla="*/ 0 w 1895"/>
                  <a:gd name="T11" fmla="*/ 0 h 738"/>
                  <a:gd name="T12" fmla="*/ 0 w 1895"/>
                  <a:gd name="T13" fmla="*/ 192 h 738"/>
                  <a:gd name="T14" fmla="*/ 948 w 1895"/>
                  <a:gd name="T15" fmla="*/ 738 h 738"/>
                  <a:gd name="T16" fmla="*/ 1895 w 1895"/>
                  <a:gd name="T17" fmla="*/ 192 h 738"/>
                  <a:gd name="T18" fmla="*/ 1895 w 1895"/>
                  <a:gd name="T19" fmla="*/ 0 h 738"/>
                  <a:gd name="T20" fmla="*/ 1822 w 1895"/>
                  <a:gd name="T21" fmla="*/ 0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95" h="738">
                    <a:moveTo>
                      <a:pt x="1822" y="0"/>
                    </a:moveTo>
                    <a:lnTo>
                      <a:pt x="1822" y="150"/>
                    </a:lnTo>
                    <a:lnTo>
                      <a:pt x="944" y="655"/>
                    </a:lnTo>
                    <a:lnTo>
                      <a:pt x="66" y="150"/>
                    </a:lnTo>
                    <a:lnTo>
                      <a:pt x="66" y="0"/>
                    </a:lnTo>
                    <a:lnTo>
                      <a:pt x="0" y="0"/>
                    </a:lnTo>
                    <a:lnTo>
                      <a:pt x="0" y="192"/>
                    </a:lnTo>
                    <a:lnTo>
                      <a:pt x="948" y="738"/>
                    </a:lnTo>
                    <a:lnTo>
                      <a:pt x="1895" y="192"/>
                    </a:lnTo>
                    <a:lnTo>
                      <a:pt x="1895" y="0"/>
                    </a:lnTo>
                    <a:lnTo>
                      <a:pt x="1822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randomBar dir="vert"/>
      </p:transition>
    </mc:Choice>
    <mc:Fallback xmlns="">
      <p:transition spd="slow" advTm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25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2" grpId="0" animBg="1"/>
      <p:bldP spid="25" grpId="0" animBg="1"/>
      <p:bldP spid="27" grpId="0"/>
      <p:bldP spid="28" grpId="0"/>
      <p:bldP spid="2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038600" y="3357563"/>
            <a:ext cx="6153150" cy="3062287"/>
          </a:xfrm>
          <a:prstGeom prst="rect">
            <a:avLst/>
          </a:prstGeom>
          <a:noFill/>
          <a:ln w="2540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894053" y="1707241"/>
            <a:ext cx="3708462" cy="4419601"/>
            <a:chOff x="1894053" y="1821541"/>
            <a:chExt cx="3708462" cy="4419601"/>
          </a:xfrm>
        </p:grpSpPr>
        <p:sp>
          <p:nvSpPr>
            <p:cNvPr id="7" name="矩形 6"/>
            <p:cNvSpPr/>
            <p:nvPr/>
          </p:nvSpPr>
          <p:spPr>
            <a:xfrm>
              <a:off x="1894053" y="1821541"/>
              <a:ext cx="3708462" cy="4419601"/>
            </a:xfrm>
            <a:prstGeom prst="rect">
              <a:avLst/>
            </a:prstGeom>
            <a:solidFill>
              <a:srgbClr val="6A6A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b="1" dirty="0">
                <a:latin typeface="Broadway" panose="04040905080B02020502" pitchFamily="82" charset="0"/>
                <a:ea typeface="方正清刻本悦宋简体" panose="02000000000000000000" pitchFamily="2" charset="-122"/>
              </a:endParaRPr>
            </a:p>
          </p:txBody>
        </p:sp>
        <p:sp>
          <p:nvSpPr>
            <p:cNvPr id="23" name="矩形 22"/>
            <p:cNvSpPr/>
            <p:nvPr/>
          </p:nvSpPr>
          <p:spPr>
            <a:xfrm>
              <a:off x="2289597" y="3126594"/>
              <a:ext cx="2917372" cy="26395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方正清刻本悦宋简体" panose="02000000000000000000" pitchFamily="2" charset="-122"/>
                  <a:ea typeface="方正清刻本悦宋简体" panose="02000000000000000000" pitchFamily="2" charset="-122"/>
                </a:rPr>
                <a:t>针对阿尔茨海默症早期症状，通过对形状及颜色的识别，以及对玩具组装，达到对物体的识别能力，记忆力的锻炼以及对动手能力的锻炼。木质和塑料的结合，复古又时尚，造型小巧精致。适合祖孙玩耍或两个老伴一起玩耍，既具有趣味性又可以增进感情。</a:t>
              </a:r>
            </a:p>
          </p:txBody>
        </p:sp>
      </p:grpSp>
      <p:sp>
        <p:nvSpPr>
          <p:cNvPr id="4" name="矩形 3"/>
          <p:cNvSpPr/>
          <p:nvPr/>
        </p:nvSpPr>
        <p:spPr>
          <a:xfrm>
            <a:off x="2782040" y="2104571"/>
            <a:ext cx="1932487" cy="615539"/>
          </a:xfrm>
          <a:prstGeom prst="rect">
            <a:avLst/>
          </a:prstGeom>
          <a:noFill/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设计理念</a:t>
            </a:r>
          </a:p>
        </p:txBody>
      </p:sp>
      <p:sp>
        <p:nvSpPr>
          <p:cNvPr id="9" name="矩形 8"/>
          <p:cNvSpPr/>
          <p:nvPr/>
        </p:nvSpPr>
        <p:spPr>
          <a:xfrm>
            <a:off x="6289746" y="3642470"/>
            <a:ext cx="736599" cy="646803"/>
          </a:xfrm>
          <a:prstGeom prst="rect">
            <a:avLst/>
          </a:prstGeom>
          <a:noFill/>
          <a:ln>
            <a:solidFill>
              <a:srgbClr val="404040"/>
            </a:solidFill>
          </a:ln>
          <a:effectLst>
            <a:outerShdw blurRad="292100" dist="63500" dir="8100000" sx="109000" sy="109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2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289746" y="4943940"/>
            <a:ext cx="736599" cy="646803"/>
          </a:xfrm>
          <a:prstGeom prst="rect">
            <a:avLst/>
          </a:prstGeom>
          <a:noFill/>
          <a:ln>
            <a:solidFill>
              <a:srgbClr val="404040"/>
            </a:solidFill>
          </a:ln>
          <a:effectLst>
            <a:outerShdw blurRad="292100" dist="63500" dir="8100000" sx="109000" sy="109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3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6289745" y="2340999"/>
            <a:ext cx="736599" cy="646803"/>
          </a:xfrm>
          <a:prstGeom prst="rect">
            <a:avLst/>
          </a:prstGeom>
          <a:noFill/>
          <a:ln>
            <a:solidFill>
              <a:srgbClr val="404040"/>
            </a:solidFill>
          </a:ln>
          <a:effectLst>
            <a:outerShdw blurRad="292100" dist="63500" dir="8100000" sx="109000" sy="109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3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1</a:t>
            </a:r>
            <a:endParaRPr lang="zh-CN" altLang="en-US" sz="3200" b="1" dirty="0">
              <a:solidFill>
                <a:schemeClr val="tx1">
                  <a:lumMod val="75000"/>
                  <a:lumOff val="25000"/>
                </a:schemeClr>
              </a:solidFill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7098915" y="2430427"/>
            <a:ext cx="2768642" cy="702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和晚辈一起增进感情，减少孤独感</a:t>
            </a:r>
          </a:p>
        </p:txBody>
      </p:sp>
      <p:sp>
        <p:nvSpPr>
          <p:cNvPr id="21" name="矩形 20"/>
          <p:cNvSpPr/>
          <p:nvPr/>
        </p:nvSpPr>
        <p:spPr>
          <a:xfrm>
            <a:off x="7098915" y="3712423"/>
            <a:ext cx="2768642" cy="1025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简单的益智力玩具锻炼脑力和动手能力，增强记忆力，辨别力，注意力</a:t>
            </a:r>
          </a:p>
        </p:txBody>
      </p:sp>
      <p:sp>
        <p:nvSpPr>
          <p:cNvPr id="22" name="矩形 21"/>
          <p:cNvSpPr/>
          <p:nvPr/>
        </p:nvSpPr>
        <p:spPr>
          <a:xfrm>
            <a:off x="7098914" y="5013894"/>
            <a:ext cx="2768642" cy="378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400" dirty="0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玩法简单利于老人家接受</a:t>
            </a: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69B4E243-8A9E-4791-B6E6-9DBF569A7135}"/>
              </a:ext>
            </a:extLst>
          </p:cNvPr>
          <p:cNvSpPr/>
          <p:nvPr/>
        </p:nvSpPr>
        <p:spPr>
          <a:xfrm>
            <a:off x="897341" y="374127"/>
            <a:ext cx="2031325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en-U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产品设计理念</a:t>
            </a:r>
          </a:p>
        </p:txBody>
      </p:sp>
      <p:sp>
        <p:nvSpPr>
          <p:cNvPr id="25" name="矩形 24">
            <a:extLst>
              <a:ext uri="{FF2B5EF4-FFF2-40B4-BE49-F238E27FC236}">
                <a16:creationId xmlns:a16="http://schemas.microsoft.com/office/drawing/2014/main" id="{0C3D1CBA-C8EF-4167-B901-5909A6045FA5}"/>
              </a:ext>
            </a:extLst>
          </p:cNvPr>
          <p:cNvSpPr/>
          <p:nvPr/>
        </p:nvSpPr>
        <p:spPr>
          <a:xfrm>
            <a:off x="258794" y="334428"/>
            <a:ext cx="698500" cy="5464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清刻本悦宋简体" panose="02000000000000000000" pitchFamily="2" charset="-122"/>
              </a:rPr>
              <a:t>01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清刻本悦宋简体" panose="02000000000000000000" pitchFamily="2" charset="-122"/>
            </a:endParaRPr>
          </a:p>
        </p:txBody>
      </p: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99BAE60B-3A9F-48FD-98D7-B1C0B2573068}"/>
              </a:ext>
            </a:extLst>
          </p:cNvPr>
          <p:cNvGrpSpPr/>
          <p:nvPr/>
        </p:nvGrpSpPr>
        <p:grpSpPr>
          <a:xfrm>
            <a:off x="346483" y="280751"/>
            <a:ext cx="523122" cy="653826"/>
            <a:chOff x="2668588" y="1189513"/>
            <a:chExt cx="3238500" cy="4047650"/>
          </a:xfrm>
        </p:grpSpPr>
        <p:grpSp>
          <p:nvGrpSpPr>
            <p:cNvPr id="35" name="组合 34">
              <a:extLst>
                <a:ext uri="{FF2B5EF4-FFF2-40B4-BE49-F238E27FC236}">
                  <a16:creationId xmlns:a16="http://schemas.microsoft.com/office/drawing/2014/main" id="{9BE4F813-3555-4157-8E1A-7EBEF52B4C08}"/>
                </a:ext>
              </a:extLst>
            </p:cNvPr>
            <p:cNvGrpSpPr/>
            <p:nvPr/>
          </p:nvGrpSpPr>
          <p:grpSpPr>
            <a:xfrm>
              <a:off x="2668588" y="1189513"/>
              <a:ext cx="3238500" cy="1309688"/>
              <a:chOff x="4478338" y="1241901"/>
              <a:chExt cx="3238500" cy="1309688"/>
            </a:xfrm>
          </p:grpSpPr>
          <p:sp>
            <p:nvSpPr>
              <p:cNvPr id="40" name="Freeform 5">
                <a:extLst>
                  <a:ext uri="{FF2B5EF4-FFF2-40B4-BE49-F238E27FC236}">
                    <a16:creationId xmlns:a16="http://schemas.microsoft.com/office/drawing/2014/main" id="{6271B923-0567-40D4-8F64-01CA71BE8157}"/>
                  </a:ext>
                </a:extLst>
              </p:cNvPr>
              <p:cNvSpPr/>
              <p:nvPr/>
            </p:nvSpPr>
            <p:spPr bwMode="auto">
              <a:xfrm>
                <a:off x="4478338" y="1241901"/>
                <a:ext cx="3238500" cy="1309688"/>
              </a:xfrm>
              <a:custGeom>
                <a:avLst/>
                <a:gdLst>
                  <a:gd name="T0" fmla="*/ 13 w 2040"/>
                  <a:gd name="T1" fmla="*/ 825 h 825"/>
                  <a:gd name="T2" fmla="*/ 13 w 2040"/>
                  <a:gd name="T3" fmla="*/ 603 h 825"/>
                  <a:gd name="T4" fmla="*/ 1020 w 2040"/>
                  <a:gd name="T5" fmla="*/ 22 h 825"/>
                  <a:gd name="T6" fmla="*/ 2026 w 2040"/>
                  <a:gd name="T7" fmla="*/ 603 h 825"/>
                  <a:gd name="T8" fmla="*/ 2026 w 2040"/>
                  <a:gd name="T9" fmla="*/ 825 h 825"/>
                  <a:gd name="T10" fmla="*/ 2040 w 2040"/>
                  <a:gd name="T11" fmla="*/ 825 h 825"/>
                  <a:gd name="T12" fmla="*/ 2040 w 2040"/>
                  <a:gd name="T13" fmla="*/ 591 h 825"/>
                  <a:gd name="T14" fmla="*/ 1020 w 2040"/>
                  <a:gd name="T15" fmla="*/ 0 h 825"/>
                  <a:gd name="T16" fmla="*/ 0 w 2040"/>
                  <a:gd name="T17" fmla="*/ 591 h 825"/>
                  <a:gd name="T18" fmla="*/ 0 w 2040"/>
                  <a:gd name="T19" fmla="*/ 825 h 825"/>
                  <a:gd name="T20" fmla="*/ 13 w 2040"/>
                  <a:gd name="T21" fmla="*/ 825 h 8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40" h="825">
                    <a:moveTo>
                      <a:pt x="13" y="825"/>
                    </a:moveTo>
                    <a:lnTo>
                      <a:pt x="13" y="603"/>
                    </a:lnTo>
                    <a:lnTo>
                      <a:pt x="1020" y="22"/>
                    </a:lnTo>
                    <a:lnTo>
                      <a:pt x="2026" y="603"/>
                    </a:lnTo>
                    <a:lnTo>
                      <a:pt x="2026" y="825"/>
                    </a:lnTo>
                    <a:lnTo>
                      <a:pt x="2040" y="825"/>
                    </a:lnTo>
                    <a:lnTo>
                      <a:pt x="2040" y="591"/>
                    </a:lnTo>
                    <a:lnTo>
                      <a:pt x="1020" y="0"/>
                    </a:lnTo>
                    <a:lnTo>
                      <a:pt x="0" y="591"/>
                    </a:lnTo>
                    <a:lnTo>
                      <a:pt x="0" y="825"/>
                    </a:lnTo>
                    <a:lnTo>
                      <a:pt x="13" y="825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41" name="Freeform 9">
                <a:extLst>
                  <a:ext uri="{FF2B5EF4-FFF2-40B4-BE49-F238E27FC236}">
                    <a16:creationId xmlns:a16="http://schemas.microsoft.com/office/drawing/2014/main" id="{32A26DE9-0C64-4971-B5FD-8B7BAB0F4B8F}"/>
                  </a:ext>
                </a:extLst>
              </p:cNvPr>
              <p:cNvSpPr/>
              <p:nvPr/>
            </p:nvSpPr>
            <p:spPr bwMode="auto">
              <a:xfrm>
                <a:off x="4592638" y="1386364"/>
                <a:ext cx="3008313" cy="1165225"/>
              </a:xfrm>
              <a:custGeom>
                <a:avLst/>
                <a:gdLst>
                  <a:gd name="T0" fmla="*/ 66 w 1895"/>
                  <a:gd name="T1" fmla="*/ 734 h 734"/>
                  <a:gd name="T2" fmla="*/ 66 w 1895"/>
                  <a:gd name="T3" fmla="*/ 587 h 734"/>
                  <a:gd name="T4" fmla="*/ 944 w 1895"/>
                  <a:gd name="T5" fmla="*/ 81 h 734"/>
                  <a:gd name="T6" fmla="*/ 1822 w 1895"/>
                  <a:gd name="T7" fmla="*/ 587 h 734"/>
                  <a:gd name="T8" fmla="*/ 1822 w 1895"/>
                  <a:gd name="T9" fmla="*/ 734 h 734"/>
                  <a:gd name="T10" fmla="*/ 1895 w 1895"/>
                  <a:gd name="T11" fmla="*/ 734 h 734"/>
                  <a:gd name="T12" fmla="*/ 1895 w 1895"/>
                  <a:gd name="T13" fmla="*/ 546 h 734"/>
                  <a:gd name="T14" fmla="*/ 948 w 1895"/>
                  <a:gd name="T15" fmla="*/ 0 h 734"/>
                  <a:gd name="T16" fmla="*/ 0 w 1895"/>
                  <a:gd name="T17" fmla="*/ 546 h 734"/>
                  <a:gd name="T18" fmla="*/ 0 w 1895"/>
                  <a:gd name="T19" fmla="*/ 734 h 734"/>
                  <a:gd name="T20" fmla="*/ 66 w 1895"/>
                  <a:gd name="T21" fmla="*/ 734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95" h="734">
                    <a:moveTo>
                      <a:pt x="66" y="734"/>
                    </a:moveTo>
                    <a:lnTo>
                      <a:pt x="66" y="587"/>
                    </a:lnTo>
                    <a:lnTo>
                      <a:pt x="944" y="81"/>
                    </a:lnTo>
                    <a:lnTo>
                      <a:pt x="1822" y="587"/>
                    </a:lnTo>
                    <a:lnTo>
                      <a:pt x="1822" y="734"/>
                    </a:lnTo>
                    <a:lnTo>
                      <a:pt x="1895" y="734"/>
                    </a:lnTo>
                    <a:lnTo>
                      <a:pt x="1895" y="546"/>
                    </a:lnTo>
                    <a:lnTo>
                      <a:pt x="948" y="0"/>
                    </a:lnTo>
                    <a:lnTo>
                      <a:pt x="0" y="546"/>
                    </a:lnTo>
                    <a:lnTo>
                      <a:pt x="0" y="734"/>
                    </a:lnTo>
                    <a:lnTo>
                      <a:pt x="66" y="734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6" name="组合 35">
              <a:extLst>
                <a:ext uri="{FF2B5EF4-FFF2-40B4-BE49-F238E27FC236}">
                  <a16:creationId xmlns:a16="http://schemas.microsoft.com/office/drawing/2014/main" id="{F3E24FB4-4A65-46A2-8453-8AF4F6392865}"/>
                </a:ext>
              </a:extLst>
            </p:cNvPr>
            <p:cNvGrpSpPr/>
            <p:nvPr/>
          </p:nvGrpSpPr>
          <p:grpSpPr>
            <a:xfrm>
              <a:off x="2668588" y="3924300"/>
              <a:ext cx="3238500" cy="1312863"/>
              <a:chOff x="4478338" y="3976688"/>
              <a:chExt cx="3238500" cy="1312863"/>
            </a:xfrm>
          </p:grpSpPr>
          <p:sp>
            <p:nvSpPr>
              <p:cNvPr id="37" name="Freeform 6">
                <a:extLst>
                  <a:ext uri="{FF2B5EF4-FFF2-40B4-BE49-F238E27FC236}">
                    <a16:creationId xmlns:a16="http://schemas.microsoft.com/office/drawing/2014/main" id="{C721474A-E4BD-47CA-846B-A4CDDE8820B3}"/>
                  </a:ext>
                </a:extLst>
              </p:cNvPr>
              <p:cNvSpPr/>
              <p:nvPr/>
            </p:nvSpPr>
            <p:spPr bwMode="auto">
              <a:xfrm>
                <a:off x="4478338" y="3976688"/>
                <a:ext cx="3238500" cy="1312863"/>
              </a:xfrm>
              <a:custGeom>
                <a:avLst/>
                <a:gdLst>
                  <a:gd name="T0" fmla="*/ 1020 w 2040"/>
                  <a:gd name="T1" fmla="*/ 807 h 827"/>
                  <a:gd name="T2" fmla="*/ 13 w 2040"/>
                  <a:gd name="T3" fmla="*/ 226 h 827"/>
                  <a:gd name="T4" fmla="*/ 13 w 2040"/>
                  <a:gd name="T5" fmla="*/ 0 h 827"/>
                  <a:gd name="T6" fmla="*/ 0 w 2040"/>
                  <a:gd name="T7" fmla="*/ 0 h 827"/>
                  <a:gd name="T8" fmla="*/ 0 w 2040"/>
                  <a:gd name="T9" fmla="*/ 236 h 827"/>
                  <a:gd name="T10" fmla="*/ 1020 w 2040"/>
                  <a:gd name="T11" fmla="*/ 827 h 827"/>
                  <a:gd name="T12" fmla="*/ 2040 w 2040"/>
                  <a:gd name="T13" fmla="*/ 236 h 827"/>
                  <a:gd name="T14" fmla="*/ 2040 w 2040"/>
                  <a:gd name="T15" fmla="*/ 0 h 827"/>
                  <a:gd name="T16" fmla="*/ 2026 w 2040"/>
                  <a:gd name="T17" fmla="*/ 0 h 827"/>
                  <a:gd name="T18" fmla="*/ 2026 w 2040"/>
                  <a:gd name="T19" fmla="*/ 225 h 827"/>
                  <a:gd name="T20" fmla="*/ 1020 w 2040"/>
                  <a:gd name="T21" fmla="*/ 807 h 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40" h="827">
                    <a:moveTo>
                      <a:pt x="1020" y="807"/>
                    </a:moveTo>
                    <a:lnTo>
                      <a:pt x="13" y="226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236"/>
                    </a:lnTo>
                    <a:lnTo>
                      <a:pt x="1020" y="827"/>
                    </a:lnTo>
                    <a:lnTo>
                      <a:pt x="2040" y="236"/>
                    </a:lnTo>
                    <a:lnTo>
                      <a:pt x="2040" y="0"/>
                    </a:lnTo>
                    <a:lnTo>
                      <a:pt x="2026" y="0"/>
                    </a:lnTo>
                    <a:lnTo>
                      <a:pt x="2026" y="225"/>
                    </a:lnTo>
                    <a:lnTo>
                      <a:pt x="1020" y="807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8" name="Freeform 7">
                <a:extLst>
                  <a:ext uri="{FF2B5EF4-FFF2-40B4-BE49-F238E27FC236}">
                    <a16:creationId xmlns:a16="http://schemas.microsoft.com/office/drawing/2014/main" id="{E7CD8574-0763-4CB8-A9B5-A830B3CFDF38}"/>
                  </a:ext>
                </a:extLst>
              </p:cNvPr>
              <p:cNvSpPr/>
              <p:nvPr/>
            </p:nvSpPr>
            <p:spPr bwMode="auto">
              <a:xfrm>
                <a:off x="4478338" y="3976688"/>
                <a:ext cx="3238500" cy="1312863"/>
              </a:xfrm>
              <a:custGeom>
                <a:avLst/>
                <a:gdLst>
                  <a:gd name="T0" fmla="*/ 1020 w 2040"/>
                  <a:gd name="T1" fmla="*/ 807 h 827"/>
                  <a:gd name="T2" fmla="*/ 13 w 2040"/>
                  <a:gd name="T3" fmla="*/ 226 h 827"/>
                  <a:gd name="T4" fmla="*/ 13 w 2040"/>
                  <a:gd name="T5" fmla="*/ 0 h 827"/>
                  <a:gd name="T6" fmla="*/ 0 w 2040"/>
                  <a:gd name="T7" fmla="*/ 0 h 827"/>
                  <a:gd name="T8" fmla="*/ 0 w 2040"/>
                  <a:gd name="T9" fmla="*/ 236 h 827"/>
                  <a:gd name="T10" fmla="*/ 1020 w 2040"/>
                  <a:gd name="T11" fmla="*/ 827 h 827"/>
                  <a:gd name="T12" fmla="*/ 2040 w 2040"/>
                  <a:gd name="T13" fmla="*/ 236 h 827"/>
                  <a:gd name="T14" fmla="*/ 2040 w 2040"/>
                  <a:gd name="T15" fmla="*/ 0 h 827"/>
                  <a:gd name="T16" fmla="*/ 2026 w 2040"/>
                  <a:gd name="T17" fmla="*/ 0 h 827"/>
                  <a:gd name="T18" fmla="*/ 2026 w 2040"/>
                  <a:gd name="T19" fmla="*/ 225 h 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40" h="827">
                    <a:moveTo>
                      <a:pt x="1020" y="807"/>
                    </a:moveTo>
                    <a:lnTo>
                      <a:pt x="13" y="226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236"/>
                    </a:lnTo>
                    <a:lnTo>
                      <a:pt x="1020" y="827"/>
                    </a:lnTo>
                    <a:lnTo>
                      <a:pt x="2040" y="236"/>
                    </a:lnTo>
                    <a:lnTo>
                      <a:pt x="2040" y="0"/>
                    </a:lnTo>
                    <a:lnTo>
                      <a:pt x="2026" y="0"/>
                    </a:lnTo>
                    <a:lnTo>
                      <a:pt x="2026" y="22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9" name="Freeform 8">
                <a:extLst>
                  <a:ext uri="{FF2B5EF4-FFF2-40B4-BE49-F238E27FC236}">
                    <a16:creationId xmlns:a16="http://schemas.microsoft.com/office/drawing/2014/main" id="{AE375CE2-8E72-4059-BAD6-9286D5269739}"/>
                  </a:ext>
                </a:extLst>
              </p:cNvPr>
              <p:cNvSpPr/>
              <p:nvPr/>
            </p:nvSpPr>
            <p:spPr bwMode="auto">
              <a:xfrm>
                <a:off x="4592638" y="3976688"/>
                <a:ext cx="3008313" cy="1171575"/>
              </a:xfrm>
              <a:custGeom>
                <a:avLst/>
                <a:gdLst>
                  <a:gd name="T0" fmla="*/ 1822 w 1895"/>
                  <a:gd name="T1" fmla="*/ 0 h 738"/>
                  <a:gd name="T2" fmla="*/ 1822 w 1895"/>
                  <a:gd name="T3" fmla="*/ 150 h 738"/>
                  <a:gd name="T4" fmla="*/ 944 w 1895"/>
                  <a:gd name="T5" fmla="*/ 655 h 738"/>
                  <a:gd name="T6" fmla="*/ 66 w 1895"/>
                  <a:gd name="T7" fmla="*/ 150 h 738"/>
                  <a:gd name="T8" fmla="*/ 66 w 1895"/>
                  <a:gd name="T9" fmla="*/ 0 h 738"/>
                  <a:gd name="T10" fmla="*/ 0 w 1895"/>
                  <a:gd name="T11" fmla="*/ 0 h 738"/>
                  <a:gd name="T12" fmla="*/ 0 w 1895"/>
                  <a:gd name="T13" fmla="*/ 192 h 738"/>
                  <a:gd name="T14" fmla="*/ 948 w 1895"/>
                  <a:gd name="T15" fmla="*/ 738 h 738"/>
                  <a:gd name="T16" fmla="*/ 1895 w 1895"/>
                  <a:gd name="T17" fmla="*/ 192 h 738"/>
                  <a:gd name="T18" fmla="*/ 1895 w 1895"/>
                  <a:gd name="T19" fmla="*/ 0 h 738"/>
                  <a:gd name="T20" fmla="*/ 1822 w 1895"/>
                  <a:gd name="T21" fmla="*/ 0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95" h="738">
                    <a:moveTo>
                      <a:pt x="1822" y="0"/>
                    </a:moveTo>
                    <a:lnTo>
                      <a:pt x="1822" y="150"/>
                    </a:lnTo>
                    <a:lnTo>
                      <a:pt x="944" y="655"/>
                    </a:lnTo>
                    <a:lnTo>
                      <a:pt x="66" y="150"/>
                    </a:lnTo>
                    <a:lnTo>
                      <a:pt x="66" y="0"/>
                    </a:lnTo>
                    <a:lnTo>
                      <a:pt x="0" y="0"/>
                    </a:lnTo>
                    <a:lnTo>
                      <a:pt x="0" y="192"/>
                    </a:lnTo>
                    <a:lnTo>
                      <a:pt x="948" y="738"/>
                    </a:lnTo>
                    <a:lnTo>
                      <a:pt x="1895" y="192"/>
                    </a:lnTo>
                    <a:lnTo>
                      <a:pt x="1895" y="0"/>
                    </a:lnTo>
                    <a:lnTo>
                      <a:pt x="1822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randomBar dir="vert"/>
      </p:transition>
    </mc:Choice>
    <mc:Fallback xmlns="">
      <p:transition spd="slow" advTm="0">
        <p:randomBar dir="vert"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5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 animBg="1"/>
          <p:bldP spid="9" grpId="0" animBg="1"/>
          <p:bldP spid="15" grpId="0" animBg="1"/>
          <p:bldP spid="18" grpId="0" animBg="1"/>
          <p:bldP spid="20" grpId="0"/>
          <p:bldP spid="21" grpId="0"/>
          <p:bldP spid="2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4" presetClass="entr" presetSubtype="1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1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13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15" dur="75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6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17" presetID="5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5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37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8" presetID="14" presetClass="entr" presetSubtype="10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40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 animBg="1"/>
          <p:bldP spid="4" grpId="0" animBg="1"/>
          <p:bldP spid="9" grpId="0" animBg="1"/>
          <p:bldP spid="15" grpId="0" animBg="1"/>
          <p:bldP spid="18" grpId="0" animBg="1"/>
          <p:bldP spid="20" grpId="0"/>
          <p:bldP spid="21" grpId="0"/>
          <p:bldP spid="22" grpId="0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4">
            <a:extLst>
              <a:ext uri="{FF2B5EF4-FFF2-40B4-BE49-F238E27FC236}">
                <a16:creationId xmlns:a16="http://schemas.microsoft.com/office/drawing/2014/main" id="{01CC3887-8A58-467B-9A18-903641E71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1649" y="2786889"/>
            <a:ext cx="25193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6000" dirty="0">
                <a:solidFill>
                  <a:schemeClr val="accent4"/>
                </a:solidFill>
                <a:latin typeface="迷你简汉真广标"/>
                <a:ea typeface="迷你简汉真广标"/>
                <a:cs typeface="迷你简汉真广标"/>
              </a:rPr>
              <a:t>PART TWO</a:t>
            </a:r>
            <a:endParaRPr lang="zh-CN" altLang="en-US" sz="6000" dirty="0">
              <a:solidFill>
                <a:schemeClr val="accent4"/>
              </a:solidFill>
              <a:latin typeface="迷你简汉真广标"/>
              <a:ea typeface="迷你简汉真广标"/>
              <a:cs typeface="迷你简汉真广标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C8229601-E331-4075-A7F7-8E95B89AB016}"/>
              </a:ext>
            </a:extLst>
          </p:cNvPr>
          <p:cNvGrpSpPr/>
          <p:nvPr/>
        </p:nvGrpSpPr>
        <p:grpSpPr>
          <a:xfrm>
            <a:off x="4120475" y="955972"/>
            <a:ext cx="3446843" cy="5270657"/>
            <a:chOff x="-2524297" y="940746"/>
            <a:chExt cx="3798792" cy="5808831"/>
          </a:xfrm>
        </p:grpSpPr>
        <p:sp>
          <p:nvSpPr>
            <p:cNvPr id="16" name="任意多边形: 形状 15">
              <a:extLst>
                <a:ext uri="{FF2B5EF4-FFF2-40B4-BE49-F238E27FC236}">
                  <a16:creationId xmlns:a16="http://schemas.microsoft.com/office/drawing/2014/main" id="{46FD7CC4-64C4-4F5A-810D-74EB0571FE30}"/>
                </a:ext>
              </a:extLst>
            </p:cNvPr>
            <p:cNvSpPr/>
            <p:nvPr/>
          </p:nvSpPr>
          <p:spPr>
            <a:xfrm>
              <a:off x="-478970" y="944321"/>
              <a:ext cx="1742401" cy="4011207"/>
            </a:xfrm>
            <a:custGeom>
              <a:avLst/>
              <a:gdLst/>
              <a:ahLst/>
              <a:cxnLst/>
              <a:rect l="l" t="t" r="r" b="b"/>
              <a:pathLst>
                <a:path w="1742401" h="4011207">
                  <a:moveTo>
                    <a:pt x="0" y="0"/>
                  </a:moveTo>
                  <a:lnTo>
                    <a:pt x="99274" y="3254"/>
                  </a:lnTo>
                  <a:cubicBezTo>
                    <a:pt x="572317" y="35122"/>
                    <a:pt x="954060" y="178527"/>
                    <a:pt x="1244501" y="433470"/>
                  </a:cubicBezTo>
                  <a:cubicBezTo>
                    <a:pt x="1576434" y="724834"/>
                    <a:pt x="1742401" y="1126227"/>
                    <a:pt x="1742401" y="1637650"/>
                  </a:cubicBezTo>
                  <a:cubicBezTo>
                    <a:pt x="1742401" y="1922867"/>
                    <a:pt x="1694455" y="2180422"/>
                    <a:pt x="1598563" y="2410317"/>
                  </a:cubicBezTo>
                  <a:cubicBezTo>
                    <a:pt x="1502671" y="2640211"/>
                    <a:pt x="1363751" y="2855968"/>
                    <a:pt x="1181803" y="3057587"/>
                  </a:cubicBezTo>
                  <a:cubicBezTo>
                    <a:pt x="999854" y="3259205"/>
                    <a:pt x="708490" y="3501394"/>
                    <a:pt x="307711" y="3784152"/>
                  </a:cubicBezTo>
                  <a:cubicBezTo>
                    <a:pt x="211205" y="3852997"/>
                    <a:pt x="122612" y="3917924"/>
                    <a:pt x="41934" y="3978932"/>
                  </a:cubicBezTo>
                  <a:lnTo>
                    <a:pt x="0" y="4011207"/>
                  </a:lnTo>
                  <a:lnTo>
                    <a:pt x="0" y="2676307"/>
                  </a:lnTo>
                  <a:lnTo>
                    <a:pt x="24992" y="2651747"/>
                  </a:lnTo>
                  <a:cubicBezTo>
                    <a:pt x="111433" y="2563173"/>
                    <a:pt x="182315" y="2479009"/>
                    <a:pt x="237637" y="2399252"/>
                  </a:cubicBezTo>
                  <a:cubicBezTo>
                    <a:pt x="385163" y="2186569"/>
                    <a:pt x="458925" y="1960977"/>
                    <a:pt x="458925" y="1722477"/>
                  </a:cubicBezTo>
                  <a:cubicBezTo>
                    <a:pt x="458925" y="1401301"/>
                    <a:pt x="349433" y="1180493"/>
                    <a:pt x="130450" y="1060052"/>
                  </a:cubicBezTo>
                  <a:lnTo>
                    <a:pt x="0" y="100569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 sz="59500" dirty="0">
                <a:solidFill>
                  <a:schemeClr val="tx1"/>
                </a:solidFill>
                <a:ea typeface="迷你简汉真广标" panose="02010609000101010101" pitchFamily="49" charset="-122"/>
              </a:endParaRPr>
            </a:p>
          </p:txBody>
        </p:sp>
        <p:sp>
          <p:nvSpPr>
            <p:cNvPr id="14" name="任意多边形: 形状 13">
              <a:extLst>
                <a:ext uri="{FF2B5EF4-FFF2-40B4-BE49-F238E27FC236}">
                  <a16:creationId xmlns:a16="http://schemas.microsoft.com/office/drawing/2014/main" id="{83690550-C401-4CC4-A13F-DF3FFFDDB172}"/>
                </a:ext>
              </a:extLst>
            </p:cNvPr>
            <p:cNvSpPr/>
            <p:nvPr/>
          </p:nvSpPr>
          <p:spPr>
            <a:xfrm>
              <a:off x="-478970" y="5757466"/>
              <a:ext cx="1753465" cy="992111"/>
            </a:xfrm>
            <a:custGeom>
              <a:avLst/>
              <a:gdLst/>
              <a:ahLst/>
              <a:cxnLst/>
              <a:rect l="l" t="t" r="r" b="b"/>
              <a:pathLst>
                <a:path w="1753465" h="992111">
                  <a:moveTo>
                    <a:pt x="0" y="0"/>
                  </a:moveTo>
                  <a:lnTo>
                    <a:pt x="1753465" y="0"/>
                  </a:lnTo>
                  <a:lnTo>
                    <a:pt x="1753465" y="992111"/>
                  </a:lnTo>
                  <a:lnTo>
                    <a:pt x="0" y="99211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 sz="59500">
                <a:solidFill>
                  <a:schemeClr val="tx1"/>
                </a:solidFill>
                <a:ea typeface="迷你简汉真广标" panose="02010609000101010101" pitchFamily="49" charset="-122"/>
              </a:endParaRPr>
            </a:p>
          </p:txBody>
        </p:sp>
        <p:sp>
          <p:nvSpPr>
            <p:cNvPr id="12" name="任意多边形: 形状 11">
              <a:extLst>
                <a:ext uri="{FF2B5EF4-FFF2-40B4-BE49-F238E27FC236}">
                  <a16:creationId xmlns:a16="http://schemas.microsoft.com/office/drawing/2014/main" id="{E2C98904-285B-473F-8E16-ECEA75E5D94C}"/>
                </a:ext>
              </a:extLst>
            </p:cNvPr>
            <p:cNvSpPr/>
            <p:nvPr/>
          </p:nvSpPr>
          <p:spPr>
            <a:xfrm>
              <a:off x="-2269815" y="940746"/>
              <a:ext cx="1790844" cy="1545333"/>
            </a:xfrm>
            <a:custGeom>
              <a:avLst/>
              <a:gdLst/>
              <a:ahLst/>
              <a:cxnLst/>
              <a:rect l="l" t="t" r="r" b="b"/>
              <a:pathLst>
                <a:path w="1790844" h="1545333">
                  <a:moveTo>
                    <a:pt x="1681795" y="0"/>
                  </a:moveTo>
                  <a:lnTo>
                    <a:pt x="1790844" y="3575"/>
                  </a:lnTo>
                  <a:lnTo>
                    <a:pt x="1790844" y="1009273"/>
                  </a:lnTo>
                  <a:lnTo>
                    <a:pt x="1776764" y="1003406"/>
                  </a:lnTo>
                  <a:cubicBezTo>
                    <a:pt x="1671652" y="971289"/>
                    <a:pt x="1549021" y="955230"/>
                    <a:pt x="1408872" y="955230"/>
                  </a:cubicBezTo>
                  <a:cubicBezTo>
                    <a:pt x="917119" y="955230"/>
                    <a:pt x="447495" y="1151931"/>
                    <a:pt x="0" y="1545333"/>
                  </a:cubicBezTo>
                  <a:lnTo>
                    <a:pt x="0" y="483147"/>
                  </a:lnTo>
                  <a:cubicBezTo>
                    <a:pt x="499129" y="161049"/>
                    <a:pt x="1059728" y="0"/>
                    <a:pt x="16817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 sz="59500">
                <a:solidFill>
                  <a:schemeClr val="tx1"/>
                </a:solidFill>
                <a:ea typeface="迷你简汉真广标" panose="02010609000101010101" pitchFamily="49" charset="-122"/>
              </a:endParaRPr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38A232D6-94F4-470D-BD10-642D99FB2A32}"/>
                </a:ext>
              </a:extLst>
            </p:cNvPr>
            <p:cNvSpPr/>
            <p:nvPr/>
          </p:nvSpPr>
          <p:spPr>
            <a:xfrm>
              <a:off x="-2524297" y="3620628"/>
              <a:ext cx="2045326" cy="3128949"/>
            </a:xfrm>
            <a:custGeom>
              <a:avLst/>
              <a:gdLst/>
              <a:ahLst/>
              <a:cxnLst/>
              <a:rect l="l" t="t" r="r" b="b"/>
              <a:pathLst>
                <a:path w="2045326" h="3128949">
                  <a:moveTo>
                    <a:pt x="2045326" y="0"/>
                  </a:moveTo>
                  <a:lnTo>
                    <a:pt x="2045326" y="1334900"/>
                  </a:lnTo>
                  <a:lnTo>
                    <a:pt x="1972178" y="1391198"/>
                  </a:lnTo>
                  <a:cubicBezTo>
                    <a:pt x="1790268" y="1533922"/>
                    <a:pt x="1657822" y="1652154"/>
                    <a:pt x="1574839" y="1745894"/>
                  </a:cubicBezTo>
                  <a:cubicBezTo>
                    <a:pt x="1442065" y="1895878"/>
                    <a:pt x="1375679" y="2026193"/>
                    <a:pt x="1375679" y="2136838"/>
                  </a:cubicBezTo>
                  <a:lnTo>
                    <a:pt x="2045326" y="2136838"/>
                  </a:lnTo>
                  <a:lnTo>
                    <a:pt x="2045326" y="3128949"/>
                  </a:lnTo>
                  <a:lnTo>
                    <a:pt x="0" y="3128949"/>
                  </a:lnTo>
                  <a:lnTo>
                    <a:pt x="0" y="2704812"/>
                  </a:lnTo>
                  <a:cubicBezTo>
                    <a:pt x="0" y="2407302"/>
                    <a:pt x="54707" y="2135608"/>
                    <a:pt x="164122" y="1889732"/>
                  </a:cubicBezTo>
                  <a:cubicBezTo>
                    <a:pt x="273537" y="1643855"/>
                    <a:pt x="424137" y="1414575"/>
                    <a:pt x="615920" y="1201892"/>
                  </a:cubicBezTo>
                  <a:cubicBezTo>
                    <a:pt x="807704" y="989209"/>
                    <a:pt x="1105214" y="740259"/>
                    <a:pt x="1508452" y="455043"/>
                  </a:cubicBezTo>
                  <a:cubicBezTo>
                    <a:pt x="1692859" y="317352"/>
                    <a:pt x="1849605" y="187499"/>
                    <a:pt x="1978691" y="65482"/>
                  </a:cubicBezTo>
                  <a:lnTo>
                    <a:pt x="204532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  <a:effectLst>
              <a:outerShdw blurRad="50800" dist="38100" dir="8100000" algn="tr" rotWithShape="0">
                <a:prstClr val="black">
                  <a:alpha val="40000"/>
                </a:prstClr>
              </a:outerShdw>
            </a:effectLst>
          </p:spPr>
          <p:txBody>
            <a:bodyPr/>
            <a:lstStyle/>
            <a:p>
              <a:endParaRPr lang="zh-CN" altLang="en-US" sz="59500">
                <a:solidFill>
                  <a:schemeClr val="tx1"/>
                </a:solidFill>
                <a:ea typeface="迷你简汉真广标" panose="02010609000101010101" pitchFamily="49" charset="-122"/>
              </a:endParaRPr>
            </a:p>
          </p:txBody>
        </p:sp>
      </p:grpSp>
      <p:sp>
        <p:nvSpPr>
          <p:cNvPr id="11" name="矩形 10">
            <a:extLst>
              <a:ext uri="{FF2B5EF4-FFF2-40B4-BE49-F238E27FC236}">
                <a16:creationId xmlns:a16="http://schemas.microsoft.com/office/drawing/2014/main" id="{496903A3-702E-4819-88EA-FCD9D3916D40}"/>
              </a:ext>
            </a:extLst>
          </p:cNvPr>
          <p:cNvSpPr/>
          <p:nvPr/>
        </p:nvSpPr>
        <p:spPr>
          <a:xfrm>
            <a:off x="7795132" y="5635795"/>
            <a:ext cx="389185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方案展示</a:t>
            </a:r>
          </a:p>
        </p:txBody>
      </p:sp>
    </p:spTree>
    <p:extLst>
      <p:ext uri="{BB962C8B-B14F-4D97-AF65-F5344CB8AC3E}">
        <p14:creationId xmlns:p14="http://schemas.microsoft.com/office/powerpoint/2010/main" val="358587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:randomBar dir="vert"/>
      </p:transition>
    </mc:Choice>
    <mc:Fallback xmlns="">
      <p:transition spd="slow" advClick="0" advTm="0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1508828" y="1245005"/>
            <a:ext cx="2416063" cy="505046"/>
          </a:xfrm>
          <a:prstGeom prst="rect">
            <a:avLst/>
          </a:prstGeom>
          <a:noFill/>
          <a:ln>
            <a:noFill/>
          </a:ln>
          <a:effectLst>
            <a:outerShdw blurRad="457200" dist="63500" dir="8100000" sx="104000" sy="104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整体方案展示</a:t>
            </a:r>
            <a:r>
              <a:rPr lang="en-US" altLang="zh-CN" b="1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——</a:t>
            </a:r>
            <a:r>
              <a:rPr lang="zh-CN" altLang="en-US" b="1" dirty="0">
                <a:solidFill>
                  <a:schemeClr val="bg1">
                    <a:lumMod val="50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玩法</a:t>
            </a: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16C083F3-0A6F-49A2-9465-E87D941C7A40}"/>
              </a:ext>
            </a:extLst>
          </p:cNvPr>
          <p:cNvSpPr/>
          <p:nvPr/>
        </p:nvSpPr>
        <p:spPr>
          <a:xfrm>
            <a:off x="1205120" y="374127"/>
            <a:ext cx="141577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方案展示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DCB68086-A79C-41A0-958F-C4C0A013BAFF}"/>
              </a:ext>
            </a:extLst>
          </p:cNvPr>
          <p:cNvSpPr/>
          <p:nvPr/>
        </p:nvSpPr>
        <p:spPr>
          <a:xfrm>
            <a:off x="258794" y="334428"/>
            <a:ext cx="698500" cy="5464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清刻本悦宋简体" panose="02000000000000000000" pitchFamily="2" charset="-122"/>
              </a:rPr>
              <a:t>02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清刻本悦宋简体" panose="02000000000000000000" pitchFamily="2" charset="-122"/>
            </a:endParaRPr>
          </a:p>
        </p:txBody>
      </p: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8CD685CB-FFAA-42CB-A934-238413A462B0}"/>
              </a:ext>
            </a:extLst>
          </p:cNvPr>
          <p:cNvGrpSpPr/>
          <p:nvPr/>
        </p:nvGrpSpPr>
        <p:grpSpPr>
          <a:xfrm>
            <a:off x="346483" y="280751"/>
            <a:ext cx="523122" cy="653826"/>
            <a:chOff x="2668588" y="1189513"/>
            <a:chExt cx="3238500" cy="4047650"/>
          </a:xfrm>
        </p:grpSpPr>
        <p:grpSp>
          <p:nvGrpSpPr>
            <p:cNvPr id="30" name="组合 29">
              <a:extLst>
                <a:ext uri="{FF2B5EF4-FFF2-40B4-BE49-F238E27FC236}">
                  <a16:creationId xmlns:a16="http://schemas.microsoft.com/office/drawing/2014/main" id="{1056A5DD-56BF-445B-AAD9-0B4A34F6DFC0}"/>
                </a:ext>
              </a:extLst>
            </p:cNvPr>
            <p:cNvGrpSpPr/>
            <p:nvPr/>
          </p:nvGrpSpPr>
          <p:grpSpPr>
            <a:xfrm>
              <a:off x="2668588" y="1189513"/>
              <a:ext cx="3238500" cy="1309688"/>
              <a:chOff x="4478338" y="1241901"/>
              <a:chExt cx="3238500" cy="1309688"/>
            </a:xfrm>
          </p:grpSpPr>
          <p:sp>
            <p:nvSpPr>
              <p:cNvPr id="35" name="Freeform 5">
                <a:extLst>
                  <a:ext uri="{FF2B5EF4-FFF2-40B4-BE49-F238E27FC236}">
                    <a16:creationId xmlns:a16="http://schemas.microsoft.com/office/drawing/2014/main" id="{35F76F5C-C75E-47C7-9BD4-922EDC86B480}"/>
                  </a:ext>
                </a:extLst>
              </p:cNvPr>
              <p:cNvSpPr/>
              <p:nvPr/>
            </p:nvSpPr>
            <p:spPr bwMode="auto">
              <a:xfrm>
                <a:off x="4478338" y="1241901"/>
                <a:ext cx="3238500" cy="1309688"/>
              </a:xfrm>
              <a:custGeom>
                <a:avLst/>
                <a:gdLst>
                  <a:gd name="T0" fmla="*/ 13 w 2040"/>
                  <a:gd name="T1" fmla="*/ 825 h 825"/>
                  <a:gd name="T2" fmla="*/ 13 w 2040"/>
                  <a:gd name="T3" fmla="*/ 603 h 825"/>
                  <a:gd name="T4" fmla="*/ 1020 w 2040"/>
                  <a:gd name="T5" fmla="*/ 22 h 825"/>
                  <a:gd name="T6" fmla="*/ 2026 w 2040"/>
                  <a:gd name="T7" fmla="*/ 603 h 825"/>
                  <a:gd name="T8" fmla="*/ 2026 w 2040"/>
                  <a:gd name="T9" fmla="*/ 825 h 825"/>
                  <a:gd name="T10" fmla="*/ 2040 w 2040"/>
                  <a:gd name="T11" fmla="*/ 825 h 825"/>
                  <a:gd name="T12" fmla="*/ 2040 w 2040"/>
                  <a:gd name="T13" fmla="*/ 591 h 825"/>
                  <a:gd name="T14" fmla="*/ 1020 w 2040"/>
                  <a:gd name="T15" fmla="*/ 0 h 825"/>
                  <a:gd name="T16" fmla="*/ 0 w 2040"/>
                  <a:gd name="T17" fmla="*/ 591 h 825"/>
                  <a:gd name="T18" fmla="*/ 0 w 2040"/>
                  <a:gd name="T19" fmla="*/ 825 h 825"/>
                  <a:gd name="T20" fmla="*/ 13 w 2040"/>
                  <a:gd name="T21" fmla="*/ 825 h 8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40" h="825">
                    <a:moveTo>
                      <a:pt x="13" y="825"/>
                    </a:moveTo>
                    <a:lnTo>
                      <a:pt x="13" y="603"/>
                    </a:lnTo>
                    <a:lnTo>
                      <a:pt x="1020" y="22"/>
                    </a:lnTo>
                    <a:lnTo>
                      <a:pt x="2026" y="603"/>
                    </a:lnTo>
                    <a:lnTo>
                      <a:pt x="2026" y="825"/>
                    </a:lnTo>
                    <a:lnTo>
                      <a:pt x="2040" y="825"/>
                    </a:lnTo>
                    <a:lnTo>
                      <a:pt x="2040" y="591"/>
                    </a:lnTo>
                    <a:lnTo>
                      <a:pt x="1020" y="0"/>
                    </a:lnTo>
                    <a:lnTo>
                      <a:pt x="0" y="591"/>
                    </a:lnTo>
                    <a:lnTo>
                      <a:pt x="0" y="825"/>
                    </a:lnTo>
                    <a:lnTo>
                      <a:pt x="13" y="825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6" name="Freeform 9">
                <a:extLst>
                  <a:ext uri="{FF2B5EF4-FFF2-40B4-BE49-F238E27FC236}">
                    <a16:creationId xmlns:a16="http://schemas.microsoft.com/office/drawing/2014/main" id="{C245256A-2E41-43B1-86F4-5D0CAE01396E}"/>
                  </a:ext>
                </a:extLst>
              </p:cNvPr>
              <p:cNvSpPr/>
              <p:nvPr/>
            </p:nvSpPr>
            <p:spPr bwMode="auto">
              <a:xfrm>
                <a:off x="4592638" y="1386364"/>
                <a:ext cx="3008313" cy="1165225"/>
              </a:xfrm>
              <a:custGeom>
                <a:avLst/>
                <a:gdLst>
                  <a:gd name="T0" fmla="*/ 66 w 1895"/>
                  <a:gd name="T1" fmla="*/ 734 h 734"/>
                  <a:gd name="T2" fmla="*/ 66 w 1895"/>
                  <a:gd name="T3" fmla="*/ 587 h 734"/>
                  <a:gd name="T4" fmla="*/ 944 w 1895"/>
                  <a:gd name="T5" fmla="*/ 81 h 734"/>
                  <a:gd name="T6" fmla="*/ 1822 w 1895"/>
                  <a:gd name="T7" fmla="*/ 587 h 734"/>
                  <a:gd name="T8" fmla="*/ 1822 w 1895"/>
                  <a:gd name="T9" fmla="*/ 734 h 734"/>
                  <a:gd name="T10" fmla="*/ 1895 w 1895"/>
                  <a:gd name="T11" fmla="*/ 734 h 734"/>
                  <a:gd name="T12" fmla="*/ 1895 w 1895"/>
                  <a:gd name="T13" fmla="*/ 546 h 734"/>
                  <a:gd name="T14" fmla="*/ 948 w 1895"/>
                  <a:gd name="T15" fmla="*/ 0 h 734"/>
                  <a:gd name="T16" fmla="*/ 0 w 1895"/>
                  <a:gd name="T17" fmla="*/ 546 h 734"/>
                  <a:gd name="T18" fmla="*/ 0 w 1895"/>
                  <a:gd name="T19" fmla="*/ 734 h 734"/>
                  <a:gd name="T20" fmla="*/ 66 w 1895"/>
                  <a:gd name="T21" fmla="*/ 734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95" h="734">
                    <a:moveTo>
                      <a:pt x="66" y="734"/>
                    </a:moveTo>
                    <a:lnTo>
                      <a:pt x="66" y="587"/>
                    </a:lnTo>
                    <a:lnTo>
                      <a:pt x="944" y="81"/>
                    </a:lnTo>
                    <a:lnTo>
                      <a:pt x="1822" y="587"/>
                    </a:lnTo>
                    <a:lnTo>
                      <a:pt x="1822" y="734"/>
                    </a:lnTo>
                    <a:lnTo>
                      <a:pt x="1895" y="734"/>
                    </a:lnTo>
                    <a:lnTo>
                      <a:pt x="1895" y="546"/>
                    </a:lnTo>
                    <a:lnTo>
                      <a:pt x="948" y="0"/>
                    </a:lnTo>
                    <a:lnTo>
                      <a:pt x="0" y="546"/>
                    </a:lnTo>
                    <a:lnTo>
                      <a:pt x="0" y="734"/>
                    </a:lnTo>
                    <a:lnTo>
                      <a:pt x="66" y="734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3E70958E-E7BE-4664-B3DF-4FD82DCF7FC8}"/>
                </a:ext>
              </a:extLst>
            </p:cNvPr>
            <p:cNvGrpSpPr/>
            <p:nvPr/>
          </p:nvGrpSpPr>
          <p:grpSpPr>
            <a:xfrm>
              <a:off x="2668588" y="3924300"/>
              <a:ext cx="3238500" cy="1312863"/>
              <a:chOff x="4478338" y="3976688"/>
              <a:chExt cx="3238500" cy="1312863"/>
            </a:xfrm>
          </p:grpSpPr>
          <p:sp>
            <p:nvSpPr>
              <p:cNvPr id="32" name="Freeform 6">
                <a:extLst>
                  <a:ext uri="{FF2B5EF4-FFF2-40B4-BE49-F238E27FC236}">
                    <a16:creationId xmlns:a16="http://schemas.microsoft.com/office/drawing/2014/main" id="{77CE035C-6964-4AB4-8DD0-506C49C543B8}"/>
                  </a:ext>
                </a:extLst>
              </p:cNvPr>
              <p:cNvSpPr/>
              <p:nvPr/>
            </p:nvSpPr>
            <p:spPr bwMode="auto">
              <a:xfrm>
                <a:off x="4478338" y="3976688"/>
                <a:ext cx="3238500" cy="1312863"/>
              </a:xfrm>
              <a:custGeom>
                <a:avLst/>
                <a:gdLst>
                  <a:gd name="T0" fmla="*/ 1020 w 2040"/>
                  <a:gd name="T1" fmla="*/ 807 h 827"/>
                  <a:gd name="T2" fmla="*/ 13 w 2040"/>
                  <a:gd name="T3" fmla="*/ 226 h 827"/>
                  <a:gd name="T4" fmla="*/ 13 w 2040"/>
                  <a:gd name="T5" fmla="*/ 0 h 827"/>
                  <a:gd name="T6" fmla="*/ 0 w 2040"/>
                  <a:gd name="T7" fmla="*/ 0 h 827"/>
                  <a:gd name="T8" fmla="*/ 0 w 2040"/>
                  <a:gd name="T9" fmla="*/ 236 h 827"/>
                  <a:gd name="T10" fmla="*/ 1020 w 2040"/>
                  <a:gd name="T11" fmla="*/ 827 h 827"/>
                  <a:gd name="T12" fmla="*/ 2040 w 2040"/>
                  <a:gd name="T13" fmla="*/ 236 h 827"/>
                  <a:gd name="T14" fmla="*/ 2040 w 2040"/>
                  <a:gd name="T15" fmla="*/ 0 h 827"/>
                  <a:gd name="T16" fmla="*/ 2026 w 2040"/>
                  <a:gd name="T17" fmla="*/ 0 h 827"/>
                  <a:gd name="T18" fmla="*/ 2026 w 2040"/>
                  <a:gd name="T19" fmla="*/ 225 h 827"/>
                  <a:gd name="T20" fmla="*/ 1020 w 2040"/>
                  <a:gd name="T21" fmla="*/ 807 h 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40" h="827">
                    <a:moveTo>
                      <a:pt x="1020" y="807"/>
                    </a:moveTo>
                    <a:lnTo>
                      <a:pt x="13" y="226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236"/>
                    </a:lnTo>
                    <a:lnTo>
                      <a:pt x="1020" y="827"/>
                    </a:lnTo>
                    <a:lnTo>
                      <a:pt x="2040" y="236"/>
                    </a:lnTo>
                    <a:lnTo>
                      <a:pt x="2040" y="0"/>
                    </a:lnTo>
                    <a:lnTo>
                      <a:pt x="2026" y="0"/>
                    </a:lnTo>
                    <a:lnTo>
                      <a:pt x="2026" y="225"/>
                    </a:lnTo>
                    <a:lnTo>
                      <a:pt x="1020" y="807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3" name="Freeform 7">
                <a:extLst>
                  <a:ext uri="{FF2B5EF4-FFF2-40B4-BE49-F238E27FC236}">
                    <a16:creationId xmlns:a16="http://schemas.microsoft.com/office/drawing/2014/main" id="{3E66E230-799C-427B-A5B9-26BB14532BE1}"/>
                  </a:ext>
                </a:extLst>
              </p:cNvPr>
              <p:cNvSpPr/>
              <p:nvPr/>
            </p:nvSpPr>
            <p:spPr bwMode="auto">
              <a:xfrm>
                <a:off x="4478338" y="3976688"/>
                <a:ext cx="3238500" cy="1312863"/>
              </a:xfrm>
              <a:custGeom>
                <a:avLst/>
                <a:gdLst>
                  <a:gd name="T0" fmla="*/ 1020 w 2040"/>
                  <a:gd name="T1" fmla="*/ 807 h 827"/>
                  <a:gd name="T2" fmla="*/ 13 w 2040"/>
                  <a:gd name="T3" fmla="*/ 226 h 827"/>
                  <a:gd name="T4" fmla="*/ 13 w 2040"/>
                  <a:gd name="T5" fmla="*/ 0 h 827"/>
                  <a:gd name="T6" fmla="*/ 0 w 2040"/>
                  <a:gd name="T7" fmla="*/ 0 h 827"/>
                  <a:gd name="T8" fmla="*/ 0 w 2040"/>
                  <a:gd name="T9" fmla="*/ 236 h 827"/>
                  <a:gd name="T10" fmla="*/ 1020 w 2040"/>
                  <a:gd name="T11" fmla="*/ 827 h 827"/>
                  <a:gd name="T12" fmla="*/ 2040 w 2040"/>
                  <a:gd name="T13" fmla="*/ 236 h 827"/>
                  <a:gd name="T14" fmla="*/ 2040 w 2040"/>
                  <a:gd name="T15" fmla="*/ 0 h 827"/>
                  <a:gd name="T16" fmla="*/ 2026 w 2040"/>
                  <a:gd name="T17" fmla="*/ 0 h 827"/>
                  <a:gd name="T18" fmla="*/ 2026 w 2040"/>
                  <a:gd name="T19" fmla="*/ 225 h 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40" h="827">
                    <a:moveTo>
                      <a:pt x="1020" y="807"/>
                    </a:moveTo>
                    <a:lnTo>
                      <a:pt x="13" y="226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236"/>
                    </a:lnTo>
                    <a:lnTo>
                      <a:pt x="1020" y="827"/>
                    </a:lnTo>
                    <a:lnTo>
                      <a:pt x="2040" y="236"/>
                    </a:lnTo>
                    <a:lnTo>
                      <a:pt x="2040" y="0"/>
                    </a:lnTo>
                    <a:lnTo>
                      <a:pt x="2026" y="0"/>
                    </a:lnTo>
                    <a:lnTo>
                      <a:pt x="2026" y="22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8">
                <a:extLst>
                  <a:ext uri="{FF2B5EF4-FFF2-40B4-BE49-F238E27FC236}">
                    <a16:creationId xmlns:a16="http://schemas.microsoft.com/office/drawing/2014/main" id="{7CE382D3-0502-49F8-B9EF-A0E65CE8D47E}"/>
                  </a:ext>
                </a:extLst>
              </p:cNvPr>
              <p:cNvSpPr/>
              <p:nvPr/>
            </p:nvSpPr>
            <p:spPr bwMode="auto">
              <a:xfrm>
                <a:off x="4592638" y="3976688"/>
                <a:ext cx="3008313" cy="1171575"/>
              </a:xfrm>
              <a:custGeom>
                <a:avLst/>
                <a:gdLst>
                  <a:gd name="T0" fmla="*/ 1822 w 1895"/>
                  <a:gd name="T1" fmla="*/ 0 h 738"/>
                  <a:gd name="T2" fmla="*/ 1822 w 1895"/>
                  <a:gd name="T3" fmla="*/ 150 h 738"/>
                  <a:gd name="T4" fmla="*/ 944 w 1895"/>
                  <a:gd name="T5" fmla="*/ 655 h 738"/>
                  <a:gd name="T6" fmla="*/ 66 w 1895"/>
                  <a:gd name="T7" fmla="*/ 150 h 738"/>
                  <a:gd name="T8" fmla="*/ 66 w 1895"/>
                  <a:gd name="T9" fmla="*/ 0 h 738"/>
                  <a:gd name="T10" fmla="*/ 0 w 1895"/>
                  <a:gd name="T11" fmla="*/ 0 h 738"/>
                  <a:gd name="T12" fmla="*/ 0 w 1895"/>
                  <a:gd name="T13" fmla="*/ 192 h 738"/>
                  <a:gd name="T14" fmla="*/ 948 w 1895"/>
                  <a:gd name="T15" fmla="*/ 738 h 738"/>
                  <a:gd name="T16" fmla="*/ 1895 w 1895"/>
                  <a:gd name="T17" fmla="*/ 192 h 738"/>
                  <a:gd name="T18" fmla="*/ 1895 w 1895"/>
                  <a:gd name="T19" fmla="*/ 0 h 738"/>
                  <a:gd name="T20" fmla="*/ 1822 w 1895"/>
                  <a:gd name="T21" fmla="*/ 0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95" h="738">
                    <a:moveTo>
                      <a:pt x="1822" y="0"/>
                    </a:moveTo>
                    <a:lnTo>
                      <a:pt x="1822" y="150"/>
                    </a:lnTo>
                    <a:lnTo>
                      <a:pt x="944" y="655"/>
                    </a:lnTo>
                    <a:lnTo>
                      <a:pt x="66" y="150"/>
                    </a:lnTo>
                    <a:lnTo>
                      <a:pt x="66" y="0"/>
                    </a:lnTo>
                    <a:lnTo>
                      <a:pt x="0" y="0"/>
                    </a:lnTo>
                    <a:lnTo>
                      <a:pt x="0" y="192"/>
                    </a:lnTo>
                    <a:lnTo>
                      <a:pt x="948" y="738"/>
                    </a:lnTo>
                    <a:lnTo>
                      <a:pt x="1895" y="192"/>
                    </a:lnTo>
                    <a:lnTo>
                      <a:pt x="1895" y="0"/>
                    </a:lnTo>
                    <a:lnTo>
                      <a:pt x="1822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  <p:pic>
        <p:nvPicPr>
          <p:cNvPr id="2" name="图片 1">
            <a:extLst>
              <a:ext uri="{FF2B5EF4-FFF2-40B4-BE49-F238E27FC236}">
                <a16:creationId xmlns:a16="http://schemas.microsoft.com/office/drawing/2014/main" id="{02E38B47-E4E9-4947-9273-17B926C31B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915" y="2565525"/>
            <a:ext cx="4719662" cy="231734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0C0A1C4-FF85-43A4-A9C6-EC3E5924F24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4349" y="342028"/>
            <a:ext cx="4768823" cy="3282942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D2138F59-C861-4B9D-B0A5-1C47CAB89D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14349" y="4003827"/>
            <a:ext cx="4719662" cy="231515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randomBar dir="vert"/>
      </p:transition>
    </mc:Choice>
    <mc:Fallback xmlns="">
      <p:transition spd="slow" advTm="0">
        <p:randomBar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after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7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8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4" presetClass="entr" presetSubtype="1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7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" fill="hold">
                                <p:stCondLst>
                                  <p:cond delay="2500"/>
                                </p:stCondLst>
                                <p:childTnLst>
                                  <p:par>
                                    <p:cTn id="18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1" dur="2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2" presetID="14" presetClass="entr" presetSubtype="10" fill="hold" grpId="0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24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3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530" b="13698"/>
          <a:stretch>
            <a:fillRect/>
          </a:stretch>
        </p:blipFill>
        <p:spPr>
          <a:xfrm>
            <a:off x="0" y="3606800"/>
            <a:ext cx="4838700" cy="2476501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3137274" y="1577801"/>
            <a:ext cx="3371850" cy="4057997"/>
          </a:xfrm>
          <a:prstGeom prst="rect">
            <a:avLst/>
          </a:prstGeom>
          <a:noFill/>
          <a:ln w="31750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838700" y="1993900"/>
            <a:ext cx="7353300" cy="3225800"/>
            <a:chOff x="4838700" y="1993900"/>
            <a:chExt cx="7353300" cy="3225800"/>
          </a:xfrm>
        </p:grpSpPr>
        <p:sp>
          <p:nvSpPr>
            <p:cNvPr id="29" name="矩形 28"/>
            <p:cNvSpPr/>
            <p:nvPr/>
          </p:nvSpPr>
          <p:spPr>
            <a:xfrm>
              <a:off x="4838700" y="1993900"/>
              <a:ext cx="7353300" cy="3225800"/>
            </a:xfrm>
            <a:prstGeom prst="rect">
              <a:avLst/>
            </a:prstGeom>
            <a:solidFill>
              <a:srgbClr val="6A6A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5385139" y="2397889"/>
              <a:ext cx="203132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产品落地推广方案</a:t>
              </a:r>
            </a:p>
          </p:txBody>
        </p:sp>
        <p:sp>
          <p:nvSpPr>
            <p:cNvPr id="13" name="矩形 12"/>
            <p:cNvSpPr/>
            <p:nvPr/>
          </p:nvSpPr>
          <p:spPr>
            <a:xfrm>
              <a:off x="5336401" y="3388728"/>
              <a:ext cx="6357898" cy="70205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结合线上新媒体的宣传方式，通过多平台的直播进行推广。</a:t>
              </a:r>
              <a:endParaRPr lang="en-US" altLang="zh-CN" sz="1400" dirty="0">
                <a:solidFill>
                  <a:schemeClr val="bg1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  <a:p>
              <a:pPr>
                <a:lnSpc>
                  <a:spcPct val="15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微软雅黑 Light" panose="020B0502040204020203" pitchFamily="34" charset="-122"/>
                  <a:ea typeface="微软雅黑 Light" panose="020B0502040204020203" pitchFamily="34" charset="-122"/>
                </a:rPr>
                <a:t>结合夕阳红旅游线路，在线下进行文创的结合进行推广。</a:t>
              </a:r>
            </a:p>
          </p:txBody>
        </p:sp>
        <p:cxnSp>
          <p:nvCxnSpPr>
            <p:cNvPr id="15" name="直接连接符 14"/>
            <p:cNvCxnSpPr/>
            <p:nvPr/>
          </p:nvCxnSpPr>
          <p:spPr>
            <a:xfrm>
              <a:off x="5458430" y="2857500"/>
              <a:ext cx="18923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5213184" y="2487690"/>
              <a:ext cx="216069" cy="1897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  <p:sp>
          <p:nvSpPr>
            <p:cNvPr id="10" name="矩形 9"/>
            <p:cNvSpPr/>
            <p:nvPr/>
          </p:nvSpPr>
          <p:spPr>
            <a:xfrm>
              <a:off x="7416464" y="2506076"/>
              <a:ext cx="216069" cy="1897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srgbClr val="404040"/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endParaRPr>
            </a:p>
          </p:txBody>
        </p:sp>
      </p:grpSp>
      <p:sp>
        <p:nvSpPr>
          <p:cNvPr id="5" name="文本框 4"/>
          <p:cNvSpPr txBox="1"/>
          <p:nvPr/>
        </p:nvSpPr>
        <p:spPr>
          <a:xfrm>
            <a:off x="3377756" y="2207580"/>
            <a:ext cx="138531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400" dirty="0">
                <a:latin typeface="微软雅黑 Light" panose="020B0502040204020203" pitchFamily="34" charset="-122"/>
                <a:ea typeface="微软雅黑 Light" panose="020B0502040204020203" pitchFamily="34" charset="-122"/>
              </a:rPr>
              <a:t>ONE</a:t>
            </a:r>
            <a:endParaRPr lang="zh-CN" altLang="en-US" sz="4400" dirty="0">
              <a:latin typeface="微软雅黑 Light" panose="020B0502040204020203" pitchFamily="34" charset="-122"/>
              <a:ea typeface="微软雅黑 Light" panose="020B0502040204020203" pitchFamily="34" charset="-122"/>
            </a:endParaRPr>
          </a:p>
        </p:txBody>
      </p:sp>
      <p:sp>
        <p:nvSpPr>
          <p:cNvPr id="27" name="矩形 26">
            <a:extLst>
              <a:ext uri="{FF2B5EF4-FFF2-40B4-BE49-F238E27FC236}">
                <a16:creationId xmlns:a16="http://schemas.microsoft.com/office/drawing/2014/main" id="{F01B344A-A791-4189-9DF4-EBE3BBB6C0FB}"/>
              </a:ext>
            </a:extLst>
          </p:cNvPr>
          <p:cNvSpPr/>
          <p:nvPr/>
        </p:nvSpPr>
        <p:spPr>
          <a:xfrm>
            <a:off x="1205120" y="374127"/>
            <a:ext cx="1415772" cy="46166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/>
            <a:r>
              <a:rPr lang="zh-CN" altLang="en-US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 Light" panose="020B0502040204020203" pitchFamily="34" charset="-122"/>
                <a:ea typeface="微软雅黑 Light" panose="020B0502040204020203" pitchFamily="34" charset="-122"/>
              </a:rPr>
              <a:t>方案展示</a:t>
            </a:r>
          </a:p>
        </p:txBody>
      </p:sp>
      <p:sp>
        <p:nvSpPr>
          <p:cNvPr id="28" name="矩形 27">
            <a:extLst>
              <a:ext uri="{FF2B5EF4-FFF2-40B4-BE49-F238E27FC236}">
                <a16:creationId xmlns:a16="http://schemas.microsoft.com/office/drawing/2014/main" id="{07F5F8FB-7BF6-4CC1-9A03-DEE1D9AD9B47}"/>
              </a:ext>
            </a:extLst>
          </p:cNvPr>
          <p:cNvSpPr/>
          <p:nvPr/>
        </p:nvSpPr>
        <p:spPr>
          <a:xfrm>
            <a:off x="258794" y="334428"/>
            <a:ext cx="698500" cy="5464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方正清刻本悦宋简体" panose="02000000000000000000" pitchFamily="2" charset="-122"/>
              </a:rPr>
              <a:t>02</a:t>
            </a:r>
            <a:endParaRPr lang="zh-CN" altLang="en-US" sz="24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方正清刻本悦宋简体" panose="02000000000000000000" pitchFamily="2" charset="-122"/>
            </a:endParaRPr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E966AC48-0808-4F7A-BDD4-2C2929B5FD93}"/>
              </a:ext>
            </a:extLst>
          </p:cNvPr>
          <p:cNvGrpSpPr/>
          <p:nvPr/>
        </p:nvGrpSpPr>
        <p:grpSpPr>
          <a:xfrm>
            <a:off x="346483" y="280751"/>
            <a:ext cx="523122" cy="653826"/>
            <a:chOff x="2668588" y="1189513"/>
            <a:chExt cx="3238500" cy="4047650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CBDA2ED5-7028-43C6-917F-305E56EDFD1C}"/>
                </a:ext>
              </a:extLst>
            </p:cNvPr>
            <p:cNvGrpSpPr/>
            <p:nvPr/>
          </p:nvGrpSpPr>
          <p:grpSpPr>
            <a:xfrm>
              <a:off x="2668588" y="1189513"/>
              <a:ext cx="3238500" cy="1309688"/>
              <a:chOff x="4478338" y="1241901"/>
              <a:chExt cx="3238500" cy="1309688"/>
            </a:xfrm>
          </p:grpSpPr>
          <p:sp>
            <p:nvSpPr>
              <p:cNvPr id="36" name="Freeform 5">
                <a:extLst>
                  <a:ext uri="{FF2B5EF4-FFF2-40B4-BE49-F238E27FC236}">
                    <a16:creationId xmlns:a16="http://schemas.microsoft.com/office/drawing/2014/main" id="{0E1C4879-C30C-4A58-AA1F-BA15A9771079}"/>
                  </a:ext>
                </a:extLst>
              </p:cNvPr>
              <p:cNvSpPr/>
              <p:nvPr/>
            </p:nvSpPr>
            <p:spPr bwMode="auto">
              <a:xfrm>
                <a:off x="4478338" y="1241901"/>
                <a:ext cx="3238500" cy="1309688"/>
              </a:xfrm>
              <a:custGeom>
                <a:avLst/>
                <a:gdLst>
                  <a:gd name="T0" fmla="*/ 13 w 2040"/>
                  <a:gd name="T1" fmla="*/ 825 h 825"/>
                  <a:gd name="T2" fmla="*/ 13 w 2040"/>
                  <a:gd name="T3" fmla="*/ 603 h 825"/>
                  <a:gd name="T4" fmla="*/ 1020 w 2040"/>
                  <a:gd name="T5" fmla="*/ 22 h 825"/>
                  <a:gd name="T6" fmla="*/ 2026 w 2040"/>
                  <a:gd name="T7" fmla="*/ 603 h 825"/>
                  <a:gd name="T8" fmla="*/ 2026 w 2040"/>
                  <a:gd name="T9" fmla="*/ 825 h 825"/>
                  <a:gd name="T10" fmla="*/ 2040 w 2040"/>
                  <a:gd name="T11" fmla="*/ 825 h 825"/>
                  <a:gd name="T12" fmla="*/ 2040 w 2040"/>
                  <a:gd name="T13" fmla="*/ 591 h 825"/>
                  <a:gd name="T14" fmla="*/ 1020 w 2040"/>
                  <a:gd name="T15" fmla="*/ 0 h 825"/>
                  <a:gd name="T16" fmla="*/ 0 w 2040"/>
                  <a:gd name="T17" fmla="*/ 591 h 825"/>
                  <a:gd name="T18" fmla="*/ 0 w 2040"/>
                  <a:gd name="T19" fmla="*/ 825 h 825"/>
                  <a:gd name="T20" fmla="*/ 13 w 2040"/>
                  <a:gd name="T21" fmla="*/ 825 h 8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40" h="825">
                    <a:moveTo>
                      <a:pt x="13" y="825"/>
                    </a:moveTo>
                    <a:lnTo>
                      <a:pt x="13" y="603"/>
                    </a:lnTo>
                    <a:lnTo>
                      <a:pt x="1020" y="22"/>
                    </a:lnTo>
                    <a:lnTo>
                      <a:pt x="2026" y="603"/>
                    </a:lnTo>
                    <a:lnTo>
                      <a:pt x="2026" y="825"/>
                    </a:lnTo>
                    <a:lnTo>
                      <a:pt x="2040" y="825"/>
                    </a:lnTo>
                    <a:lnTo>
                      <a:pt x="2040" y="591"/>
                    </a:lnTo>
                    <a:lnTo>
                      <a:pt x="1020" y="0"/>
                    </a:lnTo>
                    <a:lnTo>
                      <a:pt x="0" y="591"/>
                    </a:lnTo>
                    <a:lnTo>
                      <a:pt x="0" y="825"/>
                    </a:lnTo>
                    <a:lnTo>
                      <a:pt x="13" y="825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4386EBCD-EE7E-4620-842B-7E6DC0B3D031}"/>
                  </a:ext>
                </a:extLst>
              </p:cNvPr>
              <p:cNvSpPr/>
              <p:nvPr/>
            </p:nvSpPr>
            <p:spPr bwMode="auto">
              <a:xfrm>
                <a:off x="4592638" y="1386364"/>
                <a:ext cx="3008313" cy="1165225"/>
              </a:xfrm>
              <a:custGeom>
                <a:avLst/>
                <a:gdLst>
                  <a:gd name="T0" fmla="*/ 66 w 1895"/>
                  <a:gd name="T1" fmla="*/ 734 h 734"/>
                  <a:gd name="T2" fmla="*/ 66 w 1895"/>
                  <a:gd name="T3" fmla="*/ 587 h 734"/>
                  <a:gd name="T4" fmla="*/ 944 w 1895"/>
                  <a:gd name="T5" fmla="*/ 81 h 734"/>
                  <a:gd name="T6" fmla="*/ 1822 w 1895"/>
                  <a:gd name="T7" fmla="*/ 587 h 734"/>
                  <a:gd name="T8" fmla="*/ 1822 w 1895"/>
                  <a:gd name="T9" fmla="*/ 734 h 734"/>
                  <a:gd name="T10" fmla="*/ 1895 w 1895"/>
                  <a:gd name="T11" fmla="*/ 734 h 734"/>
                  <a:gd name="T12" fmla="*/ 1895 w 1895"/>
                  <a:gd name="T13" fmla="*/ 546 h 734"/>
                  <a:gd name="T14" fmla="*/ 948 w 1895"/>
                  <a:gd name="T15" fmla="*/ 0 h 734"/>
                  <a:gd name="T16" fmla="*/ 0 w 1895"/>
                  <a:gd name="T17" fmla="*/ 546 h 734"/>
                  <a:gd name="T18" fmla="*/ 0 w 1895"/>
                  <a:gd name="T19" fmla="*/ 734 h 734"/>
                  <a:gd name="T20" fmla="*/ 66 w 1895"/>
                  <a:gd name="T21" fmla="*/ 734 h 7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95" h="734">
                    <a:moveTo>
                      <a:pt x="66" y="734"/>
                    </a:moveTo>
                    <a:lnTo>
                      <a:pt x="66" y="587"/>
                    </a:lnTo>
                    <a:lnTo>
                      <a:pt x="944" y="81"/>
                    </a:lnTo>
                    <a:lnTo>
                      <a:pt x="1822" y="587"/>
                    </a:lnTo>
                    <a:lnTo>
                      <a:pt x="1822" y="734"/>
                    </a:lnTo>
                    <a:lnTo>
                      <a:pt x="1895" y="734"/>
                    </a:lnTo>
                    <a:lnTo>
                      <a:pt x="1895" y="546"/>
                    </a:lnTo>
                    <a:lnTo>
                      <a:pt x="948" y="0"/>
                    </a:lnTo>
                    <a:lnTo>
                      <a:pt x="0" y="546"/>
                    </a:lnTo>
                    <a:lnTo>
                      <a:pt x="0" y="734"/>
                    </a:lnTo>
                    <a:lnTo>
                      <a:pt x="66" y="734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  <p:grpSp>
          <p:nvGrpSpPr>
            <p:cNvPr id="32" name="组合 31">
              <a:extLst>
                <a:ext uri="{FF2B5EF4-FFF2-40B4-BE49-F238E27FC236}">
                  <a16:creationId xmlns:a16="http://schemas.microsoft.com/office/drawing/2014/main" id="{3F80CF0D-7E3D-4E46-B357-C44785B2DC24}"/>
                </a:ext>
              </a:extLst>
            </p:cNvPr>
            <p:cNvGrpSpPr/>
            <p:nvPr/>
          </p:nvGrpSpPr>
          <p:grpSpPr>
            <a:xfrm>
              <a:off x="2668588" y="3924300"/>
              <a:ext cx="3238500" cy="1312863"/>
              <a:chOff x="4478338" y="3976688"/>
              <a:chExt cx="3238500" cy="1312863"/>
            </a:xfrm>
          </p:grpSpPr>
          <p:sp>
            <p:nvSpPr>
              <p:cNvPr id="33" name="Freeform 6">
                <a:extLst>
                  <a:ext uri="{FF2B5EF4-FFF2-40B4-BE49-F238E27FC236}">
                    <a16:creationId xmlns:a16="http://schemas.microsoft.com/office/drawing/2014/main" id="{BA37B213-B422-4D54-ADD8-CDD6747EC72C}"/>
                  </a:ext>
                </a:extLst>
              </p:cNvPr>
              <p:cNvSpPr/>
              <p:nvPr/>
            </p:nvSpPr>
            <p:spPr bwMode="auto">
              <a:xfrm>
                <a:off x="4478338" y="3976688"/>
                <a:ext cx="3238500" cy="1312863"/>
              </a:xfrm>
              <a:custGeom>
                <a:avLst/>
                <a:gdLst>
                  <a:gd name="T0" fmla="*/ 1020 w 2040"/>
                  <a:gd name="T1" fmla="*/ 807 h 827"/>
                  <a:gd name="T2" fmla="*/ 13 w 2040"/>
                  <a:gd name="T3" fmla="*/ 226 h 827"/>
                  <a:gd name="T4" fmla="*/ 13 w 2040"/>
                  <a:gd name="T5" fmla="*/ 0 h 827"/>
                  <a:gd name="T6" fmla="*/ 0 w 2040"/>
                  <a:gd name="T7" fmla="*/ 0 h 827"/>
                  <a:gd name="T8" fmla="*/ 0 w 2040"/>
                  <a:gd name="T9" fmla="*/ 236 h 827"/>
                  <a:gd name="T10" fmla="*/ 1020 w 2040"/>
                  <a:gd name="T11" fmla="*/ 827 h 827"/>
                  <a:gd name="T12" fmla="*/ 2040 w 2040"/>
                  <a:gd name="T13" fmla="*/ 236 h 827"/>
                  <a:gd name="T14" fmla="*/ 2040 w 2040"/>
                  <a:gd name="T15" fmla="*/ 0 h 827"/>
                  <a:gd name="T16" fmla="*/ 2026 w 2040"/>
                  <a:gd name="T17" fmla="*/ 0 h 827"/>
                  <a:gd name="T18" fmla="*/ 2026 w 2040"/>
                  <a:gd name="T19" fmla="*/ 225 h 827"/>
                  <a:gd name="T20" fmla="*/ 1020 w 2040"/>
                  <a:gd name="T21" fmla="*/ 807 h 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2040" h="827">
                    <a:moveTo>
                      <a:pt x="1020" y="807"/>
                    </a:moveTo>
                    <a:lnTo>
                      <a:pt x="13" y="226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236"/>
                    </a:lnTo>
                    <a:lnTo>
                      <a:pt x="1020" y="827"/>
                    </a:lnTo>
                    <a:lnTo>
                      <a:pt x="2040" y="236"/>
                    </a:lnTo>
                    <a:lnTo>
                      <a:pt x="2040" y="0"/>
                    </a:lnTo>
                    <a:lnTo>
                      <a:pt x="2026" y="0"/>
                    </a:lnTo>
                    <a:lnTo>
                      <a:pt x="2026" y="225"/>
                    </a:lnTo>
                    <a:lnTo>
                      <a:pt x="1020" y="807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4" name="Freeform 7">
                <a:extLst>
                  <a:ext uri="{FF2B5EF4-FFF2-40B4-BE49-F238E27FC236}">
                    <a16:creationId xmlns:a16="http://schemas.microsoft.com/office/drawing/2014/main" id="{7FDA3957-E6C9-4165-B41E-E73EBD4E81AD}"/>
                  </a:ext>
                </a:extLst>
              </p:cNvPr>
              <p:cNvSpPr/>
              <p:nvPr/>
            </p:nvSpPr>
            <p:spPr bwMode="auto">
              <a:xfrm>
                <a:off x="4478338" y="3976688"/>
                <a:ext cx="3238500" cy="1312863"/>
              </a:xfrm>
              <a:custGeom>
                <a:avLst/>
                <a:gdLst>
                  <a:gd name="T0" fmla="*/ 1020 w 2040"/>
                  <a:gd name="T1" fmla="*/ 807 h 827"/>
                  <a:gd name="T2" fmla="*/ 13 w 2040"/>
                  <a:gd name="T3" fmla="*/ 226 h 827"/>
                  <a:gd name="T4" fmla="*/ 13 w 2040"/>
                  <a:gd name="T5" fmla="*/ 0 h 827"/>
                  <a:gd name="T6" fmla="*/ 0 w 2040"/>
                  <a:gd name="T7" fmla="*/ 0 h 827"/>
                  <a:gd name="T8" fmla="*/ 0 w 2040"/>
                  <a:gd name="T9" fmla="*/ 236 h 827"/>
                  <a:gd name="T10" fmla="*/ 1020 w 2040"/>
                  <a:gd name="T11" fmla="*/ 827 h 827"/>
                  <a:gd name="T12" fmla="*/ 2040 w 2040"/>
                  <a:gd name="T13" fmla="*/ 236 h 827"/>
                  <a:gd name="T14" fmla="*/ 2040 w 2040"/>
                  <a:gd name="T15" fmla="*/ 0 h 827"/>
                  <a:gd name="T16" fmla="*/ 2026 w 2040"/>
                  <a:gd name="T17" fmla="*/ 0 h 827"/>
                  <a:gd name="T18" fmla="*/ 2026 w 2040"/>
                  <a:gd name="T19" fmla="*/ 225 h 8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040" h="827">
                    <a:moveTo>
                      <a:pt x="1020" y="807"/>
                    </a:moveTo>
                    <a:lnTo>
                      <a:pt x="13" y="226"/>
                    </a:lnTo>
                    <a:lnTo>
                      <a:pt x="13" y="0"/>
                    </a:lnTo>
                    <a:lnTo>
                      <a:pt x="0" y="0"/>
                    </a:lnTo>
                    <a:lnTo>
                      <a:pt x="0" y="236"/>
                    </a:lnTo>
                    <a:lnTo>
                      <a:pt x="1020" y="827"/>
                    </a:lnTo>
                    <a:lnTo>
                      <a:pt x="2040" y="236"/>
                    </a:lnTo>
                    <a:lnTo>
                      <a:pt x="2040" y="0"/>
                    </a:lnTo>
                    <a:lnTo>
                      <a:pt x="2026" y="0"/>
                    </a:lnTo>
                    <a:lnTo>
                      <a:pt x="2026" y="225"/>
                    </a:lnTo>
                  </a:path>
                </a:pathLst>
              </a:cu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  <p:sp>
            <p:nvSpPr>
              <p:cNvPr id="35" name="Freeform 8">
                <a:extLst>
                  <a:ext uri="{FF2B5EF4-FFF2-40B4-BE49-F238E27FC236}">
                    <a16:creationId xmlns:a16="http://schemas.microsoft.com/office/drawing/2014/main" id="{928A3386-9BC7-4B8B-8E3E-E2CD8FDB358C}"/>
                  </a:ext>
                </a:extLst>
              </p:cNvPr>
              <p:cNvSpPr/>
              <p:nvPr/>
            </p:nvSpPr>
            <p:spPr bwMode="auto">
              <a:xfrm>
                <a:off x="4592638" y="3976688"/>
                <a:ext cx="3008313" cy="1171575"/>
              </a:xfrm>
              <a:custGeom>
                <a:avLst/>
                <a:gdLst>
                  <a:gd name="T0" fmla="*/ 1822 w 1895"/>
                  <a:gd name="T1" fmla="*/ 0 h 738"/>
                  <a:gd name="T2" fmla="*/ 1822 w 1895"/>
                  <a:gd name="T3" fmla="*/ 150 h 738"/>
                  <a:gd name="T4" fmla="*/ 944 w 1895"/>
                  <a:gd name="T5" fmla="*/ 655 h 738"/>
                  <a:gd name="T6" fmla="*/ 66 w 1895"/>
                  <a:gd name="T7" fmla="*/ 150 h 738"/>
                  <a:gd name="T8" fmla="*/ 66 w 1895"/>
                  <a:gd name="T9" fmla="*/ 0 h 738"/>
                  <a:gd name="T10" fmla="*/ 0 w 1895"/>
                  <a:gd name="T11" fmla="*/ 0 h 738"/>
                  <a:gd name="T12" fmla="*/ 0 w 1895"/>
                  <a:gd name="T13" fmla="*/ 192 h 738"/>
                  <a:gd name="T14" fmla="*/ 948 w 1895"/>
                  <a:gd name="T15" fmla="*/ 738 h 738"/>
                  <a:gd name="T16" fmla="*/ 1895 w 1895"/>
                  <a:gd name="T17" fmla="*/ 192 h 738"/>
                  <a:gd name="T18" fmla="*/ 1895 w 1895"/>
                  <a:gd name="T19" fmla="*/ 0 h 738"/>
                  <a:gd name="T20" fmla="*/ 1822 w 1895"/>
                  <a:gd name="T21" fmla="*/ 0 h 7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895" h="738">
                    <a:moveTo>
                      <a:pt x="1822" y="0"/>
                    </a:moveTo>
                    <a:lnTo>
                      <a:pt x="1822" y="150"/>
                    </a:lnTo>
                    <a:lnTo>
                      <a:pt x="944" y="655"/>
                    </a:lnTo>
                    <a:lnTo>
                      <a:pt x="66" y="150"/>
                    </a:lnTo>
                    <a:lnTo>
                      <a:pt x="66" y="0"/>
                    </a:lnTo>
                    <a:lnTo>
                      <a:pt x="0" y="0"/>
                    </a:lnTo>
                    <a:lnTo>
                      <a:pt x="0" y="192"/>
                    </a:lnTo>
                    <a:lnTo>
                      <a:pt x="948" y="738"/>
                    </a:lnTo>
                    <a:lnTo>
                      <a:pt x="1895" y="192"/>
                    </a:lnTo>
                    <a:lnTo>
                      <a:pt x="1895" y="0"/>
                    </a:lnTo>
                    <a:lnTo>
                      <a:pt x="1822" y="0"/>
                    </a:lnTo>
                    <a:close/>
                  </a:path>
                </a:pathLst>
              </a:custGeom>
              <a:solidFill>
                <a:schemeClr val="tx1">
                  <a:lumMod val="75000"/>
                  <a:lumOff val="2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/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0">
        <p:randomBar dir="vert"/>
      </p:transition>
    </mc:Choice>
    <mc:Fallback xmlns="">
      <p:transition spd="slow" advTm="0">
        <p:randomBar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1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4" presetClass="entr" presetSubtype="1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4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 p14:presetBounceEnd="75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5000">
                                          <p:cBhvr additive="base">
                                            <p:cTn id="1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5000">
                                          <p:cBhvr additive="base">
                                            <p:cTn id="19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1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heel(1)">
                                          <p:cBhvr>
                                            <p:cTn id="7" dur="1500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4" presetClass="entr" presetSubtype="10" fill="hold" grpId="0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0" dur="500"/>
                                            <p:tgtEl>
                                              <p:spTgt spid="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6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 animBg="1"/>
          <p:bldP spid="5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24">
            <a:extLst>
              <a:ext uri="{FF2B5EF4-FFF2-40B4-BE49-F238E27FC236}">
                <a16:creationId xmlns:a16="http://schemas.microsoft.com/office/drawing/2014/main" id="{01CC3887-8A58-467B-9A18-903641E71B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23151" y="2760744"/>
            <a:ext cx="2519362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/>
            <a:r>
              <a:rPr lang="en-US" altLang="zh-CN" sz="6000" dirty="0">
                <a:solidFill>
                  <a:schemeClr val="accent4"/>
                </a:solidFill>
                <a:latin typeface="迷你简汉真广标"/>
                <a:ea typeface="迷你简汉真广标"/>
                <a:cs typeface="迷你简汉真广标"/>
              </a:rPr>
              <a:t>PART </a:t>
            </a:r>
          </a:p>
          <a:p>
            <a:pPr algn="r" eaLnBrk="1" hangingPunct="1"/>
            <a:r>
              <a:rPr lang="en-US" altLang="zh-CN" sz="6000" dirty="0">
                <a:solidFill>
                  <a:schemeClr val="accent4"/>
                </a:solidFill>
                <a:latin typeface="迷你简汉真广标"/>
                <a:ea typeface="迷你简汉真广标"/>
                <a:cs typeface="迷你简汉真广标"/>
              </a:rPr>
              <a:t>THREE</a:t>
            </a:r>
            <a:endParaRPr lang="zh-CN" altLang="en-US" sz="6000" dirty="0">
              <a:solidFill>
                <a:schemeClr val="accent4"/>
              </a:solidFill>
              <a:latin typeface="迷你简汉真广标"/>
              <a:ea typeface="迷你简汉真广标"/>
              <a:cs typeface="迷你简汉真广标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FC70E496-61D8-48BF-BDA8-99322E14C7B8}"/>
              </a:ext>
            </a:extLst>
          </p:cNvPr>
          <p:cNvGrpSpPr/>
          <p:nvPr/>
        </p:nvGrpSpPr>
        <p:grpSpPr>
          <a:xfrm>
            <a:off x="3913961" y="875128"/>
            <a:ext cx="3588568" cy="5351501"/>
            <a:chOff x="-3522428" y="704095"/>
            <a:chExt cx="3588568" cy="5351501"/>
          </a:xfrm>
        </p:grpSpPr>
        <p:sp>
          <p:nvSpPr>
            <p:cNvPr id="22" name="任意多边形: 形状 21">
              <a:extLst>
                <a:ext uri="{FF2B5EF4-FFF2-40B4-BE49-F238E27FC236}">
                  <a16:creationId xmlns:a16="http://schemas.microsoft.com/office/drawing/2014/main" id="{7CCA39DE-BED1-46B6-8703-A446F58FD990}"/>
                </a:ext>
              </a:extLst>
            </p:cNvPr>
            <p:cNvSpPr/>
            <p:nvPr/>
          </p:nvSpPr>
          <p:spPr>
            <a:xfrm>
              <a:off x="-1709311" y="704161"/>
              <a:ext cx="1775451" cy="5351370"/>
            </a:xfrm>
            <a:custGeom>
              <a:avLst/>
              <a:gdLst/>
              <a:ahLst/>
              <a:cxnLst/>
              <a:rect l="l" t="t" r="r" b="b"/>
              <a:pathLst>
                <a:path w="1775451" h="5351370">
                  <a:moveTo>
                    <a:pt x="0" y="0"/>
                  </a:moveTo>
                  <a:lnTo>
                    <a:pt x="189375" y="5553"/>
                  </a:lnTo>
                  <a:cubicBezTo>
                    <a:pt x="623155" y="31773"/>
                    <a:pt x="963752" y="149765"/>
                    <a:pt x="1211165" y="359528"/>
                  </a:cubicBezTo>
                  <a:cubicBezTo>
                    <a:pt x="1493923" y="599257"/>
                    <a:pt x="1635301" y="939181"/>
                    <a:pt x="1635301" y="1379301"/>
                  </a:cubicBezTo>
                  <a:cubicBezTo>
                    <a:pt x="1635301" y="1691564"/>
                    <a:pt x="1547401" y="1955266"/>
                    <a:pt x="1371599" y="2170408"/>
                  </a:cubicBezTo>
                  <a:cubicBezTo>
                    <a:pt x="1195797" y="2385550"/>
                    <a:pt x="925948" y="2531232"/>
                    <a:pt x="562051" y="2607454"/>
                  </a:cubicBezTo>
                  <a:lnTo>
                    <a:pt x="562051" y="2622207"/>
                  </a:lnTo>
                  <a:cubicBezTo>
                    <a:pt x="940701" y="2664005"/>
                    <a:pt x="1237596" y="2793091"/>
                    <a:pt x="1452738" y="3009462"/>
                  </a:cubicBezTo>
                  <a:cubicBezTo>
                    <a:pt x="1667880" y="3225833"/>
                    <a:pt x="1775451" y="3501215"/>
                    <a:pt x="1775451" y="3835607"/>
                  </a:cubicBezTo>
                  <a:cubicBezTo>
                    <a:pt x="1775451" y="4327360"/>
                    <a:pt x="1622393" y="4702936"/>
                    <a:pt x="1316277" y="4962335"/>
                  </a:cubicBezTo>
                  <a:cubicBezTo>
                    <a:pt x="1048426" y="5189310"/>
                    <a:pt x="678448" y="5316984"/>
                    <a:pt x="206346" y="5345355"/>
                  </a:cubicBezTo>
                  <a:lnTo>
                    <a:pt x="0" y="5351370"/>
                  </a:lnTo>
                  <a:lnTo>
                    <a:pt x="0" y="4661599"/>
                  </a:lnTo>
                  <a:lnTo>
                    <a:pt x="204300" y="4647690"/>
                  </a:lnTo>
                  <a:cubicBezTo>
                    <a:pt x="397928" y="4619569"/>
                    <a:pt x="552831" y="4549264"/>
                    <a:pt x="669007" y="4436775"/>
                  </a:cubicBezTo>
                  <a:cubicBezTo>
                    <a:pt x="823909" y="4286790"/>
                    <a:pt x="901360" y="4072878"/>
                    <a:pt x="901360" y="3795037"/>
                  </a:cubicBezTo>
                  <a:cubicBezTo>
                    <a:pt x="901360" y="3539325"/>
                    <a:pt x="805468" y="3340780"/>
                    <a:pt x="613685" y="3199401"/>
                  </a:cubicBezTo>
                  <a:cubicBezTo>
                    <a:pt x="469847" y="3093368"/>
                    <a:pt x="275528" y="3027096"/>
                    <a:pt x="30727" y="3000587"/>
                  </a:cubicBezTo>
                  <a:lnTo>
                    <a:pt x="0" y="2998175"/>
                  </a:lnTo>
                  <a:lnTo>
                    <a:pt x="0" y="2267036"/>
                  </a:lnTo>
                  <a:lnTo>
                    <a:pt x="190470" y="2230802"/>
                  </a:lnTo>
                  <a:cubicBezTo>
                    <a:pt x="317711" y="2196072"/>
                    <a:pt x="425590" y="2143977"/>
                    <a:pt x="514105" y="2074516"/>
                  </a:cubicBezTo>
                  <a:cubicBezTo>
                    <a:pt x="691136" y="1935596"/>
                    <a:pt x="779651" y="1737051"/>
                    <a:pt x="779651" y="1478881"/>
                  </a:cubicBezTo>
                  <a:cubicBezTo>
                    <a:pt x="779651" y="1213334"/>
                    <a:pt x="711421" y="1014789"/>
                    <a:pt x="574959" y="883245"/>
                  </a:cubicBezTo>
                  <a:cubicBezTo>
                    <a:pt x="472613" y="784587"/>
                    <a:pt x="336728" y="722926"/>
                    <a:pt x="167304" y="698261"/>
                  </a:cubicBezTo>
                  <a:lnTo>
                    <a:pt x="0" y="6868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: 形状 19">
              <a:extLst>
                <a:ext uri="{FF2B5EF4-FFF2-40B4-BE49-F238E27FC236}">
                  <a16:creationId xmlns:a16="http://schemas.microsoft.com/office/drawing/2014/main" id="{1D0B607D-B3F5-445F-9E52-83C8E8CED9F6}"/>
                </a:ext>
              </a:extLst>
            </p:cNvPr>
            <p:cNvSpPr/>
            <p:nvPr/>
          </p:nvSpPr>
          <p:spPr>
            <a:xfrm>
              <a:off x="-3411784" y="704095"/>
              <a:ext cx="1702472" cy="1456818"/>
            </a:xfrm>
            <a:custGeom>
              <a:avLst/>
              <a:gdLst/>
              <a:ahLst/>
              <a:cxnLst/>
              <a:rect l="l" t="t" r="r" b="b"/>
              <a:pathLst>
                <a:path w="1702472" h="1456818">
                  <a:moveTo>
                    <a:pt x="1700236" y="0"/>
                  </a:moveTo>
                  <a:lnTo>
                    <a:pt x="1702472" y="66"/>
                  </a:lnTo>
                  <a:lnTo>
                    <a:pt x="1702472" y="686903"/>
                  </a:lnTo>
                  <a:lnTo>
                    <a:pt x="1689172" y="685995"/>
                  </a:lnTo>
                  <a:cubicBezTo>
                    <a:pt x="1182666" y="685995"/>
                    <a:pt x="899908" y="942936"/>
                    <a:pt x="840898" y="1456818"/>
                  </a:cubicBezTo>
                  <a:lnTo>
                    <a:pt x="0" y="1394119"/>
                  </a:lnTo>
                  <a:cubicBezTo>
                    <a:pt x="51634" y="951542"/>
                    <a:pt x="227436" y="608544"/>
                    <a:pt x="527405" y="365126"/>
                  </a:cubicBezTo>
                  <a:cubicBezTo>
                    <a:pt x="827375" y="121709"/>
                    <a:pt x="1218318" y="0"/>
                    <a:pt x="17002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任意多边形: 形状 17">
              <a:extLst>
                <a:ext uri="{FF2B5EF4-FFF2-40B4-BE49-F238E27FC236}">
                  <a16:creationId xmlns:a16="http://schemas.microsoft.com/office/drawing/2014/main" id="{268E53B5-D3ED-450E-BBBF-F52D4A36551F}"/>
                </a:ext>
              </a:extLst>
            </p:cNvPr>
            <p:cNvSpPr/>
            <p:nvPr/>
          </p:nvSpPr>
          <p:spPr>
            <a:xfrm>
              <a:off x="-2320092" y="2971197"/>
              <a:ext cx="610780" cy="731139"/>
            </a:xfrm>
            <a:custGeom>
              <a:avLst/>
              <a:gdLst/>
              <a:ahLst/>
              <a:cxnLst/>
              <a:rect l="l" t="t" r="r" b="b"/>
              <a:pathLst>
                <a:path w="610780" h="731139">
                  <a:moveTo>
                    <a:pt x="610780" y="0"/>
                  </a:moveTo>
                  <a:lnTo>
                    <a:pt x="610780" y="731139"/>
                  </a:lnTo>
                  <a:lnTo>
                    <a:pt x="514900" y="723611"/>
                  </a:lnTo>
                  <a:cubicBezTo>
                    <a:pt x="471295" y="721402"/>
                    <a:pt x="426288" y="720297"/>
                    <a:pt x="379879" y="720297"/>
                  </a:cubicBezTo>
                  <a:lnTo>
                    <a:pt x="0" y="720297"/>
                  </a:lnTo>
                  <a:lnTo>
                    <a:pt x="0" y="15861"/>
                  </a:lnTo>
                  <a:lnTo>
                    <a:pt x="361438" y="15861"/>
                  </a:lnTo>
                  <a:cubicBezTo>
                    <a:pt x="444421" y="15861"/>
                    <a:pt x="522564" y="11520"/>
                    <a:pt x="595866" y="2837"/>
                  </a:cubicBezTo>
                  <a:lnTo>
                    <a:pt x="610780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任意多边形: 形状 12">
              <a:extLst>
                <a:ext uri="{FF2B5EF4-FFF2-40B4-BE49-F238E27FC236}">
                  <a16:creationId xmlns:a16="http://schemas.microsoft.com/office/drawing/2014/main" id="{0021A544-A258-4E32-94E0-94F6F174718E}"/>
                </a:ext>
              </a:extLst>
            </p:cNvPr>
            <p:cNvSpPr/>
            <p:nvPr/>
          </p:nvSpPr>
          <p:spPr>
            <a:xfrm>
              <a:off x="-3522428" y="4528703"/>
              <a:ext cx="1813116" cy="1526893"/>
            </a:xfrm>
            <a:custGeom>
              <a:avLst/>
              <a:gdLst/>
              <a:ahLst/>
              <a:cxnLst/>
              <a:rect l="l" t="t" r="r" b="b"/>
              <a:pathLst>
                <a:path w="1813116" h="1526893">
                  <a:moveTo>
                    <a:pt x="859338" y="0"/>
                  </a:moveTo>
                  <a:cubicBezTo>
                    <a:pt x="898678" y="285217"/>
                    <a:pt x="997029" y="496056"/>
                    <a:pt x="1154390" y="632517"/>
                  </a:cubicBezTo>
                  <a:cubicBezTo>
                    <a:pt x="1311751" y="768979"/>
                    <a:pt x="1530581" y="837209"/>
                    <a:pt x="1810880" y="837209"/>
                  </a:cubicBezTo>
                  <a:lnTo>
                    <a:pt x="1813116" y="837057"/>
                  </a:lnTo>
                  <a:lnTo>
                    <a:pt x="1813116" y="1526828"/>
                  </a:lnTo>
                  <a:lnTo>
                    <a:pt x="1810880" y="1526893"/>
                  </a:lnTo>
                  <a:cubicBezTo>
                    <a:pt x="1277328" y="1526893"/>
                    <a:pt x="856879" y="1405799"/>
                    <a:pt x="549534" y="1163611"/>
                  </a:cubicBezTo>
                  <a:cubicBezTo>
                    <a:pt x="242188" y="921422"/>
                    <a:pt x="59010" y="559369"/>
                    <a:pt x="0" y="77451"/>
                  </a:cubicBezTo>
                  <a:lnTo>
                    <a:pt x="85933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0" name="矩形 9">
            <a:extLst>
              <a:ext uri="{FF2B5EF4-FFF2-40B4-BE49-F238E27FC236}">
                <a16:creationId xmlns:a16="http://schemas.microsoft.com/office/drawing/2014/main" id="{19973B95-9A0D-405B-B098-A7C525E2BF58}"/>
              </a:ext>
            </a:extLst>
          </p:cNvPr>
          <p:cNvSpPr/>
          <p:nvPr/>
        </p:nvSpPr>
        <p:spPr>
          <a:xfrm>
            <a:off x="7795132" y="5635795"/>
            <a:ext cx="43253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accent3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团队介绍</a:t>
            </a:r>
          </a:p>
        </p:txBody>
      </p:sp>
    </p:spTree>
    <p:extLst>
      <p:ext uri="{BB962C8B-B14F-4D97-AF65-F5344CB8AC3E}">
        <p14:creationId xmlns:p14="http://schemas.microsoft.com/office/powerpoint/2010/main" val="509944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0">
        <p14:prism isContent="1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1-0505-17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千图网海量PPT模板www.58pic.com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04040"/>
      </a:accent1>
      <a:accent2>
        <a:srgbClr val="6A6A6A"/>
      </a:accent2>
      <a:accent3>
        <a:srgbClr val="454141"/>
      </a:accent3>
      <a:accent4>
        <a:srgbClr val="6A6A6A"/>
      </a:accent4>
      <a:accent5>
        <a:srgbClr val="454141"/>
      </a:accent5>
      <a:accent6>
        <a:srgbClr val="6A6A6A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04040"/>
    </a:accent1>
    <a:accent2>
      <a:srgbClr val="6A6A6A"/>
    </a:accent2>
    <a:accent3>
      <a:srgbClr val="454141"/>
    </a:accent3>
    <a:accent4>
      <a:srgbClr val="6A6A6A"/>
    </a:accent4>
    <a:accent5>
      <a:srgbClr val="454141"/>
    </a:accent5>
    <a:accent6>
      <a:srgbClr val="6A6A6A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04040"/>
    </a:accent1>
    <a:accent2>
      <a:srgbClr val="6A6A6A"/>
    </a:accent2>
    <a:accent3>
      <a:srgbClr val="454141"/>
    </a:accent3>
    <a:accent4>
      <a:srgbClr val="6A6A6A"/>
    </a:accent4>
    <a:accent5>
      <a:srgbClr val="454141"/>
    </a:accent5>
    <a:accent6>
      <a:srgbClr val="6A6A6A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04040"/>
    </a:accent1>
    <a:accent2>
      <a:srgbClr val="6A6A6A"/>
    </a:accent2>
    <a:accent3>
      <a:srgbClr val="454141"/>
    </a:accent3>
    <a:accent4>
      <a:srgbClr val="6A6A6A"/>
    </a:accent4>
    <a:accent5>
      <a:srgbClr val="454141"/>
    </a:accent5>
    <a:accent6>
      <a:srgbClr val="6A6A6A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04040"/>
    </a:accent1>
    <a:accent2>
      <a:srgbClr val="6A6A6A"/>
    </a:accent2>
    <a:accent3>
      <a:srgbClr val="454141"/>
    </a:accent3>
    <a:accent4>
      <a:srgbClr val="6A6A6A"/>
    </a:accent4>
    <a:accent5>
      <a:srgbClr val="454141"/>
    </a:accent5>
    <a:accent6>
      <a:srgbClr val="6A6A6A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04040"/>
    </a:accent1>
    <a:accent2>
      <a:srgbClr val="6A6A6A"/>
    </a:accent2>
    <a:accent3>
      <a:srgbClr val="454141"/>
    </a:accent3>
    <a:accent4>
      <a:srgbClr val="6A6A6A"/>
    </a:accent4>
    <a:accent5>
      <a:srgbClr val="454141"/>
    </a:accent5>
    <a:accent6>
      <a:srgbClr val="6A6A6A"/>
    </a:accent6>
    <a:hlink>
      <a:srgbClr val="0563C1"/>
    </a:hlink>
    <a:folHlink>
      <a:srgbClr val="954F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7E6E6"/>
    </a:lt2>
    <a:accent1>
      <a:srgbClr val="404040"/>
    </a:accent1>
    <a:accent2>
      <a:srgbClr val="6A6A6A"/>
    </a:accent2>
    <a:accent3>
      <a:srgbClr val="454141"/>
    </a:accent3>
    <a:accent4>
      <a:srgbClr val="6A6A6A"/>
    </a:accent4>
    <a:accent5>
      <a:srgbClr val="454141"/>
    </a:accent5>
    <a:accent6>
      <a:srgbClr val="6A6A6A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220</TotalTime>
  <Words>323</Words>
  <Application>Microsoft Office PowerPoint</Application>
  <PresentationFormat>宽屏</PresentationFormat>
  <Paragraphs>76</Paragraphs>
  <Slides>13</Slides>
  <Notes>13</Notes>
  <HiddenSlides>0</HiddenSlides>
  <MMClips>1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13</vt:i4>
      </vt:variant>
    </vt:vector>
  </HeadingPairs>
  <TitlesOfParts>
    <vt:vector size="24" baseType="lpstr">
      <vt:lpstr>方正清刻本悦宋简体</vt:lpstr>
      <vt:lpstr>迷你简汉真广标</vt:lpstr>
      <vt:lpstr>迷你简菱心</vt:lpstr>
      <vt:lpstr>迷你简细珊瑚</vt:lpstr>
      <vt:lpstr>微软雅黑</vt:lpstr>
      <vt:lpstr>微软雅黑 Light</vt:lpstr>
      <vt:lpstr>Arial</vt:lpstr>
      <vt:lpstr>Broadway</vt:lpstr>
      <vt:lpstr>Calibri</vt:lpstr>
      <vt:lpstr>Calibri Light</vt:lpstr>
      <vt:lpstr>千图网海量PPT模板www.58pic.com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1-0505-17</dc:title>
  <dc:subject/>
  <dc:creator>Administrator</dc:creator>
  <cp:keywords/>
  <dc:description/>
  <cp:lastModifiedBy> </cp:lastModifiedBy>
  <cp:revision>790</cp:revision>
  <dcterms:created xsi:type="dcterms:W3CDTF">2015-11-05T08:05:00Z</dcterms:created>
  <dcterms:modified xsi:type="dcterms:W3CDTF">2020-08-28T08:33:23Z</dcterms:modified>
  <dc:identifier/>
  <cp:contentStatus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2052-10.1.0.6929</vt:lpwstr>
  </property>
</Properties>
</file>