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9" r:id="rId4"/>
    <p:sldId id="257" r:id="rId5"/>
    <p:sldId id="281" r:id="rId6"/>
    <p:sldId id="260" r:id="rId7"/>
    <p:sldId id="261" r:id="rId8"/>
    <p:sldId id="282" r:id="rId9"/>
    <p:sldId id="262" r:id="rId10"/>
    <p:sldId id="285" r:id="rId11"/>
    <p:sldId id="264" r:id="rId12"/>
    <p:sldId id="265" r:id="rId13"/>
    <p:sldId id="286" r:id="rId14"/>
    <p:sldId id="287" r:id="rId15"/>
    <p:sldId id="288" r:id="rId16"/>
    <p:sldId id="269" r:id="rId17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800" y="60"/>
      </p:cViewPr>
      <p:guideLst>
        <p:guide orient="horz" pos="160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2A48B96-639E-45A3-A0BA-2464DFDB1FAA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2020/7/9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8580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fontAlgn="base">
        <a:spcBef>
          <a:spcPct val="15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6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5.jpe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1.emf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1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副标题 3074"/>
          <p:cNvSpPr>
            <a:spLocks noGrp="1"/>
          </p:cNvSpPr>
          <p:nvPr>
            <p:ph type="subTitle" idx="1"/>
          </p:nvPr>
        </p:nvSpPr>
        <p:spPr>
          <a:xfrm>
            <a:off x="4343400" y="2067694"/>
            <a:ext cx="4800600" cy="1151086"/>
          </a:xfrm>
        </p:spPr>
        <p:txBody>
          <a:bodyPr vert="horz" wrap="square" lIns="91440" tIns="45720" rIns="91440" bIns="45720" anchor="t"/>
          <a:lstStyle/>
          <a:p>
            <a:pPr defTabSz="914400" eaLnBrk="1" hangingPunct="1">
              <a:buClrTx/>
              <a:buSzTx/>
            </a:pPr>
            <a:r>
              <a:rPr lang="en-US" altLang="zh-CN" sz="22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 </a:t>
            </a:r>
            <a:r>
              <a:rPr lang="zh-CN" altLang="en-US" sz="22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山林小学 </a:t>
            </a:r>
            <a:r>
              <a:rPr lang="en-US" altLang="zh-CN" sz="2200" b="1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</a:p>
          <a:p>
            <a:pPr defTabSz="914400" eaLnBrk="1" hangingPunct="1">
              <a:buClrTx/>
              <a:buSzTx/>
            </a:pPr>
            <a:endParaRPr lang="en-US" altLang="zh-CN" sz="2000" b="1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defTabSz="914400" eaLnBrk="1" hangingPunct="1">
              <a:buClrTx/>
              <a:buSzTx/>
            </a:pPr>
            <a:r>
              <a:rPr lang="zh-CN" altLang="en-US" sz="14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作者：陈泺汐</a:t>
            </a:r>
          </a:p>
        </p:txBody>
      </p:sp>
      <p:pic>
        <p:nvPicPr>
          <p:cNvPr id="4099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688" y="-20637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0B0BC75-FA85-4FDA-990B-DA56A7DE74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"/>
          <a:stretch/>
        </p:blipFill>
        <p:spPr>
          <a:xfrm>
            <a:off x="899592" y="0"/>
            <a:ext cx="396044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文本框 3"/>
          <p:cNvSpPr txBox="1"/>
          <p:nvPr/>
        </p:nvSpPr>
        <p:spPr>
          <a:xfrm>
            <a:off x="341313" y="153988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设计过程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13871B-90AE-4427-B136-A6870F717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/>
          <a:stretch/>
        </p:blipFill>
        <p:spPr>
          <a:xfrm>
            <a:off x="2103818" y="0"/>
            <a:ext cx="3527861" cy="51435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7CF83B3-2C06-417B-8334-04AA87F3005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228184" y="2499742"/>
            <a:ext cx="2213365" cy="3429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1400" b="1" noProof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从灵感到完善的过程</a:t>
            </a: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3"/>
          <p:cNvSpPr txBox="1"/>
          <p:nvPr/>
        </p:nvSpPr>
        <p:spPr>
          <a:xfrm>
            <a:off x="341313" y="153988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设计过程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4E01A75-DDEF-4D19-8505-D9CF8FC9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5526"/>
            <a:ext cx="6521921" cy="434794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D9D74BF-01B3-4299-8C31-C665E74C903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91760" y="4659982"/>
            <a:ext cx="2213365" cy="3429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1400" b="1" noProof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模型展示</a:t>
            </a: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3"/>
          <p:cNvSpPr txBox="1"/>
          <p:nvPr/>
        </p:nvSpPr>
        <p:spPr>
          <a:xfrm>
            <a:off x="341313" y="153988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设计过程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9D74BF-01B3-4299-8C31-C665E74C903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91760" y="4659982"/>
            <a:ext cx="2213365" cy="3429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1400" b="1" noProof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模型展示</a:t>
            </a: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46BB29-6825-4776-96CB-42DB4004D5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77687"/>
            <a:ext cx="4884775" cy="32565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4BA21F-D60F-4927-910C-04D2AA0470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509" y="1329611"/>
            <a:ext cx="4212470" cy="280831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DD5152E-E437-4067-AC94-2BCAB6DD51F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23989" y="2304908"/>
            <a:ext cx="547812" cy="3429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教室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2DEE8CD-6229-4795-9D13-226710E75F5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75656" y="3651870"/>
            <a:ext cx="547812" cy="3429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教室</a:t>
            </a:r>
          </a:p>
        </p:txBody>
      </p:sp>
    </p:spTree>
    <p:extLst>
      <p:ext uri="{BB962C8B-B14F-4D97-AF65-F5344CB8AC3E}">
        <p14:creationId xmlns:p14="http://schemas.microsoft.com/office/powerpoint/2010/main" val="255909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3"/>
          <p:cNvSpPr txBox="1"/>
          <p:nvPr/>
        </p:nvSpPr>
        <p:spPr>
          <a:xfrm>
            <a:off x="341313" y="153988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设计过程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9D74BF-01B3-4299-8C31-C665E74C903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91760" y="4659982"/>
            <a:ext cx="2213365" cy="3429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1400" b="1" noProof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模型展示</a:t>
            </a: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628F9C-CF0D-4D7B-B65F-DA6F34F02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21850" y="1401620"/>
            <a:ext cx="4212468" cy="28083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F45C39-A762-4E39-85D2-3F7DD11B17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440" y="1395649"/>
            <a:ext cx="4212471" cy="28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3"/>
          <p:cNvSpPr txBox="1"/>
          <p:nvPr/>
        </p:nvSpPr>
        <p:spPr>
          <a:xfrm>
            <a:off x="683568" y="2355726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最后，我想说的：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4D3DF3-6BAF-4220-A05D-5152B6B61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0"/>
            <a:ext cx="3577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8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563938" y="3636963"/>
            <a:ext cx="1881188" cy="373063"/>
          </a:xfrm>
          <a:prstGeom prst="rect">
            <a:avLst/>
          </a:prstGeom>
          <a:noFill/>
        </p:spPr>
        <p:txBody>
          <a:bodyPr wrap="none" lIns="68558" tIns="34279" rIns="68558" bIns="34279">
            <a:spAutoFit/>
          </a:bodyPr>
          <a:lstStyle/>
          <a:p>
            <a:pPr marR="0" algn="ctr" defTabSz="685165" eaLnBrk="1" hangingPunct="1">
              <a:buClrTx/>
              <a:buSzTx/>
              <a:defRPr/>
            </a:pPr>
            <a:r>
              <a:rPr kumimoji="0" lang="en-US" altLang="zh-CN" sz="1990" b="1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oper Std Black" charset="0"/>
                <a:sym typeface="Arial" panose="020B0604020202020204" pitchFamily="34" charset="0"/>
              </a:rPr>
              <a:t>THANK YOU !</a:t>
            </a:r>
          </a:p>
        </p:txBody>
      </p:sp>
      <p:pic>
        <p:nvPicPr>
          <p:cNvPr id="1741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8" y="1563688"/>
            <a:ext cx="2790825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588" y="3109913"/>
            <a:ext cx="2790825" cy="123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41313" y="2225675"/>
            <a:ext cx="3046413" cy="692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rmAutofit fontScale="97500"/>
          </a:bodyPr>
          <a:lstStyle>
            <a:defPPr>
              <a:defRPr lang="zh-CN"/>
            </a:defPPr>
            <a:lvl1pPr lvl="0">
              <a:defRPr sz="5400" b="1">
                <a:solidFill>
                  <a:srgbClr val="F265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5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目录</a:t>
            </a: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3741738" y="538163"/>
            <a:ext cx="692150" cy="692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7" name="文本框 12"/>
          <p:cNvSpPr txBox="1"/>
          <p:nvPr>
            <p:custDataLst>
              <p:tags r:id="rId4"/>
            </p:custDataLst>
          </p:nvPr>
        </p:nvSpPr>
        <p:spPr>
          <a:xfrm>
            <a:off x="3843338" y="538163"/>
            <a:ext cx="488950" cy="69215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normAutofit/>
          </a:bodyPr>
          <a:lstStyle/>
          <a:p>
            <a:pPr marR="0" algn="ctr" defTabSz="914400" eaLnBrk="1" hangingPunct="1">
              <a:buClrTx/>
              <a:buSzTx/>
              <a:defRPr/>
            </a:pPr>
            <a:r>
              <a:rPr kumimoji="0" lang="en-US" altLang="zh-CN" sz="4050" b="1" kern="1200" cap="none" spc="0" normalizeH="0" baseline="0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4748213" y="795338"/>
            <a:ext cx="3175000" cy="557213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选址调研、灵感来源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问题分析与提出</a:t>
            </a:r>
          </a:p>
        </p:txBody>
      </p:sp>
      <p:sp>
        <p:nvSpPr>
          <p:cNvPr id="5126" name="文本框 2"/>
          <p:cNvSpPr txBox="1"/>
          <p:nvPr>
            <p:custDataLst>
              <p:tags r:id="rId6"/>
            </p:custDataLst>
          </p:nvPr>
        </p:nvSpPr>
        <p:spPr>
          <a:xfrm>
            <a:off x="4748213" y="425450"/>
            <a:ext cx="2320925" cy="3683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1" hangingPunct="1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背景分析</a:t>
            </a:r>
          </a:p>
        </p:txBody>
      </p:sp>
      <p:sp>
        <p:nvSpPr>
          <p:cNvPr id="11" name="椭圆 10"/>
          <p:cNvSpPr/>
          <p:nvPr>
            <p:custDataLst>
              <p:tags r:id="rId7"/>
            </p:custDataLst>
          </p:nvPr>
        </p:nvSpPr>
        <p:spPr>
          <a:xfrm>
            <a:off x="3741738" y="1708150"/>
            <a:ext cx="692150" cy="6921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8" name="文本框 13"/>
          <p:cNvSpPr txBox="1"/>
          <p:nvPr>
            <p:custDataLst>
              <p:tags r:id="rId8"/>
            </p:custDataLst>
          </p:nvPr>
        </p:nvSpPr>
        <p:spPr>
          <a:xfrm>
            <a:off x="3846513" y="1708150"/>
            <a:ext cx="482600" cy="69215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normAutofit/>
          </a:bodyPr>
          <a:lstStyle/>
          <a:p>
            <a:pPr marR="0" algn="ctr" defTabSz="914400" eaLnBrk="1" hangingPunct="1">
              <a:buClrTx/>
              <a:buSzTx/>
              <a:defRPr/>
            </a:pPr>
            <a:r>
              <a:rPr kumimoji="0" lang="en-US" altLang="zh-CN" sz="4050" b="1" kern="1200" cap="none" spc="0" normalizeH="0" baseline="0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</a:p>
        </p:txBody>
      </p: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4748213" y="1963738"/>
            <a:ext cx="3175000" cy="557213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500</a:t>
            </a:r>
            <a:r>
              <a: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字以内，可图文并茂，结合选址、使用人群、功能以及切入点等</a:t>
            </a:r>
          </a:p>
        </p:txBody>
      </p:sp>
      <p:sp>
        <p:nvSpPr>
          <p:cNvPr id="5130" name="文本框 26"/>
          <p:cNvSpPr txBox="1"/>
          <p:nvPr>
            <p:custDataLst>
              <p:tags r:id="rId10"/>
            </p:custDataLst>
          </p:nvPr>
        </p:nvSpPr>
        <p:spPr>
          <a:xfrm>
            <a:off x="4748213" y="1585913"/>
            <a:ext cx="2320925" cy="3698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1" hangingPunct="1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设计说明</a:t>
            </a: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3741738" y="2873375"/>
            <a:ext cx="692150" cy="6937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9" name="文本框 14"/>
          <p:cNvSpPr txBox="1"/>
          <p:nvPr>
            <p:custDataLst>
              <p:tags r:id="rId12"/>
            </p:custDataLst>
          </p:nvPr>
        </p:nvSpPr>
        <p:spPr>
          <a:xfrm>
            <a:off x="3846513" y="2881313"/>
            <a:ext cx="482600" cy="69215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normAutofit/>
          </a:bodyPr>
          <a:lstStyle/>
          <a:p>
            <a:pPr marR="0" algn="ctr" defTabSz="914400" eaLnBrk="1" hangingPunct="1">
              <a:buClrTx/>
              <a:buSzTx/>
              <a:defRPr/>
            </a:pPr>
            <a:r>
              <a:rPr kumimoji="0" lang="en-US" altLang="zh-CN" sz="4050" b="1" kern="1200" cap="none" spc="0" normalizeH="0" baseline="0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4748213" y="3133725"/>
            <a:ext cx="3652838" cy="992188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过程的草图、模型、视频、故事脚本等，体现对于设计的思考和迭代</a:t>
            </a:r>
          </a:p>
        </p:txBody>
      </p:sp>
      <p:sp>
        <p:nvSpPr>
          <p:cNvPr id="5134" name="文本框 29"/>
          <p:cNvSpPr txBox="1"/>
          <p:nvPr>
            <p:custDataLst>
              <p:tags r:id="rId14"/>
            </p:custDataLst>
          </p:nvPr>
        </p:nvSpPr>
        <p:spPr>
          <a:xfrm>
            <a:off x="4748213" y="2755900"/>
            <a:ext cx="2320925" cy="3683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1" hangingPunct="1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设计过程</a:t>
            </a:r>
          </a:p>
        </p:txBody>
      </p:sp>
      <p:sp>
        <p:nvSpPr>
          <p:cNvPr id="44" name="椭圆 43"/>
          <p:cNvSpPr/>
          <p:nvPr>
            <p:custDataLst>
              <p:tags r:id="rId15"/>
            </p:custDataLst>
          </p:nvPr>
        </p:nvSpPr>
        <p:spPr>
          <a:xfrm>
            <a:off x="3741738" y="4043363"/>
            <a:ext cx="692150" cy="6937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文本框 14"/>
          <p:cNvSpPr txBox="1"/>
          <p:nvPr>
            <p:custDataLst>
              <p:tags r:id="rId16"/>
            </p:custDataLst>
          </p:nvPr>
        </p:nvSpPr>
        <p:spPr>
          <a:xfrm>
            <a:off x="3846513" y="4051300"/>
            <a:ext cx="482600" cy="692150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>
            <a:normAutofit/>
          </a:bodyPr>
          <a:lstStyle/>
          <a:p>
            <a:pPr marR="0" algn="ctr" defTabSz="914400" eaLnBrk="1" hangingPunct="1">
              <a:buClrTx/>
              <a:buSzTx/>
              <a:defRPr/>
            </a:pPr>
            <a:r>
              <a:rPr kumimoji="0" lang="en-US" altLang="zh-CN" sz="4050" b="1" kern="1200" cap="none" spc="0" normalizeH="0" baseline="0" noProof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42" name="文本框 41"/>
          <p:cNvSpPr txBox="1"/>
          <p:nvPr>
            <p:custDataLst>
              <p:tags r:id="rId17"/>
            </p:custDataLst>
          </p:nvPr>
        </p:nvSpPr>
        <p:spPr>
          <a:xfrm>
            <a:off x="4748213" y="4303713"/>
            <a:ext cx="3175000" cy="557213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形式不限，归纳整理成为文字</a:t>
            </a:r>
            <a:r>
              <a:rPr kumimoji="0" lang="en-US" altLang="zh-CN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图片</a:t>
            </a:r>
            <a:r>
              <a:rPr kumimoji="0" lang="en-US" altLang="zh-CN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动图</a:t>
            </a:r>
            <a:r>
              <a:rPr kumimoji="0" lang="en-US" altLang="zh-CN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视频等</a:t>
            </a:r>
            <a:endParaRPr kumimoji="0" lang="en-US" altLang="zh-CN" sz="13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38" name="文本框 42"/>
          <p:cNvSpPr txBox="1"/>
          <p:nvPr>
            <p:custDataLst>
              <p:tags r:id="rId18"/>
            </p:custDataLst>
          </p:nvPr>
        </p:nvSpPr>
        <p:spPr>
          <a:xfrm>
            <a:off x="4748213" y="3925888"/>
            <a:ext cx="2320925" cy="3683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eaLnBrk="1" hangingPunct="1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成果展现</a:t>
            </a:r>
          </a:p>
        </p:txBody>
      </p:sp>
      <p:pic>
        <p:nvPicPr>
          <p:cNvPr id="5139" name="图片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3"/>
          <p:cNvSpPr txBox="1"/>
          <p:nvPr/>
        </p:nvSpPr>
        <p:spPr>
          <a:xfrm>
            <a:off x="341313" y="153988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1160145" y="3003798"/>
            <a:ext cx="2834309" cy="205080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31723" y="3003797"/>
            <a:ext cx="3040385" cy="205207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s1"/>
          <p:cNvPicPr>
            <a:picLocks noChangeAspect="1"/>
          </p:cNvPicPr>
          <p:nvPr/>
        </p:nvPicPr>
        <p:blipFill rotWithShape="1">
          <a:blip r:embed="rId5"/>
          <a:srcRect b="5900"/>
          <a:stretch/>
        </p:blipFill>
        <p:spPr>
          <a:xfrm>
            <a:off x="1160145" y="556261"/>
            <a:ext cx="2834309" cy="18357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32040" y="556260"/>
            <a:ext cx="3040385" cy="183578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19872" y="2427734"/>
            <a:ext cx="255651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rgbClr val="92D050"/>
                  </a:outerShdw>
                </a:effectLst>
                <a:latin typeface="汉仪综艺体简" panose="02010609000101010101" charset="-122"/>
                <a:ea typeface="汉仪综艺体简" panose="02010609000101010101" charset="-122"/>
              </a:rPr>
              <a:t>大自然在哪 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4" grpId="0" bldLvl="0" animBg="1"/>
      <p:bldP spid="4" grpId="1" animBg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2865"/>
          </a:xfrm>
          <a:prstGeom prst="rect">
            <a:avLst/>
          </a:prstGeom>
        </p:spPr>
      </p:pic>
      <p:pic>
        <p:nvPicPr>
          <p:cNvPr id="717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3"/>
          <p:cNvSpPr txBox="1"/>
          <p:nvPr/>
        </p:nvSpPr>
        <p:spPr>
          <a:xfrm>
            <a:off x="341313" y="153988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背景分析</a:t>
            </a:r>
          </a:p>
        </p:txBody>
      </p:sp>
      <p:sp>
        <p:nvSpPr>
          <p:cNvPr id="7177" name="文本框 10"/>
          <p:cNvSpPr txBox="1"/>
          <p:nvPr/>
        </p:nvSpPr>
        <p:spPr>
          <a:xfrm>
            <a:off x="467544" y="987574"/>
            <a:ext cx="8070215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endParaRPr lang="zh-CN" altLang="en-US" sz="1800" dirty="0">
              <a:solidFill>
                <a:schemeClr val="bg1"/>
              </a:solidFill>
              <a:latin typeface="方正大黑简体" panose="02000000000000000000" charset="-122"/>
              <a:ea typeface="方正大黑简体" panose="02000000000000000000" charset="-122"/>
              <a:cs typeface="方正大黑简体" panose="02000000000000000000" charset="-122"/>
              <a:sym typeface="+mn-ea"/>
            </a:endParaRPr>
          </a:p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方正大黑简体" panose="02000000000000000000" charset="-122"/>
                <a:ea typeface="方正大黑简体" panose="02000000000000000000" charset="-122"/>
                <a:cs typeface="方正大黑简体" panose="02000000000000000000" charset="-122"/>
              </a:rPr>
              <a:t>       现在的学校都是地处城市，被钢筋水泥的建筑物包围。高高的楼房、小小的操场。</a:t>
            </a:r>
          </a:p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方正大黑简体" panose="02000000000000000000" charset="-122"/>
                <a:ea typeface="方正大黑简体" panose="02000000000000000000" charset="-122"/>
                <a:cs typeface="方正大黑简体" panose="02000000000000000000" charset="-122"/>
              </a:rPr>
              <a:t>         </a:t>
            </a:r>
            <a:endParaRPr lang="en-US" altLang="zh-CN" sz="1600" dirty="0">
              <a:solidFill>
                <a:schemeClr val="bg1"/>
              </a:solidFill>
              <a:latin typeface="方正大黑简体" panose="02000000000000000000" charset="-122"/>
              <a:ea typeface="方正大黑简体" panose="02000000000000000000" charset="-122"/>
              <a:cs typeface="方正大黑简体" panose="02000000000000000000" charset="-122"/>
            </a:endParaRPr>
          </a:p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方正大黑简体" panose="02000000000000000000" charset="-122"/>
                <a:ea typeface="方正大黑简体" panose="02000000000000000000" charset="-122"/>
                <a:cs typeface="方正大黑简体" panose="02000000000000000000" charset="-122"/>
              </a:rPr>
              <a:t>       为了让孩子们可以更亲近大自然，探索大自然。也可以在课间，享受自然的宁静，安静地没有人打扰的做自己想做的事情。</a:t>
            </a:r>
          </a:p>
          <a:p>
            <a:pPr eaLnBrk="1" hangingPunct="1"/>
            <a:endParaRPr lang="zh-CN" altLang="en-US" sz="1800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方正大黑简体" panose="02000000000000000000" charset="-122"/>
              <a:ea typeface="方正大黑简体" panose="02000000000000000000" charset="-122"/>
              <a:cs typeface="方正大黑简体" panose="020000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3"/>
          <p:cNvSpPr txBox="1"/>
          <p:nvPr/>
        </p:nvSpPr>
        <p:spPr>
          <a:xfrm>
            <a:off x="341313" y="153988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背景分析</a:t>
            </a:r>
          </a:p>
        </p:txBody>
      </p:sp>
      <p:sp>
        <p:nvSpPr>
          <p:cNvPr id="8197" name="文本框 6"/>
          <p:cNvSpPr txBox="1"/>
          <p:nvPr/>
        </p:nvSpPr>
        <p:spPr>
          <a:xfrm>
            <a:off x="1296988" y="2143125"/>
            <a:ext cx="17319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灵感元素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200" name="文本框 9"/>
          <p:cNvSpPr txBox="1"/>
          <p:nvPr/>
        </p:nvSpPr>
        <p:spPr>
          <a:xfrm>
            <a:off x="447675" y="798513"/>
            <a:ext cx="1005403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灵感来源</a:t>
            </a:r>
          </a:p>
        </p:txBody>
      </p:sp>
      <p:sp>
        <p:nvSpPr>
          <p:cNvPr id="8201" name="文本框 10"/>
          <p:cNvSpPr txBox="1"/>
          <p:nvPr/>
        </p:nvSpPr>
        <p:spPr>
          <a:xfrm>
            <a:off x="447675" y="3606323"/>
            <a:ext cx="4987786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400" dirty="0">
                <a:latin typeface="汉仪综艺体简" panose="02010609000101010101" charset="-122"/>
                <a:ea typeface="汉仪综艺体简" panose="02010609000101010101" charset="-122"/>
                <a:cs typeface="汉仪综艺体简" panose="02010609000101010101" charset="-122"/>
              </a:rPr>
              <a:t>在森林里、记录片里，我看见在枝头上站立的小鸟。</a:t>
            </a:r>
            <a:endParaRPr lang="en-US" altLang="zh-CN" sz="1400" dirty="0">
              <a:latin typeface="汉仪综艺体简" panose="02010609000101010101" charset="-122"/>
              <a:ea typeface="汉仪综艺体简" panose="02010609000101010101" charset="-122"/>
              <a:cs typeface="汉仪综艺体简" panose="02010609000101010101" charset="-122"/>
            </a:endParaRPr>
          </a:p>
          <a:p>
            <a:pPr eaLnBrk="1" hangingPunct="1"/>
            <a:endParaRPr lang="en-US" altLang="zh-CN" sz="1400" dirty="0">
              <a:latin typeface="汉仪综艺体简" panose="02010609000101010101" charset="-122"/>
              <a:ea typeface="汉仪综艺体简" panose="02010609000101010101" charset="-122"/>
              <a:cs typeface="汉仪综艺体简" panose="02010609000101010101" charset="-122"/>
            </a:endParaRPr>
          </a:p>
          <a:p>
            <a:pPr eaLnBrk="1" hangingPunct="1"/>
            <a:r>
              <a:rPr lang="zh-CN" altLang="en-US" sz="1400" dirty="0">
                <a:latin typeface="汉仪综艺体简" panose="02010609000101010101" charset="-122"/>
                <a:ea typeface="汉仪综艺体简" panose="02010609000101010101" charset="-122"/>
                <a:cs typeface="汉仪综艺体简" panose="02010609000101010101" charset="-122"/>
              </a:rPr>
              <a:t>我在想：为什么我们的教室不能长在树上，就像树菠萝那样。</a:t>
            </a:r>
          </a:p>
        </p:txBody>
      </p:sp>
      <p:pic>
        <p:nvPicPr>
          <p:cNvPr id="2" name="图片 1" descr="I:\泺汐山林小学\Img2712960_780.JPGImg2712960_78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4008" y="1216977"/>
            <a:ext cx="3545840" cy="2219960"/>
          </a:xfrm>
          <a:prstGeom prst="rect">
            <a:avLst/>
          </a:prstGeom>
        </p:spPr>
      </p:pic>
      <p:pic>
        <p:nvPicPr>
          <p:cNvPr id="3" name="图片 2" descr="C:\Users\Administrator\Desktop\s8.jpgs8"/>
          <p:cNvPicPr>
            <a:picLocks noChangeAspect="1"/>
          </p:cNvPicPr>
          <p:nvPr/>
        </p:nvPicPr>
        <p:blipFill rotWithShape="1">
          <a:blip r:embed="rId4"/>
          <a:srcRect b="4020"/>
          <a:stretch/>
        </p:blipFill>
        <p:spPr>
          <a:xfrm>
            <a:off x="539552" y="1217612"/>
            <a:ext cx="3545840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3"/>
          <p:cNvSpPr txBox="1"/>
          <p:nvPr/>
        </p:nvSpPr>
        <p:spPr>
          <a:xfrm>
            <a:off x="341313" y="153988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背景分析</a:t>
            </a:r>
          </a:p>
        </p:txBody>
      </p:sp>
      <p:sp>
        <p:nvSpPr>
          <p:cNvPr id="9220" name="文本框 9"/>
          <p:cNvSpPr txBox="1"/>
          <p:nvPr/>
        </p:nvSpPr>
        <p:spPr>
          <a:xfrm>
            <a:off x="447675" y="798513"/>
            <a:ext cx="201136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问题的分析和提出</a:t>
            </a:r>
          </a:p>
        </p:txBody>
      </p:sp>
      <p:sp>
        <p:nvSpPr>
          <p:cNvPr id="2" name="菱形 1"/>
          <p:cNvSpPr/>
          <p:nvPr/>
        </p:nvSpPr>
        <p:spPr>
          <a:xfrm>
            <a:off x="561975" y="1222375"/>
            <a:ext cx="2808605" cy="26644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lang="zh-CN" alt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汉仪综艺体简" panose="02010609000101010101" charset="-122"/>
                <a:ea typeface="汉仪综艺体简" panose="02010609000101010101" charset="-122"/>
                <a:cs typeface="汉仪综艺体简" panose="02010609000101010101" charset="-122"/>
                <a:sym typeface="宋体" panose="02010600030101010101" pitchFamily="2" charset="-122"/>
              </a:rPr>
              <a:t>问题一：用什么材料做教室</a:t>
            </a:r>
            <a:r>
              <a:rPr lang="en-US" altLang="zh-CN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汉仪综艺体简" panose="02010609000101010101" charset="-122"/>
                <a:ea typeface="汉仪综艺体简" panose="02010609000101010101" charset="-122"/>
                <a:cs typeface="汉仪综艺体简" panose="02010609000101010101" charset="-122"/>
                <a:sym typeface="宋体" panose="02010600030101010101" pitchFamily="2" charset="-122"/>
              </a:rPr>
              <a:t>?</a:t>
            </a:r>
          </a:p>
        </p:txBody>
      </p:sp>
      <p:sp>
        <p:nvSpPr>
          <p:cNvPr id="3" name="菱形 2"/>
          <p:cNvSpPr/>
          <p:nvPr/>
        </p:nvSpPr>
        <p:spPr>
          <a:xfrm>
            <a:off x="3167380" y="1222375"/>
            <a:ext cx="2808605" cy="26644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lang="zh-CN" altLang="en-US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汉仪综艺体简" panose="02010609000101010101" charset="-122"/>
                <a:ea typeface="汉仪综艺体简" panose="02010609000101010101" charset="-122"/>
                <a:cs typeface="汉仪综艺体简" panose="02010609000101010101" charset="-122"/>
                <a:sym typeface="宋体" panose="02010600030101010101" pitchFamily="2" charset="-122"/>
              </a:rPr>
              <a:t>问题二：如何设置教室</a:t>
            </a:r>
            <a:r>
              <a:rPr lang="en-US" altLang="zh-CN" sz="2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汉仪综艺体简" panose="02010609000101010101" charset="-122"/>
                <a:ea typeface="汉仪综艺体简" panose="02010609000101010101" charset="-122"/>
                <a:cs typeface="汉仪综艺体简" panose="02010609000101010101" charset="-122"/>
                <a:sym typeface="宋体" panose="02010600030101010101" pitchFamily="2" charset="-122"/>
              </a:rPr>
              <a:t>?</a:t>
            </a:r>
            <a:endParaRPr lang="zh-CN" alt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汉仪综艺体简" panose="02010609000101010101" charset="-122"/>
              <a:ea typeface="汉仪综艺体简" panose="02010609000101010101" charset="-122"/>
              <a:cs typeface="汉仪综艺体简" panose="02010609000101010101" charset="-122"/>
              <a:sym typeface="宋体" panose="02010600030101010101" pitchFamily="2" charset="-122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5579745" y="1222375"/>
            <a:ext cx="2808605" cy="266446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zh-CN" altLang="en-US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汉仪综艺体简" panose="02010609000101010101" charset="-122"/>
                <a:ea typeface="汉仪综艺体简" panose="02010609000101010101" charset="-122"/>
                <a:cs typeface="汉仪综艺体简" panose="02010609000101010101" charset="-122"/>
                <a:sym typeface="宋体" panose="02010600030101010101" pitchFamily="2" charset="-122"/>
              </a:rPr>
              <a:t>问题三：如何连接教学区与生活区</a:t>
            </a:r>
            <a:r>
              <a:rPr lang="en-US" altLang="zh-CN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汉仪综艺体简" panose="02010609000101010101" charset="-122"/>
                <a:ea typeface="汉仪综艺体简" panose="02010609000101010101" charset="-122"/>
                <a:cs typeface="汉仪综艺体简" panose="02010609000101010101" charset="-122"/>
                <a:sym typeface="宋体" panose="02010600030101010101" pitchFamily="2" charset="-122"/>
              </a:rPr>
              <a:t>?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山林小学导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7534"/>
            <a:ext cx="7868869" cy="4066485"/>
          </a:xfrm>
          <a:prstGeom prst="rect">
            <a:avLst/>
          </a:prstGeom>
        </p:spPr>
      </p:pic>
      <p:sp>
        <p:nvSpPr>
          <p:cNvPr id="10243" name="文本框 3"/>
          <p:cNvSpPr txBox="1"/>
          <p:nvPr/>
        </p:nvSpPr>
        <p:spPr>
          <a:xfrm>
            <a:off x="341313" y="153988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设计说明</a:t>
            </a:r>
          </a:p>
        </p:txBody>
      </p:sp>
      <p:pic>
        <p:nvPicPr>
          <p:cNvPr id="10242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3"/>
          <p:cNvSpPr txBox="1"/>
          <p:nvPr/>
        </p:nvSpPr>
        <p:spPr>
          <a:xfrm>
            <a:off x="341313" y="153988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设计说明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3B2D0E-1DB2-4FF6-8BAF-B76A55F4A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862" r="1593" b="-1"/>
          <a:stretch/>
        </p:blipFill>
        <p:spPr>
          <a:xfrm rot="16200000">
            <a:off x="2787205" y="-1404612"/>
            <a:ext cx="3569590" cy="82838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188" y="0"/>
            <a:ext cx="14478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3"/>
          <p:cNvSpPr txBox="1"/>
          <p:nvPr/>
        </p:nvSpPr>
        <p:spPr>
          <a:xfrm>
            <a:off x="341313" y="153988"/>
            <a:ext cx="2011362" cy="6445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设计过程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/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244" name="文本框 1"/>
          <p:cNvSpPr txBox="1"/>
          <p:nvPr/>
        </p:nvSpPr>
        <p:spPr>
          <a:xfrm>
            <a:off x="5086350" y="1275606"/>
            <a:ext cx="333184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问题一：用什么材料做教室</a:t>
            </a:r>
            <a:r>
              <a:rPr lang="en-US" altLang="zh-CN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?</a:t>
            </a:r>
          </a:p>
          <a:p>
            <a:pPr algn="l"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选用一种透明、透气的有机材料，材料具有韧性。</a:t>
            </a:r>
          </a:p>
          <a:p>
            <a:pPr algn="l" eaLnBrk="1" hangingPunct="1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 eaLnBrk="1" hangingPunct="1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问题二：如何设置教室</a:t>
            </a:r>
            <a:r>
              <a:rPr lang="en-US" altLang="zh-CN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?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选用未来超级胶水，将圆形教室固定在树杆上。根据不同年级至下而上的旋转布置。</a:t>
            </a:r>
          </a:p>
          <a:p>
            <a:pPr algn="l" eaLnBrk="1" hangingPunct="1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 eaLnBrk="1" hangingPunct="1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问题三：如何连接教学区与生活区？</a:t>
            </a:r>
          </a:p>
          <a:p>
            <a:pPr algn="l" eaLnBrk="1" hangingPunct="1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选用自然藤蔓做成空中长廊，上方是全透明光能板，可以吸收太阳光，帮助自然藤蔓进行光合作用。</a:t>
            </a:r>
          </a:p>
          <a:p>
            <a:pPr eaLnBrk="1" hangingPunct="1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66AD2F9-C1E0-46F6-9412-295084E011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/>
          <a:stretch/>
        </p:blipFill>
        <p:spPr>
          <a:xfrm>
            <a:off x="725805" y="604669"/>
            <a:ext cx="3126115" cy="411876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55FDF10-DE96-42E5-953A-609D7EA7054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79912" y="4509572"/>
            <a:ext cx="1065634" cy="342900"/>
          </a:xfrm>
          <a:prstGeom prst="rect">
            <a:avLst/>
          </a:prstGeom>
          <a:noFill/>
          <a:ln w="9525">
            <a:noFill/>
          </a:ln>
        </p:spPr>
        <p:txBody>
          <a:bodyPr>
            <a:norm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原始草图</a:t>
            </a:r>
            <a:r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F84CA7-01B1-4409-AC4E-F80BA21847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932040" y="627063"/>
            <a:ext cx="1728192" cy="3429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lv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>
                <a:latin typeface="+mn-lt"/>
                <a:ea typeface="+mn-ea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解决问题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】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97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4"/>
  <p:tag name="KSO_WM_SLIDE_LAYOUT" val="a_l"/>
  <p:tag name="KSO_WM_SLIDE_LAYOUT_CNT" val="1_1"/>
  <p:tag name="KSO_WM_SLIDE_TYPE" val="contents"/>
  <p:tag name="KSO_WM_BEAUTIFY_FLAG" val="#wm#"/>
  <p:tag name="KSO_WM_TEMPLATE_CATEGORY" val="diagram"/>
  <p:tag name="KSO_WM_TEMPLATE_INDEX" val="20170902"/>
  <p:tag name="KSO_WM_SLIDE_ID" val="diagram20170902_4"/>
  <p:tag name="KSO_WM_SLIDE_INDEX" val="4"/>
  <p:tag name="KSO_WM_DIAGRAM_GROUP_CODE" val="l1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a"/>
  <p:tag name="KSO_WM_UNIT_INDEX" val="1_2_1"/>
  <p:tag name="KSO_WM_UNIT_LAYERLEVEL" val="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l1-1"/>
  <p:tag name="KSO_WM_UNIT_ID" val="diagram20170902_4*l_h_a*1_2_1"/>
  <p:tag name="KSO_WM_UNIT_TEXT_FILL_FORE_SCHEMECOLOR_INDEX" val="13"/>
  <p:tag name="KSO_WM_UNIT_TEXT_FILL_TYPE" val="1"/>
  <p:tag name="KSO_WM_UNIT_USESOURCEFORMAT_APPLY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i"/>
  <p:tag name="KSO_WM_UNIT_INDEX" val="1_3_1"/>
  <p:tag name="KSO_WM_UNIT_ID" val="diagram20170902_4*l_h_i*1_3_1"/>
  <p:tag name="KSO_WM_UNIT_LAYERLEVEL" val="1_1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0"/>
  <p:tag name="KSO_WM_UNIT_HIGHLIGHT" val="1"/>
  <p:tag name="KSO_WM_UNIT_COMPATIBLE" val="0"/>
  <p:tag name="KSO_WM_UNIT_CLEAR" val="0"/>
  <p:tag name="KSO_WM_TAG_VERSION" val="1.0"/>
  <p:tag name="KSO_WM_BEAUTIFY_FLAG" val="#wm#"/>
  <p:tag name="KSO_WM_TEMPLATE_CATEGORY" val="diagram"/>
  <p:tag name="KSO_WM_TEMPLATE_INDEX" val="20170902"/>
  <p:tag name="KSO_WM_UNIT_TYPE" val="l_h_i"/>
  <p:tag name="KSO_WM_UNIT_INDEX" val="1_3_2"/>
  <p:tag name="KSO_WM_UNIT_ID" val="diagram20170902_4*l_h_i*1_3_2"/>
  <p:tag name="KSO_WM_UNIT_LAYERLEVEL" val="1_1_1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3_1"/>
  <p:tag name="KSO_WM_UNIT_ID" val="diagram20170902_4*l_h_f*1_3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a"/>
  <p:tag name="KSO_WM_UNIT_INDEX" val="1_3_1"/>
  <p:tag name="KSO_WM_UNIT_LAYERLEVEL" val="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l1-1"/>
  <p:tag name="KSO_WM_UNIT_ID" val="diagram20170902_4*l_h_a*1_3_1"/>
  <p:tag name="KSO_WM_UNIT_TEXT_FILL_FORE_SCHEMECOLOR_INDEX" val="13"/>
  <p:tag name="KSO_WM_UNIT_TEXT_FILL_TYPE" val="1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i"/>
  <p:tag name="KSO_WM_UNIT_INDEX" val="1_4_1"/>
  <p:tag name="KSO_WM_UNIT_ID" val="diagram20170902_4*l_h_i*1_4_1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0"/>
  <p:tag name="KSO_WM_UNIT_HIGHLIGHT" val="1"/>
  <p:tag name="KSO_WM_UNIT_COMPATIBLE" val="0"/>
  <p:tag name="KSO_WM_UNIT_CLEAR" val="0"/>
  <p:tag name="KSO_WM_TAG_VERSION" val="1.0"/>
  <p:tag name="KSO_WM_BEAUTIFY_FLAG" val="#wm#"/>
  <p:tag name="KSO_WM_TEMPLATE_CATEGORY" val="diagram"/>
  <p:tag name="KSO_WM_TEMPLATE_INDEX" val="20170902"/>
  <p:tag name="KSO_WM_UNIT_TYPE" val="l_h_i"/>
  <p:tag name="KSO_WM_UNIT_INDEX" val="1_4_2"/>
  <p:tag name="KSO_WM_UNIT_ID" val="diagram20170902_4*l_h_i*1_4_2"/>
  <p:tag name="KSO_WM_UNIT_LAYERLEVEL" val="1_1_1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4_1"/>
  <p:tag name="KSO_WM_UNIT_ID" val="diagram20170902_4*l_h_f*1_4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a"/>
  <p:tag name="KSO_WM_UNIT_INDEX" val="1_4_1"/>
  <p:tag name="KSO_WM_UNIT_LAYERLEVEL" val="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l1-1"/>
  <p:tag name="KSO_WM_UNIT_ID" val="diagram20170902_4*l_h_a*1_4_1"/>
  <p:tag name="KSO_WM_UNIT_TEXT_FILL_FORE_SCHEMECOLOR_INDEX" val="13"/>
  <p:tag name="KSO_WM_UNIT_TEXT_FILL_TYPE" val="1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3_1"/>
  <p:tag name="KSO_WM_UNIT_ID" val="diagram20170902_4*l_h_f*1_3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a"/>
  <p:tag name="KSO_WM_UNIT_INDEX" val="1"/>
  <p:tag name="KSO_WM_UNIT_LAYERLEVEL" val="1"/>
  <p:tag name="KSO_WM_UNIT_ISCONTENTSTITLE" val="1"/>
  <p:tag name="KSO_WM_UNIT_VALUE" val="6"/>
  <p:tag name="KSO_WM_UNIT_HIGHLIGHT" val="0"/>
  <p:tag name="KSO_WM_UNIT_COMPATIBLE" val="0"/>
  <p:tag name="KSO_WM_UNIT_CLEAR" val="0"/>
  <p:tag name="KSO_WM_DIAGRAM_GROUP_CODE" val="l1_1"/>
  <p:tag name="KSO_WM_UNIT_ID" val="diagram20170902_4*a*1"/>
  <p:tag name="KSO_WM_UNIT_PRESET_TEXT" val="CONTENTS"/>
  <p:tag name="KSO_WM_UNIT_TEXT_FILL_FORE_SCHEMECOLOR_INDEX" val="5"/>
  <p:tag name="KSO_WM_UNIT_TEXT_FILL_TYPE" val="1"/>
  <p:tag name="KSO_WM_UNIT_USESOURCEFORMAT_APPLY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3_1"/>
  <p:tag name="KSO_WM_UNIT_ID" val="diagram20170902_4*l_h_f*1_3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3_1"/>
  <p:tag name="KSO_WM_UNIT_ID" val="diagram20170902_4*l_h_f*1_3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3_1"/>
  <p:tag name="KSO_WM_UNIT_ID" val="diagram20170902_4*l_h_f*1_3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3_1"/>
  <p:tag name="KSO_WM_UNIT_ID" val="diagram20170902_4*l_h_f*1_3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3_1"/>
  <p:tag name="KSO_WM_UNIT_ID" val="diagram20170902_4*l_h_f*1_3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3_1"/>
  <p:tag name="KSO_WM_UNIT_ID" val="diagram20170902_4*l_h_f*1_3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3_1"/>
  <p:tag name="KSO_WM_UNIT_ID" val="diagram20170902_4*l_h_f*1_3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i"/>
  <p:tag name="KSO_WM_UNIT_INDEX" val="1_1_1"/>
  <p:tag name="KSO_WM_UNIT_ID" val="diagram20170902_4*l_h_i*1_1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0"/>
  <p:tag name="KSO_WM_UNIT_HIGHLIGHT" val="1"/>
  <p:tag name="KSO_WM_UNIT_COMPATIBLE" val="0"/>
  <p:tag name="KSO_WM_UNIT_CLEAR" val="0"/>
  <p:tag name="KSO_WM_TAG_VERSION" val="1.0"/>
  <p:tag name="KSO_WM_BEAUTIFY_FLAG" val="#wm#"/>
  <p:tag name="KSO_WM_TEMPLATE_CATEGORY" val="diagram"/>
  <p:tag name="KSO_WM_TEMPLATE_INDEX" val="20170902"/>
  <p:tag name="KSO_WM_UNIT_TYPE" val="l_h_i"/>
  <p:tag name="KSO_WM_UNIT_INDEX" val="1_1_2"/>
  <p:tag name="KSO_WM_UNIT_ID" val="diagram20170902_4*l_h_i*1_1_2"/>
  <p:tag name="KSO_WM_UNIT_LAYERLEVEL" val="1_1_1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1_1"/>
  <p:tag name="KSO_WM_UNIT_ID" val="diagram20170902_4*l_h_f*1_1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a"/>
  <p:tag name="KSO_WM_UNIT_INDEX" val="1_1_1"/>
  <p:tag name="KSO_WM_UNIT_LAYERLEVEL" val="1_1_1"/>
  <p:tag name="KSO_WM_UNIT_VALUE" val="12"/>
  <p:tag name="KSO_WM_UNIT_HIGHLIGHT" val="0"/>
  <p:tag name="KSO_WM_UNIT_COMPATIBLE" val="0"/>
  <p:tag name="KSO_WM_UNIT_CLEAR" val="0"/>
  <p:tag name="KSO_WM_UNIT_PRESET_TEXT_INDEX" val="3"/>
  <p:tag name="KSO_WM_UNIT_PRESET_TEXT_LEN" val="11"/>
  <p:tag name="KSO_WM_DIAGRAM_GROUP_CODE" val="l1-1"/>
  <p:tag name="KSO_WM_UNIT_ID" val="diagram20170902_4*l_h_a*1_1_1"/>
  <p:tag name="KSO_WM_UNIT_TEXT_FILL_FORE_SCHEMECOLOR_INDEX" val="13"/>
  <p:tag name="KSO_WM_UNIT_TEXT_FILL_TYPE" val="1"/>
  <p:tag name="KSO_WM_UNIT_USESOURCEFORMAT_APPLY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i"/>
  <p:tag name="KSO_WM_UNIT_INDEX" val="1_2_1"/>
  <p:tag name="KSO_WM_UNIT_ID" val="diagram20170902_4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0"/>
  <p:tag name="KSO_WM_UNIT_HIGHLIGHT" val="0"/>
  <p:tag name="KSO_WM_UNIT_COMPATIBLE" val="0"/>
  <p:tag name="KSO_WM_UNIT_CLEAR" val="0"/>
  <p:tag name="KSO_WM_TAG_VERSION" val="1.0"/>
  <p:tag name="KSO_WM_BEAUTIFY_FLAG" val="#wm#"/>
  <p:tag name="KSO_WM_TEMPLATE_CATEGORY" val="diagram"/>
  <p:tag name="KSO_WM_TEMPLATE_INDEX" val="20170902"/>
  <p:tag name="KSO_WM_UNIT_TYPE" val="l_h_i"/>
  <p:tag name="KSO_WM_UNIT_INDEX" val="1_2_2"/>
  <p:tag name="KSO_WM_UNIT_ID" val="diagram20170902_4*l_h_i*1_2_2"/>
  <p:tag name="KSO_WM_UNIT_LAYERLEVEL" val="1_1_1"/>
  <p:tag name="KSO_WM_DIAGRAM_GROUP_CODE" val="l1-1"/>
  <p:tag name="KSO_WM_UNIT_TEXT_FILL_FORE_SCHEMECOLOR_INDEX" val="13"/>
  <p:tag name="KSO_WM_UNIT_TEXT_FILL_TYPE" val="1"/>
  <p:tag name="KSO_WM_UNIT_USESOURCEFORMAT_APPLY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902"/>
  <p:tag name="KSO_WM_UNIT_TYPE" val="l_h_f"/>
  <p:tag name="KSO_WM_UNIT_INDEX" val="1_2_1"/>
  <p:tag name="KSO_WM_UNIT_ID" val="diagram20170902_4*l_h_f*1_2_1"/>
  <p:tag name="KSO_WM_UNIT_LAYERLEVEL" val="1_1_1"/>
  <p:tag name="KSO_WM_UNIT_VALUE" val="34"/>
  <p:tag name="KSO_WM_UNIT_HIGHLIGHT" val="0"/>
  <p:tag name="KSO_WM_UNIT_COMPATIBLE" val="0"/>
  <p:tag name="KSO_WM_UNIT_CLEAR" val="0"/>
  <p:tag name="KSO_WM_DIAGRAM_GROUP_CODE" val="l1-1"/>
  <p:tag name="KSO_WM_UNIT_PRESET_TEXT" val="Lorem ipsum dolor sit amet, consectetur adipisicing elit."/>
  <p:tag name="KSO_WM_UNIT_TEXT_FILL_FORE_SCHEMECOLOR_INDEX" val="13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373</Words>
  <Application>Microsoft Office PowerPoint</Application>
  <PresentationFormat>全屏显示(16:9)</PresentationFormat>
  <Paragraphs>61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方正大黑简体</vt:lpstr>
      <vt:lpstr>汉仪综艺体简</vt:lpstr>
      <vt:lpstr>微软雅黑</vt:lpstr>
      <vt:lpstr>Arial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851084043@qq.com</cp:lastModifiedBy>
  <cp:revision>9</cp:revision>
  <dcterms:created xsi:type="dcterms:W3CDTF">2020-06-16T05:41:00Z</dcterms:created>
  <dcterms:modified xsi:type="dcterms:W3CDTF">2020-07-09T10:05:10Z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